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61" r:id="rId3"/>
    <p:sldId id="258" r:id="rId4"/>
    <p:sldId id="298" r:id="rId5"/>
    <p:sldId id="260" r:id="rId6"/>
    <p:sldId id="299" r:id="rId7"/>
    <p:sldId id="288" r:id="rId8"/>
    <p:sldId id="257" r:id="rId9"/>
    <p:sldId id="263" r:id="rId10"/>
    <p:sldId id="264" r:id="rId11"/>
    <p:sldId id="262" r:id="rId12"/>
    <p:sldId id="265" r:id="rId13"/>
    <p:sldId id="266" r:id="rId14"/>
    <p:sldId id="267" r:id="rId15"/>
    <p:sldId id="274" r:id="rId16"/>
    <p:sldId id="275" r:id="rId17"/>
    <p:sldId id="269" r:id="rId18"/>
    <p:sldId id="270" r:id="rId19"/>
    <p:sldId id="271" r:id="rId20"/>
    <p:sldId id="272" r:id="rId21"/>
    <p:sldId id="276" r:id="rId22"/>
    <p:sldId id="273" r:id="rId23"/>
    <p:sldId id="277" r:id="rId24"/>
    <p:sldId id="300" r:id="rId25"/>
    <p:sldId id="278" r:id="rId26"/>
    <p:sldId id="279" r:id="rId27"/>
    <p:sldId id="283" r:id="rId28"/>
    <p:sldId id="287" r:id="rId29"/>
    <p:sldId id="289" r:id="rId30"/>
    <p:sldId id="290" r:id="rId31"/>
    <p:sldId id="301" r:id="rId32"/>
    <p:sldId id="280" r:id="rId33"/>
    <p:sldId id="281" r:id="rId34"/>
    <p:sldId id="282" r:id="rId35"/>
    <p:sldId id="284" r:id="rId36"/>
    <p:sldId id="285" r:id="rId37"/>
    <p:sldId id="286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0677-DD8E-43AA-A8B6-F7C0E33F664F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3F8-1CE3-44AE-BE8B-5298A3A536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037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0677-DD8E-43AA-A8B6-F7C0E33F664F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3F8-1CE3-44AE-BE8B-5298A3A536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04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0677-DD8E-43AA-A8B6-F7C0E33F664F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3F8-1CE3-44AE-BE8B-5298A3A536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4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0677-DD8E-43AA-A8B6-F7C0E33F664F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3F8-1CE3-44AE-BE8B-5298A3A536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33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0677-DD8E-43AA-A8B6-F7C0E33F664F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3F8-1CE3-44AE-BE8B-5298A3A536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0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0677-DD8E-43AA-A8B6-F7C0E33F664F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3F8-1CE3-44AE-BE8B-5298A3A536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67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0677-DD8E-43AA-A8B6-F7C0E33F664F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3F8-1CE3-44AE-BE8B-5298A3A536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93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0677-DD8E-43AA-A8B6-F7C0E33F664F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3F8-1CE3-44AE-BE8B-5298A3A536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45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0677-DD8E-43AA-A8B6-F7C0E33F664F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3F8-1CE3-44AE-BE8B-5298A3A536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37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0677-DD8E-43AA-A8B6-F7C0E33F664F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3F8-1CE3-44AE-BE8B-5298A3A536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64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0677-DD8E-43AA-A8B6-F7C0E33F664F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3F8-1CE3-44AE-BE8B-5298A3A536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78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8000" r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00677-DD8E-43AA-A8B6-F7C0E33F664F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F3F8-1CE3-44AE-BE8B-5298A3A536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49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zyglazing.com/" TargetMode="External"/><Relationship Id="rId2" Type="http://schemas.openxmlformats.org/officeDocument/2006/relationships/hyperlink" Target="http://www.theoldimperialhotel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918648" cy="5616623"/>
          </a:xfrm>
        </p:spPr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Zarządzanie projektami VET Erasmus+</a:t>
            </a:r>
            <a:br>
              <a:rPr lang="pl-PL" dirty="0" smtClean="0"/>
            </a:br>
            <a:r>
              <a:rPr lang="pl-PL" dirty="0" smtClean="0"/>
              <a:t>w </a:t>
            </a:r>
            <a:br>
              <a:rPr lang="pl-PL" dirty="0" smtClean="0"/>
            </a:br>
            <a:r>
              <a:rPr lang="pl-PL" dirty="0" smtClean="0"/>
              <a:t>ZESPOLE SZKÓŁ NR 3 im. W. Lipińskiego i M. Beksińskiego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Sanoku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Program praktyk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Lista przedsiębiorstw dla sporządzenia szczegółowego programu praktyk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52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Podstawa programowa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„Program </a:t>
            </a:r>
            <a:r>
              <a:rPr lang="pl-PL" dirty="0"/>
              <a:t>praktyki zawodowej należy traktować w sposób elastyczny i może on być modyfikowany stosownie do możliwości realizacji w przedsiębiorstwie produkcyjnym lub </a:t>
            </a:r>
            <a:r>
              <a:rPr lang="pl-PL" dirty="0" smtClean="0"/>
              <a:t>usługowym”.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2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Rekrutacja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Wyjazd na praktykę ma być nagrodą dla najlepszych, a nie obowiązkiem</a:t>
            </a:r>
          </a:p>
          <a:p>
            <a:pPr marL="0" indent="0">
              <a:buNone/>
            </a:pPr>
            <a:r>
              <a:rPr lang="pl-PL" dirty="0" smtClean="0"/>
              <a:t>Im lepsi uczniowie, tym mniej kłopotów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33056"/>
            <a:ext cx="1828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1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Rekrutacja oparta o przejrzyste zasady zawarte w ogólnodostępnym regulaminie</a:t>
            </a:r>
            <a:r>
              <a:rPr lang="pl-PL" dirty="0" smtClean="0"/>
              <a:t>:</a:t>
            </a:r>
          </a:p>
          <a:p>
            <a:pPr>
              <a:buFontTx/>
              <a:buChar char="-"/>
            </a:pPr>
            <a:r>
              <a:rPr lang="pl-PL" dirty="0" smtClean="0"/>
              <a:t>Wyniki w nauce</a:t>
            </a:r>
          </a:p>
          <a:p>
            <a:pPr>
              <a:buFontTx/>
              <a:buChar char="-"/>
            </a:pPr>
            <a:r>
              <a:rPr lang="pl-PL" dirty="0" smtClean="0"/>
              <a:t>Zachowanie</a:t>
            </a:r>
          </a:p>
          <a:p>
            <a:pPr>
              <a:buFontTx/>
              <a:buChar char="-"/>
            </a:pPr>
            <a:r>
              <a:rPr lang="pl-PL" dirty="0" smtClean="0"/>
              <a:t>Olimpiady i konkursy przedmiotowe</a:t>
            </a:r>
          </a:p>
          <a:p>
            <a:pPr>
              <a:buFontTx/>
              <a:buChar char="-"/>
            </a:pPr>
            <a:r>
              <a:rPr lang="pl-PL" dirty="0" smtClean="0"/>
              <a:t>Sytuacja materialna</a:t>
            </a:r>
          </a:p>
          <a:p>
            <a:pPr marL="0" indent="0">
              <a:buNone/>
            </a:pPr>
            <a:r>
              <a:rPr lang="pl-PL" b="1" dirty="0" smtClean="0"/>
              <a:t>Określone są również kryteria minimalne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8420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OGŁOSZENIE LISTY ZAKWALIFIKOWANYCH  ORAZ LISTY REZERWOWEJ</a:t>
            </a:r>
          </a:p>
          <a:p>
            <a:endParaRPr lang="pl-PL" dirty="0"/>
          </a:p>
          <a:p>
            <a:r>
              <a:rPr lang="pl-PL" dirty="0" smtClean="0"/>
              <a:t>Rozpoczęcie działań przygotowawczych</a:t>
            </a:r>
          </a:p>
          <a:p>
            <a:endParaRPr lang="pl-PL" dirty="0"/>
          </a:p>
          <a:p>
            <a:endParaRPr lang="pl-PL" dirty="0" smtClean="0"/>
          </a:p>
        </p:txBody>
      </p:sp>
      <p:sp>
        <p:nvSpPr>
          <p:cNvPr id="4" name="Strzałka w dół 3"/>
          <p:cNvSpPr/>
          <p:nvPr/>
        </p:nvSpPr>
        <p:spPr>
          <a:xfrm>
            <a:off x="3855601" y="2708920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4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Sporządzenie i podpisanie umów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Umowa </a:t>
            </a:r>
            <a:r>
              <a:rPr lang="pl-PL" dirty="0"/>
              <a:t>finansowa pomiędzy organizacją wysyłającą a uczestnikiem </a:t>
            </a:r>
            <a:r>
              <a:rPr lang="pl-PL" dirty="0" smtClean="0"/>
              <a:t>mobilności</a:t>
            </a:r>
          </a:p>
          <a:p>
            <a:pPr>
              <a:buFontTx/>
              <a:buChar char="-"/>
            </a:pPr>
            <a:r>
              <a:rPr lang="pl-PL" dirty="0"/>
              <a:t>Porozumienie o </a:t>
            </a:r>
            <a:r>
              <a:rPr lang="pl-PL" dirty="0" smtClean="0"/>
              <a:t>Programie Zajęć</a:t>
            </a:r>
          </a:p>
          <a:p>
            <a:pPr>
              <a:buFontTx/>
              <a:buChar char="-"/>
            </a:pPr>
            <a:r>
              <a:rPr lang="pl-PL" dirty="0"/>
              <a:t>Zobowiązanie do Zapewnienia Jakości </a:t>
            </a:r>
            <a:r>
              <a:rPr lang="pl-PL" dirty="0" smtClean="0"/>
              <a:t>Mobilności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000" dirty="0" smtClean="0"/>
              <a:t>http://erasmusplus.org.pl/dokumenty/ksztalcenie-i-szkolenia-zawodowe/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583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Umowa finansowa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Numer konta beneficjenta dla przelania kieszonkowego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(</a:t>
            </a:r>
            <a:r>
              <a:rPr lang="pl-PL" dirty="0" smtClean="0">
                <a:latin typeface="Calibri"/>
                <a:cs typeface="Calibri"/>
                <a:sym typeface="Symbol"/>
              </a:rPr>
              <a:t>€</a:t>
            </a:r>
            <a:r>
              <a:rPr lang="pl-PL" dirty="0" smtClean="0"/>
              <a:t>1904 – koszty utrzymania)</a:t>
            </a:r>
            <a:endParaRPr lang="pl-PL" dirty="0" smtClean="0"/>
          </a:p>
          <a:p>
            <a:r>
              <a:rPr lang="pl-PL" dirty="0" smtClean="0"/>
              <a:t>Dane </a:t>
            </a:r>
            <a:r>
              <a:rPr lang="pl-PL" dirty="0" smtClean="0"/>
              <a:t>polisy ubezpieczeniowej 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KL, NNW, OC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C00000"/>
                </a:solidFill>
              </a:rPr>
              <a:t>z rozszerzeniem o pracę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60848"/>
            <a:ext cx="1239391" cy="10477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" y="386104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Kursy przygotowawcze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Zależą od programu praktyk.</a:t>
            </a:r>
          </a:p>
          <a:p>
            <a:pPr marL="0" indent="0">
              <a:buNone/>
            </a:pPr>
            <a:r>
              <a:rPr lang="pl-PL" dirty="0" smtClean="0"/>
              <a:t>Obejmują:</a:t>
            </a:r>
          </a:p>
          <a:p>
            <a:pPr>
              <a:buFontTx/>
              <a:buChar char="-"/>
            </a:pPr>
            <a:r>
              <a:rPr lang="pl-PL" dirty="0" smtClean="0"/>
              <a:t>Kurs języka angielskiego technicznego</a:t>
            </a:r>
          </a:p>
          <a:p>
            <a:pPr>
              <a:buFontTx/>
              <a:buChar char="-"/>
            </a:pPr>
            <a:r>
              <a:rPr lang="pl-PL" dirty="0" smtClean="0"/>
              <a:t>Przygotowanie psychologiczno –pedagogiczne</a:t>
            </a:r>
          </a:p>
          <a:p>
            <a:pPr>
              <a:buFontTx/>
              <a:buChar char="-"/>
            </a:pPr>
            <a:r>
              <a:rPr lang="pl-PL" dirty="0" smtClean="0"/>
              <a:t>Przygotowanie do działań objętych programem praktyk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6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Przykład 1</a:t>
            </a:r>
          </a:p>
          <a:p>
            <a:pPr marL="0" indent="0">
              <a:buNone/>
            </a:pPr>
            <a:r>
              <a:rPr lang="pl-PL" dirty="0" smtClean="0"/>
              <a:t>Celem ukierunkowania praktykantów do specyfiki swojej działalności firma informatyczna TQS:</a:t>
            </a:r>
          </a:p>
          <a:p>
            <a:pPr>
              <a:buFontTx/>
              <a:buChar char="-"/>
            </a:pPr>
            <a:r>
              <a:rPr lang="pl-PL" dirty="0" smtClean="0"/>
              <a:t>Przesłała materiały szkoleniowe:</a:t>
            </a:r>
          </a:p>
          <a:p>
            <a:pPr marL="0" indent="0">
              <a:buNone/>
            </a:pPr>
            <a:r>
              <a:rPr lang="pl-PL" dirty="0" smtClean="0"/>
              <a:t>	Kursy HTML5, </a:t>
            </a:r>
            <a:r>
              <a:rPr lang="pl-PL" dirty="0" err="1" smtClean="0"/>
              <a:t>JavaScript</a:t>
            </a:r>
            <a:r>
              <a:rPr lang="pl-PL" dirty="0" smtClean="0"/>
              <a:t> oraz CSS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0614"/>
            <a:ext cx="1944216" cy="11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Przykład 2 </a:t>
            </a:r>
          </a:p>
          <a:p>
            <a:pPr marL="0" indent="0">
              <a:buNone/>
            </a:pPr>
            <a:r>
              <a:rPr lang="pl-PL" dirty="0" smtClean="0"/>
              <a:t>Technicy Informatycy, którzy  będą zatrudnieni przez lokalną izbę rozwoju i turystyki odbywają szkolenie w zakresie zarządzania treścią w </a:t>
            </a:r>
            <a:r>
              <a:rPr lang="pl-PL" dirty="0" err="1" smtClean="0"/>
              <a:t>internecie</a:t>
            </a:r>
            <a:r>
              <a:rPr lang="pl-PL" dirty="0" smtClean="0"/>
              <a:t> z wykorzystaniem platformy </a:t>
            </a:r>
            <a:r>
              <a:rPr lang="pl-PL" b="1" dirty="0" err="1" smtClean="0"/>
              <a:t>WordPress</a:t>
            </a:r>
            <a:endParaRPr lang="pl-PL" b="1" dirty="0" smtClean="0"/>
          </a:p>
          <a:p>
            <a:pPr marL="0" indent="0">
              <a:buNone/>
            </a:pPr>
            <a:r>
              <a:rPr lang="pl-PL" dirty="0" smtClean="0"/>
              <a:t>Mogą następnie tworzyć i administrować stronami internetowymi firm.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35147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Kształcimy w następujących zawodach: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Technik informatyk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Technik mechatronik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Technik pojazdów samochodowych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Technik elektryk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Technik mechanik: użytkowanie obrabiarek skrawających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29987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0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Kurs języka angielskiego </a:t>
            </a:r>
            <a:r>
              <a:rPr lang="pl-PL" dirty="0" smtClean="0"/>
              <a:t>i z przygotowania kulturowego odbywa się z wykorzystaniem szkolnej platformy e-</a:t>
            </a:r>
            <a:r>
              <a:rPr lang="pl-PL" dirty="0" err="1" smtClean="0"/>
              <a:t>learningowej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71874"/>
            <a:ext cx="3600400" cy="100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Sporządzanie </a:t>
            </a:r>
            <a:r>
              <a:rPr lang="pl-PL" dirty="0" err="1" smtClean="0"/>
              <a:t>Europassu</a:t>
            </a:r>
            <a:r>
              <a:rPr lang="pl-PL" dirty="0" smtClean="0"/>
              <a:t> CV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i przesłanie do pracodawcy.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40768"/>
            <a:ext cx="32095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Wielki dzień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6" y="1643683"/>
            <a:ext cx="7901247" cy="4438996"/>
          </a:xfrm>
        </p:spPr>
      </p:pic>
    </p:spTree>
    <p:extLst>
      <p:ext uri="{BB962C8B-B14F-4D97-AF65-F5344CB8AC3E}">
        <p14:creationId xmlns:p14="http://schemas.microsoft.com/office/powerpoint/2010/main" val="9463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Staże </a:t>
            </a:r>
            <a:r>
              <a:rPr lang="pl-PL" dirty="0" err="1" smtClean="0"/>
              <a:t>mechatroników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15200"/>
            <a:ext cx="3491880" cy="206084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456384" cy="237626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4671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Staże informatyków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19446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16671"/>
            <a:ext cx="2448272" cy="32403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54499"/>
            <a:ext cx="2952328" cy="20412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49080"/>
            <a:ext cx="298772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Staże informatyków</a:t>
            </a:r>
          </a:p>
          <a:p>
            <a:pPr marL="0" indent="0">
              <a:buNone/>
            </a:pPr>
            <a:r>
              <a:rPr lang="pl-PL" u="sng" dirty="0" smtClean="0">
                <a:hlinkClick r:id="rId2"/>
              </a:rPr>
              <a:t>http</a:t>
            </a:r>
            <a:r>
              <a:rPr lang="pl-PL" u="sng" dirty="0">
                <a:hlinkClick r:id="rId2"/>
              </a:rPr>
              <a:t>://www.theoldimperialhotel.com/</a:t>
            </a:r>
            <a:r>
              <a:rPr lang="pl-PL" dirty="0"/>
              <a:t> 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>
                <a:hlinkClick r:id="rId3"/>
              </a:rPr>
              <a:t>http://www.crazyglazing.com/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63996"/>
            <a:ext cx="3491880" cy="27619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363589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Mechanicy obróbki skrawaniem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628800"/>
            <a:ext cx="2861619" cy="403244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2645595" cy="403244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25144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Mechanicy samochodowi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888432" cy="2332856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35283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kulturalny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Zwiedzanie i zakupy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880"/>
            <a:ext cx="2987824" cy="32129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34405"/>
            <a:ext cx="399593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Wycieczki piesze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3600400" cy="33843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3635896" cy="252028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38164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Aktualnie realizowane projekty:</a:t>
            </a:r>
          </a:p>
          <a:p>
            <a:pPr marL="0" indent="0">
              <a:buNone/>
            </a:pPr>
            <a:r>
              <a:rPr lang="pl-PL" dirty="0" smtClean="0"/>
              <a:t>„Praktyki zagraniczne drogą do kariery na europejskim rynku pracy”</a:t>
            </a:r>
          </a:p>
          <a:p>
            <a:pPr marL="0" indent="0">
              <a:buNone/>
            </a:pPr>
            <a:r>
              <a:rPr lang="pl-PL" dirty="0" smtClean="0"/>
              <a:t>„Uczeń technikum wobec oczekiwań pracodawców. Rola nauczyciela zawodu w prawidłowym starcie kariery zawodowej absolwenta w świetle doświadczeń szkolnictwa zawodowego Republiki Irlandii."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94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 </a:t>
            </a:r>
            <a:r>
              <a:rPr lang="pl-PL" b="1" dirty="0" smtClean="0"/>
              <a:t> Lekcje tenisa                               Mecz </a:t>
            </a:r>
            <a:r>
              <a:rPr lang="pl-PL" b="1" dirty="0" err="1" smtClean="0"/>
              <a:t>hurlingu</a:t>
            </a:r>
            <a:endParaRPr lang="pl-PL" b="1" dirty="0" smtClean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7"/>
            <a:ext cx="4139952" cy="42981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1" y="2182577"/>
            <a:ext cx="385192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Koncerty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600400" cy="23042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35242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Rola opiekuna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Sprawdzanie realizacji i ewaluacja programu staży</a:t>
            </a:r>
          </a:p>
          <a:p>
            <a:r>
              <a:rPr lang="pl-PL" dirty="0" smtClean="0"/>
              <a:t>Pomoc  w realizacji zadań</a:t>
            </a:r>
          </a:p>
          <a:p>
            <a:r>
              <a:rPr lang="pl-PL" dirty="0" smtClean="0"/>
              <a:t>Reagowanie w sytuacjach trudnych:</a:t>
            </a:r>
          </a:p>
          <a:p>
            <a:pPr>
              <a:buFontTx/>
              <a:buChar char="-"/>
            </a:pPr>
            <a:r>
              <a:rPr lang="pl-PL" dirty="0" smtClean="0"/>
              <a:t>Przestrzeganie ośmiogodzinnego dnia pracy</a:t>
            </a:r>
          </a:p>
          <a:p>
            <a:pPr>
              <a:buFontTx/>
              <a:buChar char="-"/>
            </a:pPr>
            <a:r>
              <a:rPr lang="pl-PL" dirty="0" smtClean="0"/>
              <a:t>Zlecanie przez pracodawców zadań wykraczających poza zakres stażu</a:t>
            </a:r>
          </a:p>
          <a:p>
            <a:pPr>
              <a:buFontTx/>
              <a:buChar char="-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6222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57622"/>
            <a:ext cx="8229600" cy="4525963"/>
          </a:xfrm>
        </p:spPr>
        <p:txBody>
          <a:bodyPr/>
          <a:lstStyle/>
          <a:p>
            <a:r>
              <a:rPr lang="pl-PL" dirty="0" smtClean="0"/>
              <a:t>Należy jednak pamiętać:</a:t>
            </a:r>
          </a:p>
          <a:p>
            <a:pPr>
              <a:buFontTx/>
              <a:buChar char="-"/>
            </a:pPr>
            <a:r>
              <a:rPr lang="pl-PL" dirty="0" smtClean="0"/>
              <a:t>Staże nie są celem działania tych firm</a:t>
            </a:r>
          </a:p>
          <a:p>
            <a:pPr>
              <a:buFontTx/>
              <a:buChar char="-"/>
            </a:pPr>
            <a:r>
              <a:rPr lang="pl-PL" dirty="0" smtClean="0"/>
              <a:t>Jesteśmy tam gośćmi</a:t>
            </a:r>
          </a:p>
          <a:p>
            <a:pPr>
              <a:buFontTx/>
              <a:buChar char="-"/>
            </a:pPr>
            <a:r>
              <a:rPr lang="pl-PL" dirty="0" smtClean="0"/>
              <a:t>Nie należy przyjmować postawy roszczeniowej</a:t>
            </a:r>
          </a:p>
          <a:p>
            <a:pPr>
              <a:buFontTx/>
              <a:buChar char="-"/>
            </a:pPr>
            <a:r>
              <a:rPr lang="pl-PL" dirty="0" smtClean="0"/>
              <a:t>Poprzez rozmowę można rozwiązać większość problemów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53136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Zakwaterowanie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Rodziny goszczące:</a:t>
            </a:r>
          </a:p>
          <a:p>
            <a:pPr>
              <a:buFontTx/>
              <a:buChar char="-"/>
            </a:pPr>
            <a:r>
              <a:rPr lang="pl-PL" dirty="0" smtClean="0"/>
              <a:t>Maksymalnie 2 osoby u jednej rodziny,</a:t>
            </a:r>
          </a:p>
          <a:p>
            <a:pPr>
              <a:buFontTx/>
              <a:buChar char="-"/>
            </a:pPr>
            <a:r>
              <a:rPr lang="pl-PL" dirty="0" smtClean="0"/>
              <a:t>Zmusza do komunikacji w języku angielskim</a:t>
            </a:r>
          </a:p>
          <a:p>
            <a:pPr>
              <a:buFontTx/>
              <a:buChar char="-"/>
            </a:pPr>
            <a:r>
              <a:rPr lang="pl-PL" dirty="0" smtClean="0"/>
              <a:t>Poznanie innej kultury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/>
              <a:t>Możliwość nawiązania trwałych relacji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37112"/>
            <a:ext cx="3635896" cy="21602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1148"/>
            <a:ext cx="230425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- Są to często farmy położone poza miastem, </a:t>
            </a:r>
          </a:p>
          <a:p>
            <a:pPr>
              <a:buFontTx/>
              <a:buChar char="-"/>
            </a:pPr>
            <a:r>
              <a:rPr lang="pl-PL" dirty="0" smtClean="0"/>
              <a:t>Uczniowie są zabierani z miasta wczesnym  </a:t>
            </a:r>
          </a:p>
          <a:p>
            <a:pPr marL="0" indent="0">
              <a:buNone/>
            </a:pPr>
            <a:r>
              <a:rPr lang="pl-PL" dirty="0" smtClean="0"/>
              <a:t>     wieczorem</a:t>
            </a:r>
          </a:p>
          <a:p>
            <a:pPr marL="0" indent="0">
              <a:buNone/>
            </a:pPr>
            <a:r>
              <a:rPr lang="pl-PL" dirty="0" smtClean="0"/>
              <a:t>- Jedyna rozrywka na wieczór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49080"/>
            <a:ext cx="3672408" cy="187220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26343"/>
            <a:ext cx="2571750" cy="355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Problemy wynikające z różnic kulturowych:</a:t>
            </a:r>
          </a:p>
          <a:p>
            <a:pPr>
              <a:buFontTx/>
              <a:buChar char="-"/>
            </a:pPr>
            <a:r>
              <a:rPr lang="pl-PL" dirty="0" smtClean="0"/>
              <a:t>„zimny chów” – w domach często jest zimno</a:t>
            </a:r>
          </a:p>
          <a:p>
            <a:pPr>
              <a:buFontTx/>
              <a:buChar char="-"/>
            </a:pPr>
            <a:r>
              <a:rPr lang="pl-PL" dirty="0" smtClean="0"/>
              <a:t>Należy być asertywnym i jasno formułować swoje życzenia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61048"/>
            <a:ext cx="229402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Certyfikat wystawiony przez organizację partnerską</a:t>
            </a:r>
          </a:p>
          <a:p>
            <a:r>
              <a:rPr lang="pl-PL" dirty="0" smtClean="0"/>
              <a:t>Referencje wystawione przez pracodawców</a:t>
            </a:r>
          </a:p>
          <a:p>
            <a:r>
              <a:rPr lang="pl-PL" dirty="0" smtClean="0"/>
              <a:t>Certyfikaty </a:t>
            </a:r>
            <a:r>
              <a:rPr lang="pl-PL" dirty="0" err="1" smtClean="0"/>
              <a:t>Europass</a:t>
            </a:r>
            <a:r>
              <a:rPr lang="pl-PL" dirty="0" smtClean="0"/>
              <a:t> Mobilność wystawione wspólnie przez organizację partnerską, szkołę oraz  </a:t>
            </a:r>
            <a:r>
              <a:rPr lang="pl-PL" dirty="0"/>
              <a:t>Krajowe Centrum </a:t>
            </a:r>
            <a:r>
              <a:rPr lang="pl-PL" b="1" dirty="0" smtClean="0"/>
              <a:t>EUROPASS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81711"/>
            <a:ext cx="33718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6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Ewaluacja i upowszechnianie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Ankiety „na wejściu” oraz po praktyce oceniające stażystę  wypełniane przez pracodawcę: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umiejętności zawodowe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kompetencje społeczne</a:t>
            </a:r>
          </a:p>
        </p:txBody>
      </p:sp>
    </p:spTree>
    <p:extLst>
      <p:ext uri="{BB962C8B-B14F-4D97-AF65-F5344CB8AC3E}">
        <p14:creationId xmlns:p14="http://schemas.microsoft.com/office/powerpoint/2010/main" val="9202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Testy językowe</a:t>
            </a:r>
          </a:p>
          <a:p>
            <a:pPr>
              <a:buFontTx/>
              <a:buChar char="-"/>
            </a:pPr>
            <a:r>
              <a:rPr lang="pl-PL" dirty="0" smtClean="0"/>
              <a:t>Przed i po pobycie przeprowadzane przez</a:t>
            </a:r>
            <a:br>
              <a:rPr lang="pl-PL" dirty="0" smtClean="0"/>
            </a:br>
            <a:r>
              <a:rPr lang="pl-PL" dirty="0" smtClean="0"/>
              <a:t>  anglistów</a:t>
            </a:r>
          </a:p>
          <a:p>
            <a:pPr marL="0" indent="0">
              <a:buNone/>
            </a:pPr>
            <a:r>
              <a:rPr lang="pl-PL" b="1" dirty="0" smtClean="0"/>
              <a:t>Ewaluacja własnych umiejętności dokonywana przez beneficjentów:</a:t>
            </a:r>
          </a:p>
          <a:p>
            <a:pPr marL="0" indent="0">
              <a:buNone/>
            </a:pPr>
            <a:r>
              <a:rPr lang="pl-PL" dirty="0" smtClean="0"/>
              <a:t>- Samodzielne sporządzenie </a:t>
            </a:r>
            <a:r>
              <a:rPr lang="pl-PL" dirty="0" err="1" smtClean="0"/>
              <a:t>Europassu</a:t>
            </a:r>
            <a:r>
              <a:rPr lang="pl-PL" dirty="0" smtClean="0"/>
              <a:t> Językowego oraz CV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57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Sprecyzowanie celów projektu:</a:t>
            </a:r>
          </a:p>
          <a:p>
            <a:pPr>
              <a:buFontTx/>
              <a:buChar char="-"/>
            </a:pPr>
            <a:r>
              <a:rPr lang="pl-PL" dirty="0" smtClean="0"/>
              <a:t>wykorzystanie </a:t>
            </a:r>
            <a:r>
              <a:rPr lang="pl-PL" dirty="0"/>
              <a:t>w praktyce wiadomości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i </a:t>
            </a:r>
            <a:r>
              <a:rPr lang="pl-PL" dirty="0"/>
              <a:t>umiejętności zdobytych podczas </a:t>
            </a:r>
            <a:r>
              <a:rPr lang="pl-PL" dirty="0" smtClean="0"/>
              <a:t>nauki</a:t>
            </a:r>
          </a:p>
          <a:p>
            <a:pPr marL="0" indent="0">
              <a:buNone/>
            </a:pPr>
            <a:r>
              <a:rPr lang="pl-PL" dirty="0" smtClean="0"/>
              <a:t>-   pogłębienie znajomości języka angielskiego do          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poziomu </a:t>
            </a:r>
            <a:r>
              <a:rPr lang="pl-PL" dirty="0"/>
              <a:t>umożliwiającego nawiązanie i  </a:t>
            </a:r>
            <a:r>
              <a:rPr lang="pl-PL" dirty="0" smtClean="0"/>
              <a:t>  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prowadzenie </a:t>
            </a:r>
            <a:r>
              <a:rPr lang="pl-PL" dirty="0"/>
              <a:t>rozmów na tematy techniczne </a:t>
            </a:r>
            <a:r>
              <a:rPr lang="pl-PL" dirty="0" smtClean="0"/>
              <a:t> 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bez </a:t>
            </a:r>
            <a:r>
              <a:rPr lang="pl-PL" dirty="0"/>
              <a:t>udziału osób pośredniczących</a:t>
            </a:r>
          </a:p>
        </p:txBody>
      </p:sp>
    </p:spTree>
    <p:extLst>
      <p:ext uri="{BB962C8B-B14F-4D97-AF65-F5344CB8AC3E}">
        <p14:creationId xmlns:p14="http://schemas.microsoft.com/office/powerpoint/2010/main" val="309082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Upowszechnianie rezultatów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Strona internetowa projektu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C00000"/>
                </a:solidFill>
              </a:rPr>
              <a:t>http://erasmusplus.zs3.sanok.pl/</a:t>
            </a:r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 smtClean="0"/>
              <a:t>Uczniowie wyposażeni w </a:t>
            </a:r>
            <a:r>
              <a:rPr lang="pl-PL" dirty="0" err="1" smtClean="0"/>
              <a:t>smartphony</a:t>
            </a:r>
            <a:r>
              <a:rPr lang="pl-PL" dirty="0" smtClean="0"/>
              <a:t> i tablety  upowszechniają zdjęcia z praktyk na swoich profilach </a:t>
            </a:r>
            <a:r>
              <a:rPr lang="pl-PL" dirty="0" err="1" smtClean="0"/>
              <a:t>facebookowych</a:t>
            </a:r>
            <a:r>
              <a:rPr lang="pl-PL" dirty="0" smtClean="0"/>
              <a:t> „podpiętych do strony projektu”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44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Artykuły w lokalnej prasie 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Lokalnych portalach internetowych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33611"/>
            <a:ext cx="3528392" cy="77152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71712"/>
            <a:ext cx="3048000" cy="9906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7112"/>
            <a:ext cx="2105025" cy="5334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37112"/>
            <a:ext cx="1533525" cy="3619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99" y="4332337"/>
            <a:ext cx="18002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7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Upowszechnianie również w Irlandii</a:t>
            </a:r>
          </a:p>
          <a:p>
            <a:pPr marL="0" indent="0">
              <a:buNone/>
            </a:pPr>
            <a:r>
              <a:rPr lang="pl-PL" dirty="0" smtClean="0"/>
              <a:t>- Poprzez audycję w lokalnym radio </a:t>
            </a:r>
            <a:r>
              <a:rPr lang="pl-PL" dirty="0" err="1" smtClean="0"/>
              <a:t>Community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Radio </a:t>
            </a:r>
            <a:r>
              <a:rPr lang="pl-PL" dirty="0" err="1"/>
              <a:t>Y</a:t>
            </a:r>
            <a:r>
              <a:rPr lang="pl-PL" dirty="0" err="1" smtClean="0"/>
              <a:t>oughal</a:t>
            </a:r>
            <a:r>
              <a:rPr lang="pl-PL" dirty="0" smtClean="0"/>
              <a:t> zostali spopularyzowani nasi </a:t>
            </a:r>
            <a:br>
              <a:rPr lang="pl-PL" dirty="0" smtClean="0"/>
            </a:br>
            <a:r>
              <a:rPr lang="pl-PL" dirty="0" smtClean="0"/>
              <a:t>  technicy – informatycy jako znakomici</a:t>
            </a:r>
            <a:br>
              <a:rPr lang="pl-PL" dirty="0" smtClean="0"/>
            </a:br>
            <a:r>
              <a:rPr lang="pl-PL" dirty="0" smtClean="0"/>
              <a:t>   fachowcy od stron internetowych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65104"/>
            <a:ext cx="3312368" cy="206329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5" y="188640"/>
            <a:ext cx="26670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Dziękuję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42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 smtClean="0"/>
              <a:t>Kryteria wyboru partnera</a:t>
            </a:r>
          </a:p>
          <a:p>
            <a:pPr>
              <a:buFontTx/>
              <a:buChar char="-"/>
            </a:pPr>
            <a:r>
              <a:rPr lang="pl-PL" dirty="0" smtClean="0"/>
              <a:t>Możliwość realizacji celów projektu</a:t>
            </a:r>
          </a:p>
          <a:p>
            <a:pPr>
              <a:buFontTx/>
              <a:buChar char="-"/>
            </a:pPr>
            <a:r>
              <a:rPr lang="pl-PL" dirty="0" smtClean="0"/>
              <a:t>Środowisko anglojęzyczne</a:t>
            </a:r>
          </a:p>
          <a:p>
            <a:pPr>
              <a:buFontTx/>
              <a:buChar char="-"/>
            </a:pPr>
            <a:r>
              <a:rPr lang="pl-PL" dirty="0" smtClean="0"/>
              <a:t>Praktyki w realnie istniejących firmach</a:t>
            </a:r>
          </a:p>
          <a:p>
            <a:pPr>
              <a:buFontTx/>
              <a:buChar char="-"/>
            </a:pPr>
            <a:r>
              <a:rPr lang="pl-PL" dirty="0" smtClean="0"/>
              <a:t>Konkurencyjność oferty wobec innych organizacji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66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Konkurencyjność</a:t>
            </a:r>
          </a:p>
          <a:p>
            <a:r>
              <a:rPr lang="pl-PL" sz="2800" dirty="0" smtClean="0"/>
              <a:t>Koszt realizacji w odniesieniu do wysokości grantu</a:t>
            </a:r>
          </a:p>
          <a:p>
            <a:pPr marL="0" indent="0">
              <a:buNone/>
            </a:pPr>
            <a:r>
              <a:rPr lang="pl-PL" sz="2800" dirty="0"/>
              <a:t>	</a:t>
            </a:r>
            <a:r>
              <a:rPr lang="pl-PL" sz="2800" dirty="0" smtClean="0"/>
              <a:t> </a:t>
            </a:r>
            <a:r>
              <a:rPr lang="pl-PL" sz="2800" dirty="0" smtClean="0"/>
              <a:t>wsparcie indywidualne: </a:t>
            </a:r>
          </a:p>
          <a:p>
            <a:pPr marL="0" indent="0">
              <a:buNone/>
            </a:pPr>
            <a:r>
              <a:rPr lang="pl-PL" sz="2800" dirty="0"/>
              <a:t>	</a:t>
            </a:r>
            <a:r>
              <a:rPr lang="pl-PL" sz="2800" dirty="0" smtClean="0"/>
              <a:t>	</a:t>
            </a:r>
            <a:r>
              <a:rPr lang="pl-PL" sz="2800" dirty="0" smtClean="0"/>
              <a:t>20 </a:t>
            </a:r>
            <a:r>
              <a:rPr lang="pl-PL" sz="2800" dirty="0" smtClean="0"/>
              <a:t>dni roboczych – </a:t>
            </a:r>
            <a:r>
              <a:rPr lang="pl-PL" sz="2800" dirty="0" smtClean="0"/>
              <a:t> </a:t>
            </a:r>
            <a:r>
              <a:rPr lang="pl-PL" sz="2800" dirty="0" smtClean="0">
                <a:latin typeface="Calibri"/>
                <a:cs typeface="Calibri"/>
              </a:rPr>
              <a:t>€</a:t>
            </a:r>
            <a:r>
              <a:rPr lang="pl-PL" sz="2800" dirty="0" smtClean="0"/>
              <a:t>1904/studenta</a:t>
            </a:r>
            <a:endParaRPr lang="pl-PL" sz="2800" dirty="0" smtClean="0"/>
          </a:p>
          <a:p>
            <a:r>
              <a:rPr lang="pl-PL" sz="2800" dirty="0" smtClean="0"/>
              <a:t>Program kulturalny i jego koszt</a:t>
            </a:r>
          </a:p>
          <a:p>
            <a:r>
              <a:rPr lang="pl-PL" sz="2800" dirty="0" smtClean="0"/>
              <a:t>Monitoring i współpraca w trakcie realizacji praktyk</a:t>
            </a:r>
          </a:p>
          <a:p>
            <a:r>
              <a:rPr lang="pl-PL" sz="2800" dirty="0" smtClean="0"/>
              <a:t>Pomoc w działaniach ewaluacyjnych i tworzeniu raportu końcowego</a:t>
            </a:r>
            <a:endParaRPr lang="pl-PL" sz="2800" dirty="0"/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157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PARTNER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36004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REALIZACJA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>Zapewnienie aby uzyskane środki zostały wpisane do budżetu organu prowadzącego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Powołanie zespołu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koordynator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obsługa księgowa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Sporządzenie i podpisanie umów - zleceń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12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Negocjacja umowy oraz programu praktyk z partnerem</a:t>
            </a:r>
          </a:p>
          <a:p>
            <a:pPr>
              <a:buFontTx/>
              <a:buChar char="-"/>
            </a:pPr>
            <a:r>
              <a:rPr lang="pl-PL" dirty="0" smtClean="0"/>
              <a:t>Umowa dwujęzyczna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302433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639</Words>
  <Application>Microsoft Office PowerPoint</Application>
  <PresentationFormat>Pokaz na ekranie (4:3)</PresentationFormat>
  <Paragraphs>154</Paragraphs>
  <Slides>43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Motyw pakietu Office</vt:lpstr>
      <vt:lpstr> Zarządzanie projektami VET Erasmus+ w  ZESPOLE SZKÓŁ NR 3 im. W. Lipińskiego i M. Beksińskiego  w Sanoku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PARTNER</vt:lpstr>
      <vt:lpstr>REALIZACJA PROJEKTU</vt:lpstr>
      <vt:lpstr>Prezentacja programu PowerPoint</vt:lpstr>
      <vt:lpstr>Prezentacja programu PowerPoint</vt:lpstr>
      <vt:lpstr>Prezentacja programu PowerPoint</vt:lpstr>
      <vt:lpstr>Rekrutacja</vt:lpstr>
      <vt:lpstr>Prezentacja programu PowerPoint</vt:lpstr>
      <vt:lpstr>Prezentacja programu PowerPoint</vt:lpstr>
      <vt:lpstr>Sporządzenie i podpisanie umów</vt:lpstr>
      <vt:lpstr>Umowa finansowa</vt:lpstr>
      <vt:lpstr>Kursy przygotowawcze </vt:lpstr>
      <vt:lpstr>Prezentacja programu PowerPoint</vt:lpstr>
      <vt:lpstr>Prezentacja programu PowerPoint</vt:lpstr>
      <vt:lpstr>Prezentacja programu PowerPoint</vt:lpstr>
      <vt:lpstr>Sporządzanie Europassu CV</vt:lpstr>
      <vt:lpstr>Wielki dzień </vt:lpstr>
      <vt:lpstr>Prezentacja programu PowerPoint</vt:lpstr>
      <vt:lpstr>Prezentacja programu PowerPoint</vt:lpstr>
      <vt:lpstr>Prezentacja programu PowerPoint</vt:lpstr>
      <vt:lpstr>Mechanicy obróbki skrawaniem </vt:lpstr>
      <vt:lpstr>Mechanicy samochodowi</vt:lpstr>
      <vt:lpstr>Program kulturalny</vt:lpstr>
      <vt:lpstr>Prezentacja programu PowerPoint</vt:lpstr>
      <vt:lpstr>Prezentacja programu PowerPoint</vt:lpstr>
      <vt:lpstr>Prezentacja programu PowerPoint</vt:lpstr>
      <vt:lpstr>Rola opiekuna</vt:lpstr>
      <vt:lpstr>Prezentacja programu PowerPoint</vt:lpstr>
      <vt:lpstr>Zakwaterowanie</vt:lpstr>
      <vt:lpstr>Prezentacja programu PowerPoint</vt:lpstr>
      <vt:lpstr>Prezentacja programu PowerPoint</vt:lpstr>
      <vt:lpstr>Efekty</vt:lpstr>
      <vt:lpstr>Ewaluacja i upowszechnianie</vt:lpstr>
      <vt:lpstr>Prezentacja programu PowerPoint</vt:lpstr>
      <vt:lpstr>Upowszechnianie rezultatów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Zarządzanie projektami VET Erasmus+ w  ZESPOLE SZKÓŁ NR 3 im. W. Lipińskiego i M. Beksińskiego w Sanoku</dc:title>
  <dc:creator>user</dc:creator>
  <cp:lastModifiedBy>user</cp:lastModifiedBy>
  <cp:revision>68</cp:revision>
  <dcterms:created xsi:type="dcterms:W3CDTF">2016-06-22T16:40:23Z</dcterms:created>
  <dcterms:modified xsi:type="dcterms:W3CDTF">2016-12-01T07:57:01Z</dcterms:modified>
</cp:coreProperties>
</file>