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9" r:id="rId3"/>
    <p:sldId id="278" r:id="rId4"/>
    <p:sldId id="258" r:id="rId5"/>
    <p:sldId id="269" r:id="rId6"/>
    <p:sldId id="270" r:id="rId7"/>
    <p:sldId id="275" r:id="rId8"/>
    <p:sldId id="257" r:id="rId9"/>
    <p:sldId id="266" r:id="rId10"/>
    <p:sldId id="274" r:id="rId11"/>
    <p:sldId id="267" r:id="rId12"/>
    <p:sldId id="264" r:id="rId13"/>
    <p:sldId id="271" r:id="rId14"/>
    <p:sldId id="282" r:id="rId15"/>
    <p:sldId id="268" r:id="rId16"/>
    <p:sldId id="265" r:id="rId17"/>
    <p:sldId id="262" r:id="rId18"/>
    <p:sldId id="263" r:id="rId19"/>
    <p:sldId id="261" r:id="rId20"/>
    <p:sldId id="276" r:id="rId21"/>
    <p:sldId id="272" r:id="rId22"/>
    <p:sldId id="279" r:id="rId23"/>
    <p:sldId id="280" r:id="rId24"/>
    <p:sldId id="27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2016-11-30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424936" cy="175260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accent5">
                    <a:lumMod val="75000"/>
                  </a:schemeClr>
                </a:solidFill>
              </a:rPr>
              <a:t>Projekty unijne realizowane </a:t>
            </a:r>
            <a:br>
              <a:rPr lang="pl-PL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4400" dirty="0" smtClean="0">
                <a:solidFill>
                  <a:schemeClr val="accent5">
                    <a:lumMod val="75000"/>
                  </a:schemeClr>
                </a:solidFill>
              </a:rPr>
              <a:t>w Zespole Szkół nr 2 w Sanoku</a:t>
            </a:r>
            <a:endParaRPr lang="pl-PL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pl-PL" sz="8800" dirty="0" smtClean="0"/>
              <a:t>   </a:t>
            </a:r>
            <a:r>
              <a:rPr lang="pl-PL" sz="8800" dirty="0" smtClean="0">
                <a:solidFill>
                  <a:schemeClr val="bg2">
                    <a:lumMod val="50000"/>
                  </a:schemeClr>
                </a:solidFill>
              </a:rPr>
              <a:t>MECHANIK</a:t>
            </a:r>
            <a:endParaRPr lang="pl-PL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53235"/>
            <a:ext cx="5904656" cy="10175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0325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dirty="0" smtClean="0"/>
              <a:t>Portsmouth (Anglia)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646"/>
            <a:ext cx="7344816" cy="550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675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512511" cy="1656184"/>
          </a:xfrm>
        </p:spPr>
        <p:txBody>
          <a:bodyPr/>
          <a:lstStyle/>
          <a:p>
            <a:pPr marL="0" indent="0" algn="ctr">
              <a:buNone/>
            </a:pPr>
            <a:r>
              <a:rPr lang="pl-PL" sz="8800" dirty="0" smtClean="0">
                <a:solidFill>
                  <a:schemeClr val="bg2">
                    <a:lumMod val="50000"/>
                  </a:schemeClr>
                </a:solidFill>
              </a:rPr>
              <a:t>ERASMUS</a:t>
            </a:r>
            <a:br>
              <a:rPr lang="pl-PL" sz="8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KA1 - Mobilność edukacyjna </a:t>
            </a:r>
            <a:b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Mobilność osób uczących się i kadry w ramach kształcenia zawodowego</a:t>
            </a:r>
            <a:b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pl-P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85852" y="2428868"/>
            <a:ext cx="6099590" cy="395189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              	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</a:rPr>
              <a:t>Erasmus </a:t>
            </a:r>
            <a:r>
              <a:rPr lang="pl-PL" sz="2000" dirty="0">
                <a:solidFill>
                  <a:schemeClr val="bg2">
                    <a:lumMod val="25000"/>
                  </a:schemeClr>
                </a:solidFill>
              </a:rPr>
              <a:t>2014 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- Portugalia (Apulia)</a:t>
            </a:r>
            <a:br>
              <a:rPr lang="pl-PL" sz="2000" dirty="0"/>
            </a:br>
            <a:r>
              <a:rPr lang="pl-PL" sz="2000" dirty="0"/>
              <a:t>- Hiszpania (Granada)</a:t>
            </a: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dirty="0" smtClean="0"/>
              <a:t>Włochy </a:t>
            </a:r>
            <a:r>
              <a:rPr lang="pl-PL" sz="2000" dirty="0"/>
              <a:t>(Sycylia)</a:t>
            </a:r>
            <a:br>
              <a:rPr lang="pl-PL" sz="2000" dirty="0"/>
            </a:br>
            <a:r>
              <a:rPr lang="pl-PL" sz="2000" dirty="0"/>
              <a:t> </a:t>
            </a:r>
            <a:r>
              <a:rPr lang="pl-PL" sz="2000" dirty="0" smtClean="0"/>
              <a:t>               	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</a:rPr>
              <a:t>Erasmus </a:t>
            </a:r>
            <a:r>
              <a:rPr lang="pl-PL" sz="2000" dirty="0">
                <a:solidFill>
                  <a:schemeClr val="bg2">
                    <a:lumMod val="25000"/>
                  </a:schemeClr>
                </a:solidFill>
              </a:rPr>
              <a:t>2015</a:t>
            </a:r>
            <a:br>
              <a:rPr lang="pl-PL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000" dirty="0"/>
              <a:t>- Niemcy (Drezno) </a:t>
            </a:r>
            <a:br>
              <a:rPr lang="pl-PL" sz="2000" dirty="0"/>
            </a:br>
            <a:r>
              <a:rPr lang="pl-PL" sz="2000" dirty="0"/>
              <a:t>- Wielka Brytania (Plymouth)</a:t>
            </a:r>
            <a:br>
              <a:rPr lang="pl-PL" sz="2000" dirty="0"/>
            </a:br>
            <a:r>
              <a:rPr lang="pl-PL" sz="2000" dirty="0"/>
              <a:t>- Malta (</a:t>
            </a:r>
            <a:r>
              <a:rPr lang="pl-PL" sz="2000" dirty="0" smtClean="0"/>
              <a:t>Valletta)</a:t>
            </a:r>
            <a:br>
              <a:rPr lang="pl-PL" sz="2000" dirty="0" smtClean="0"/>
            </a:br>
            <a:r>
              <a:rPr lang="pl-PL" sz="2000" dirty="0" smtClean="0"/>
              <a:t>		</a:t>
            </a:r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</a:rPr>
              <a:t>Erasmus 2016</a:t>
            </a:r>
            <a:br>
              <a:rPr lang="pl-PL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2000" dirty="0" smtClean="0"/>
              <a:t>- Hiszpania (Granada)</a:t>
            </a:r>
            <a:br>
              <a:rPr lang="pl-PL" sz="2000" dirty="0" smtClean="0"/>
            </a:br>
            <a:r>
              <a:rPr lang="pl-PL" sz="2000" dirty="0" smtClean="0"/>
              <a:t>- Wielka Brytania (Portsmouth)</a:t>
            </a:r>
            <a:br>
              <a:rPr lang="pl-PL" sz="2000" dirty="0" smtClean="0"/>
            </a:br>
            <a:r>
              <a:rPr lang="pl-PL" sz="2000" dirty="0" smtClean="0"/>
              <a:t>- Grecja (Ateny)</a:t>
            </a:r>
          </a:p>
          <a:p>
            <a:pPr marL="45720" indent="0" algn="ctr">
              <a:buNone/>
            </a:pP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6072206"/>
            <a:ext cx="2813030" cy="569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0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8261" cy="1008112"/>
          </a:xfrm>
        </p:spPr>
        <p:txBody>
          <a:bodyPr/>
          <a:lstStyle/>
          <a:p>
            <a:pPr marL="0" indent="0">
              <a:buNone/>
            </a:pPr>
            <a:r>
              <a:rPr lang="pl-PL" sz="5400" dirty="0" smtClean="0">
                <a:solidFill>
                  <a:schemeClr val="accent4">
                    <a:lumMod val="75000"/>
                  </a:schemeClr>
                </a:solidFill>
              </a:rPr>
              <a:t>TEMATY PROJEKTÓW</a:t>
            </a:r>
            <a:endParaRPr lang="pl-PL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80920" cy="5040560"/>
          </a:xfrm>
        </p:spPr>
        <p:txBody>
          <a:bodyPr>
            <a:normAutofit/>
          </a:bodyPr>
          <a:lstStyle/>
          <a:p>
            <a:pPr algn="l"/>
            <a:r>
              <a:rPr lang="pl-PL" sz="1800" dirty="0" smtClean="0">
                <a:solidFill>
                  <a:schemeClr val="bg2">
                    <a:lumMod val="50000"/>
                  </a:schemeClr>
                </a:solidFill>
              </a:rPr>
              <a:t>              Erasmus 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2014  </a:t>
            </a:r>
          </a:p>
          <a:p>
            <a:pPr algn="l"/>
            <a:r>
              <a:rPr lang="pl-PL" sz="1800" b="1" dirty="0"/>
              <a:t> „Praktyka zawodowa w Portugalii, Hiszpanii i Włoszech szansą lepszego startu zawodowego dla uczniów Zespołu Szkół nr 2 w </a:t>
            </a:r>
            <a:r>
              <a:rPr lang="pl-PL" sz="1800" b="1" dirty="0" smtClean="0"/>
              <a:t>Sanoku”  </a:t>
            </a:r>
            <a:r>
              <a:rPr lang="pl-PL" sz="1800" dirty="0"/>
              <a:t>praktyki zagraniczne dla</a:t>
            </a:r>
            <a:r>
              <a:rPr lang="pl-PL" sz="1800" b="1" dirty="0"/>
              <a:t> </a:t>
            </a:r>
            <a:r>
              <a:rPr lang="pl-PL" sz="1800" b="1" dirty="0" smtClean="0"/>
              <a:t>48 </a:t>
            </a:r>
            <a:r>
              <a:rPr lang="pl-PL" sz="1800" b="1" dirty="0"/>
              <a:t>uczniów</a:t>
            </a:r>
            <a:r>
              <a:rPr lang="pl-PL" sz="1800" dirty="0"/>
              <a:t> technikum Zespołu Szkół Nr 2 w Sanoku. </a:t>
            </a:r>
          </a:p>
          <a:p>
            <a:pPr algn="l"/>
            <a:r>
              <a:rPr lang="pl-PL" sz="1800" dirty="0" smtClean="0">
                <a:solidFill>
                  <a:schemeClr val="bg2">
                    <a:lumMod val="50000"/>
                  </a:schemeClr>
                </a:solidFill>
              </a:rPr>
              <a:t>              Erasmus 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2015</a:t>
            </a:r>
          </a:p>
          <a:p>
            <a:pPr algn="l"/>
            <a:r>
              <a:rPr lang="pl-PL" sz="1800" dirty="0"/>
              <a:t> </a:t>
            </a:r>
            <a:r>
              <a:rPr lang="pl-PL" sz="1800" b="1" dirty="0"/>
              <a:t>„Praktyka zawodowa w Anglii, Niemczech i na Malcie szansą lepszego startu zawodowego dla uczniów Zespołu Szkół nr 2 w Sanoku.”</a:t>
            </a:r>
            <a:r>
              <a:rPr lang="pl-PL" sz="1800" dirty="0"/>
              <a:t> Uczestnikami projektu </a:t>
            </a:r>
            <a:r>
              <a:rPr lang="pl-PL" sz="1800" dirty="0" smtClean="0"/>
              <a:t>jest </a:t>
            </a:r>
            <a:r>
              <a:rPr lang="pl-PL" sz="1800" b="1" dirty="0"/>
              <a:t>72 uczniów</a:t>
            </a:r>
            <a:r>
              <a:rPr lang="pl-PL" sz="1800" dirty="0"/>
              <a:t> z klas technikum i zasadniczej szkoły zawodowej Zespołu Szkół Nr 2 w Sanoku</a:t>
            </a:r>
            <a:r>
              <a:rPr lang="pl-PL" sz="1800" dirty="0" smtClean="0"/>
              <a:t>.</a:t>
            </a:r>
          </a:p>
          <a:p>
            <a:pPr algn="l"/>
            <a:r>
              <a:rPr lang="pl-PL" sz="1800" dirty="0" smtClean="0">
                <a:solidFill>
                  <a:schemeClr val="bg2">
                    <a:lumMod val="50000"/>
                  </a:schemeClr>
                </a:solidFill>
              </a:rPr>
              <a:t>	Erasmus 2016 </a:t>
            </a:r>
          </a:p>
          <a:p>
            <a:pPr algn="l"/>
            <a:r>
              <a:rPr lang="pl-PL" sz="1800" dirty="0" smtClean="0"/>
              <a:t> </a:t>
            </a:r>
            <a:r>
              <a:rPr lang="pl-PL" sz="1800" b="1" dirty="0" smtClean="0"/>
              <a:t>„Praktyka </a:t>
            </a:r>
            <a:r>
              <a:rPr lang="pl-PL" sz="1800" b="1" dirty="0"/>
              <a:t>zawodowa w Anglii, Hiszpanii i Grecji szansą lepszego startu zawodowego dla uczniów Zespołu Szkół nr 2 w </a:t>
            </a:r>
            <a:r>
              <a:rPr lang="pl-PL" sz="1800" b="1" dirty="0" smtClean="0"/>
              <a:t>Sanoku„ </a:t>
            </a:r>
            <a:r>
              <a:rPr lang="pl-PL" sz="1800" dirty="0" smtClean="0"/>
              <a:t>praktyki </a:t>
            </a:r>
            <a:r>
              <a:rPr lang="pl-PL" sz="1800" dirty="0"/>
              <a:t>zagraniczne dla 48 uczniów technikum Zespołu Szkół Nr 2 w Sanoku.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532440" y="63014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8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79512" y="325760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C00000"/>
                </a:solidFill>
              </a:rPr>
              <a:t>PORTUGALIA</a:t>
            </a:r>
            <a:endParaRPr lang="pl-PL" sz="3600" dirty="0">
              <a:solidFill>
                <a:srgbClr val="C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5" y="188640"/>
            <a:ext cx="4500887" cy="310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323641" y="3292377"/>
            <a:ext cx="2495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</a:rPr>
              <a:t>HISZPANIA</a:t>
            </a:r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03931"/>
            <a:ext cx="5004048" cy="28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5187170" y="5229200"/>
            <a:ext cx="3803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bg2">
                    <a:lumMod val="50000"/>
                  </a:schemeClr>
                </a:solidFill>
              </a:rPr>
              <a:t>WŁOCHY - SYCYLIA</a:t>
            </a:r>
            <a:endParaRPr lang="pl-PL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532440" y="63014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12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714108" y="104542"/>
            <a:ext cx="147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2">
                    <a:lumMod val="75000"/>
                  </a:schemeClr>
                </a:solidFill>
              </a:rPr>
              <a:t>MALTA</a:t>
            </a:r>
            <a:endParaRPr lang="pl-PL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662713" y="3477669"/>
            <a:ext cx="3575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7030A0"/>
                </a:solidFill>
              </a:rPr>
              <a:t>WIELKA BRYTANIA</a:t>
            </a:r>
            <a:endParaRPr lang="pl-PL" sz="3200" b="1" dirty="0">
              <a:solidFill>
                <a:srgbClr val="7030A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532440" y="63014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14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Temp\Prezentacja Krosno\Fwd_Artykuł_ZS_2\100_6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5" y="664143"/>
            <a:ext cx="3826051" cy="2869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emp\Prezentacja Krosno\Fwd_Artykuł_ZS_2\14370126_1746946108889191_63643539761632237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09" y="650575"/>
            <a:ext cx="3729507" cy="2797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Temp\Prezentacja Krosno\Fwd_Artykuł_ZS_2\14322287_1742952269288575_802533938408089979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4" y="3997911"/>
            <a:ext cx="3826052" cy="267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Temp\Prezentacja Krosno\Fwd_Artykuł_ZS_2\14322651_1742952059288596_8592177213725373279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08" y="3997911"/>
            <a:ext cx="3727408" cy="2687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</a:rPr>
              <a:t>DOSKONALENIE NAUCZYCIELI</a:t>
            </a:r>
            <a:endParaRPr lang="pl-PL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488832" cy="4032448"/>
          </a:xfrm>
        </p:spPr>
        <p:txBody>
          <a:bodyPr>
            <a:noAutofit/>
          </a:bodyPr>
          <a:lstStyle/>
          <a:p>
            <a:pPr algn="l"/>
            <a:r>
              <a:rPr lang="pl-PL" sz="4000" dirty="0" smtClean="0"/>
              <a:t>Zagraniczne wyjazdy grup nauczycieli z MECHANIKA w celu zdobycia większych kwalifikacji pedagogicznych i dydaktycznych oraz wymiany doświadczeń.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3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5678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dirty="0" smtClean="0">
                <a:solidFill>
                  <a:srgbClr val="FFC000"/>
                </a:solidFill>
              </a:rPr>
              <a:t>CELE PROJEKTÓW</a:t>
            </a:r>
            <a:endParaRPr lang="pl-PL" sz="6000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848872" cy="39604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sz="2800" dirty="0" smtClean="0"/>
              <a:t>  W </a:t>
            </a:r>
            <a:r>
              <a:rPr lang="pl-PL" sz="2800" dirty="0"/>
              <a:t>wyniku realizacji, projektu, w którym uczestniczą szkoły średnie i instytucje badawczo- edukacyjne z sześciu krajów </a:t>
            </a:r>
            <a:r>
              <a:rPr lang="pl-PL" sz="2800" dirty="0" smtClean="0"/>
              <a:t>(Niemcy</a:t>
            </a:r>
            <a:r>
              <a:rPr lang="pl-PL" sz="2800" dirty="0"/>
              <a:t>, Hiszpania, Włochy, Rumunia, Turcja i Polska) mają powstać innowacyjne  </a:t>
            </a:r>
            <a:r>
              <a:rPr lang="pl-PL" sz="2800" dirty="0" smtClean="0"/>
              <a:t>programy </a:t>
            </a:r>
            <a:r>
              <a:rPr lang="pl-PL" sz="2800" dirty="0"/>
              <a:t>nauczania dla mechatroniki, dostosowane do potrzeb edukacyjnych uczniów, jak i wymagań rynku pracy oraz  mają być przeprowadzone intensywne działania upowszechniające i eksploatacyjne nowych produktów i nowatorskich pomysłów zgodnie z tematem projektu.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532440" y="63014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55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990648" y="1989147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MECHANIK</a:t>
            </a:r>
            <a:endParaRPr lang="pl-PL" sz="2400" b="1" dirty="0">
              <a:solidFill>
                <a:srgbClr val="FF00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7471533" y="2450813"/>
            <a:ext cx="556851" cy="1122203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1259632" y="2450813"/>
            <a:ext cx="6211901" cy="2418347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 flipV="1">
            <a:off x="5292080" y="1556792"/>
            <a:ext cx="2179453" cy="894020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7471533" y="2450812"/>
            <a:ext cx="1276931" cy="4002524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5364088" y="2450813"/>
            <a:ext cx="2107445" cy="1410235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179512" y="2450812"/>
            <a:ext cx="7292021" cy="3210436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8532440" y="63014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7553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32848" cy="1728192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KA1 - Mobilność edukacyjna. </a:t>
            </a:r>
            <a:r>
              <a:rPr lang="pl-P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Mobilność </a:t>
            </a:r>
            <a:r>
              <a:rPr lang="pl-PL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kadry edukacji szkolnej</a:t>
            </a:r>
            <a:r>
              <a:rPr lang="pl-PL" sz="5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5400" dirty="0" smtClean="0">
                <a:solidFill>
                  <a:schemeClr val="bg2">
                    <a:lumMod val="50000"/>
                  </a:schemeClr>
                </a:solidFill>
              </a:rPr>
              <a:t>MOBILNY MECHANIK</a:t>
            </a:r>
            <a:endParaRPr lang="pl-PL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6864" cy="3456384"/>
          </a:xfrm>
        </p:spPr>
        <p:txBody>
          <a:bodyPr>
            <a:normAutofit/>
          </a:bodyPr>
          <a:lstStyle/>
          <a:p>
            <a:pPr algn="l"/>
            <a:endParaRPr lang="pl-PL" sz="3200" dirty="0" smtClean="0"/>
          </a:p>
          <a:p>
            <a:pPr algn="l"/>
            <a:r>
              <a:rPr lang="pl-PL" sz="3200" dirty="0" smtClean="0"/>
              <a:t>Dwujęzyczny </a:t>
            </a:r>
            <a:r>
              <a:rPr lang="pl-PL" sz="3200" dirty="0"/>
              <a:t>Mechanik -</a:t>
            </a:r>
            <a:r>
              <a:rPr lang="pl-PL" sz="3200" b="1" dirty="0"/>
              <a:t>10 </a:t>
            </a:r>
            <a:r>
              <a:rPr lang="pl-PL" sz="3200" dirty="0" smtClean="0"/>
              <a:t>nauczycieli </a:t>
            </a:r>
            <a:r>
              <a:rPr lang="pl-PL" sz="3200" dirty="0"/>
              <a:t>weźmie udział w dwutygodniowych kursach językowych w </a:t>
            </a:r>
            <a:r>
              <a:rPr lang="pl-PL" sz="3200" b="1" dirty="0" smtClean="0"/>
              <a:t>Wielkiej Brytanii </a:t>
            </a:r>
            <a:br>
              <a:rPr lang="pl-PL" sz="3200" b="1" dirty="0" smtClean="0"/>
            </a:br>
            <a:r>
              <a:rPr lang="pl-PL" sz="3200" dirty="0" smtClean="0"/>
              <a:t>i </a:t>
            </a:r>
            <a:r>
              <a:rPr lang="pl-PL" sz="3200" dirty="0"/>
              <a:t>2 nauczycieli w </a:t>
            </a:r>
            <a:r>
              <a:rPr lang="pl-PL" sz="3200" dirty="0" smtClean="0"/>
              <a:t>job-shadowing </a:t>
            </a:r>
            <a:r>
              <a:rPr lang="pl-PL" sz="3200" dirty="0"/>
              <a:t>w </a:t>
            </a:r>
            <a:r>
              <a:rPr lang="pl-PL" sz="3200" b="1" dirty="0"/>
              <a:t>Grecji</a:t>
            </a:r>
            <a:r>
              <a:rPr lang="pl-PL" sz="3200" dirty="0"/>
              <a:t>.</a:t>
            </a:r>
            <a:endParaRPr lang="pl-PL" sz="3200" dirty="0" smtClean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624736" cy="1296144"/>
          </a:xfrm>
        </p:spPr>
        <p:txBody>
          <a:bodyPr/>
          <a:lstStyle/>
          <a:p>
            <a:pPr marL="0" indent="0">
              <a:buNone/>
            </a:pPr>
            <a:r>
              <a:rPr lang="pl-PL" sz="9600" dirty="0" smtClean="0">
                <a:solidFill>
                  <a:schemeClr val="bg2">
                    <a:lumMod val="50000"/>
                  </a:schemeClr>
                </a:solidFill>
              </a:rPr>
              <a:t>INTEMPO</a:t>
            </a:r>
            <a:endParaRPr lang="pl-PL" sz="9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064896" cy="4536504"/>
          </a:xfrm>
        </p:spPr>
        <p:txBody>
          <a:bodyPr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600" dirty="0"/>
              <a:t>W </a:t>
            </a:r>
            <a:r>
              <a:rPr lang="pl-PL" sz="3600" dirty="0" smtClean="0"/>
              <a:t>lutym 2016 </a:t>
            </a:r>
            <a:r>
              <a:rPr lang="pl-PL" sz="3600" dirty="0"/>
              <a:t>koordynatorka szkolnych projektów Erasmus</a:t>
            </a:r>
            <a:r>
              <a:rPr lang="pl-PL" sz="3600" dirty="0" smtClean="0"/>
              <a:t>+, </a:t>
            </a:r>
            <a:r>
              <a:rPr lang="pl-PL" sz="3600" dirty="0"/>
              <a:t>wicedyrektor Zespołu Szkół Nr 2 w </a:t>
            </a:r>
            <a:r>
              <a:rPr lang="pl-PL" sz="3600" dirty="0" smtClean="0"/>
              <a:t>Sanoku, </a:t>
            </a:r>
            <a:r>
              <a:rPr lang="pl-PL" sz="3600" b="1" dirty="0"/>
              <a:t>Bożena Chabros-Jaklik</a:t>
            </a:r>
            <a:r>
              <a:rPr lang="pl-PL" sz="3600" dirty="0"/>
              <a:t> oraz dwóch nauczycieli </a:t>
            </a:r>
            <a:r>
              <a:rPr lang="pl-PL" sz="3600" b="1" dirty="0"/>
              <a:t>Marek Chimiak i Marcin Wrona </a:t>
            </a:r>
            <a:r>
              <a:rPr lang="pl-PL" sz="3600" dirty="0"/>
              <a:t>brali udział w pierwszym spotkaniu projektowym w Alba Iulia w </a:t>
            </a:r>
            <a:r>
              <a:rPr lang="pl-PL" sz="3600" dirty="0" smtClean="0"/>
              <a:t>Rumunii.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3600" dirty="0" smtClean="0"/>
              <a:t>W maju 2016 miało miejsce drugie spotkanie projektowo-szkoleniowe w </a:t>
            </a:r>
            <a:br>
              <a:rPr lang="pl-PL" sz="3600" dirty="0" smtClean="0"/>
            </a:br>
            <a:r>
              <a:rPr lang="pl-PL" sz="3600" dirty="0" smtClean="0"/>
              <a:t>El </a:t>
            </a:r>
            <a:r>
              <a:rPr lang="pl-PL" sz="3600" dirty="0" err="1" smtClean="0"/>
              <a:t>Rompido</a:t>
            </a:r>
            <a:r>
              <a:rPr lang="pl-PL" sz="3600" dirty="0" smtClean="0"/>
              <a:t> w Hiszpanii. </a:t>
            </a:r>
            <a:endParaRPr lang="pl-PL" sz="3600" dirty="0"/>
          </a:p>
          <a:p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1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08912" cy="47137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3600" dirty="0" smtClean="0"/>
              <a:t>Od kilku lat uczniowie MECHANIKA wyjeżdżają na miesięczne praktyki zawodowe, prowadzone za granicą. Dzięki funduszom europejskim oraz dobrze napisanym projektom kształcenie zawodowe uczniów przebiega w bardzo atrakcyjnej formie.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49" y="5653235"/>
            <a:ext cx="5148325" cy="10420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79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/>
              <a:t>KA </a:t>
            </a:r>
            <a:r>
              <a:rPr lang="pl-PL" sz="3600" dirty="0"/>
              <a:t>2 Współpraca na rzecz </a:t>
            </a:r>
            <a:r>
              <a:rPr lang="pl-PL" sz="3600" dirty="0" smtClean="0"/>
              <a:t>innowacji </a:t>
            </a:r>
            <a:r>
              <a:rPr lang="pl-PL" sz="3600" dirty="0"/>
              <a:t>i wymiany dobrych praktyk.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7704856" cy="4104456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/>
              <a:t>Partnerstwa </a:t>
            </a:r>
            <a:r>
              <a:rPr lang="pl-PL" sz="2400" b="1" dirty="0"/>
              <a:t>strategiczne w dziedzinie kształcenia, szkolenia i młodzieży</a:t>
            </a:r>
          </a:p>
          <a:p>
            <a:pPr algn="l"/>
            <a:endParaRPr lang="pl-PL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400" b="1" dirty="0" smtClean="0"/>
              <a:t>„Intempo”</a:t>
            </a:r>
            <a:r>
              <a:rPr lang="pl-PL" sz="2400" dirty="0" smtClean="0"/>
              <a:t>- </a:t>
            </a:r>
            <a:r>
              <a:rPr lang="pl-PL" sz="2400" dirty="0"/>
              <a:t>Innowacje w nauczaniu mechatroniki w sektorze samochodowym zorientowane na praktykę zawodową  </a:t>
            </a:r>
          </a:p>
          <a:p>
            <a:pPr algn="l"/>
            <a:endParaRPr lang="pl-PL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400" b="1" dirty="0" smtClean="0"/>
              <a:t>"</a:t>
            </a:r>
            <a:r>
              <a:rPr lang="pl-PL" sz="2400" b="1" dirty="0"/>
              <a:t>Hands on Media Literacy"</a:t>
            </a:r>
            <a:r>
              <a:rPr lang="pl-PL" sz="2400" dirty="0"/>
              <a:t>- umiejętność korzystania mediów.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32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5" y="200845"/>
            <a:ext cx="4016176" cy="301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04045" y="3212977"/>
            <a:ext cx="311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E947A"/>
                </a:solidFill>
              </a:rPr>
              <a:t>GRECJA - ATENY</a:t>
            </a:r>
            <a:endParaRPr lang="pl-PL" sz="3200" dirty="0">
              <a:solidFill>
                <a:srgbClr val="0E947A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54" y="3742802"/>
            <a:ext cx="4376531" cy="246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724860" y="6188002"/>
            <a:ext cx="3879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HISZPANIA - MADRYT</a:t>
            </a:r>
            <a:endParaRPr lang="pl-P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44" y="332656"/>
            <a:ext cx="45662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5665517" y="3034916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RUMUNIA</a:t>
            </a:r>
            <a:endParaRPr lang="pl-PL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21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Temp\Prezentacja Krosno\El Rompido_c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5" y="3804187"/>
            <a:ext cx="4270468" cy="240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80647" y="6188002"/>
            <a:ext cx="4062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HISZPANIA </a:t>
            </a:r>
            <a:r>
              <a:rPr lang="pl-PL" sz="2800" dirty="0" smtClean="0">
                <a:solidFill>
                  <a:srgbClr val="FF0000"/>
                </a:solidFill>
              </a:rPr>
              <a:t>– EL ROMPIDO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208912" cy="590465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bg2">
                    <a:lumMod val="50000"/>
                  </a:schemeClr>
                </a:solidFill>
              </a:rPr>
              <a:t>Podsumowanie projektu </a:t>
            </a:r>
            <a:r>
              <a:rPr lang="pl-PL" sz="3600" b="1" dirty="0" smtClean="0">
                <a:solidFill>
                  <a:schemeClr val="bg2">
                    <a:lumMod val="50000"/>
                  </a:schemeClr>
                </a:solidFill>
              </a:rPr>
              <a:t>ERASMUS+</a:t>
            </a:r>
          </a:p>
          <a:p>
            <a:pPr algn="l"/>
            <a:r>
              <a:rPr lang="pl-PL" sz="3200" b="1" i="1" dirty="0" smtClean="0"/>
              <a:t>Portugalia</a:t>
            </a:r>
            <a:r>
              <a:rPr lang="pl-PL" sz="3200" i="1" dirty="0" smtClean="0"/>
              <a:t> – maj 2015, 16 uczniów technikum mechanicznego, opiekunowie: B.Chabros-Jaklik, A.Czech</a:t>
            </a:r>
          </a:p>
          <a:p>
            <a:pPr algn="l"/>
            <a:r>
              <a:rPr lang="pl-PL" sz="3200" b="1" i="1" dirty="0" smtClean="0"/>
              <a:t>Hiszpania</a:t>
            </a:r>
            <a:r>
              <a:rPr lang="pl-PL" sz="3200" i="1" dirty="0" smtClean="0"/>
              <a:t> – wrzesień 2015, 15 uczniów – technik telekomunikacji, opiekun: M.Skalski  </a:t>
            </a:r>
          </a:p>
          <a:p>
            <a:pPr algn="l"/>
            <a:r>
              <a:rPr lang="pl-PL" sz="3200" b="1" i="1" dirty="0" smtClean="0"/>
              <a:t>Włochy</a:t>
            </a:r>
            <a:r>
              <a:rPr lang="pl-PL" sz="3200" i="1" dirty="0" smtClean="0"/>
              <a:t> (Sycylia) – maj 2016, 16 uczniów – technik pojazdów samochodowych, opiekunowie: A.Czech, I.Wenc</a:t>
            </a:r>
          </a:p>
          <a:p>
            <a:pPr algn="l"/>
            <a:endParaRPr lang="pl-PL" i="1" dirty="0"/>
          </a:p>
          <a:p>
            <a:pPr algn="l"/>
            <a:endParaRPr lang="pl-PL" i="1" dirty="0" smtClean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532440" y="63014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38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704856" cy="5688632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/>
              <a:t>Przed praktyką uczniowie uczestniczyli w kursach włoskiego</a:t>
            </a:r>
            <a:r>
              <a:rPr lang="pl-PL" sz="2400" dirty="0"/>
              <a:t>, </a:t>
            </a:r>
            <a:r>
              <a:rPr lang="pl-PL" sz="2400" dirty="0" smtClean="0"/>
              <a:t>hiszpańskiego</a:t>
            </a:r>
            <a:r>
              <a:rPr lang="pl-PL" sz="2400" dirty="0"/>
              <a:t>, </a:t>
            </a:r>
            <a:r>
              <a:rPr lang="pl-PL" sz="2400" dirty="0" smtClean="0"/>
              <a:t>portugalskiego. Otrzymali zakupione podręczniki</a:t>
            </a:r>
            <a:r>
              <a:rPr lang="pl-PL" sz="2400" dirty="0"/>
              <a:t>,  </a:t>
            </a:r>
            <a:r>
              <a:rPr lang="pl-PL" sz="2400" dirty="0" smtClean="0"/>
              <a:t>rozmówki</a:t>
            </a:r>
            <a:r>
              <a:rPr lang="pl-PL" sz="2400" dirty="0"/>
              <a:t>, ubrania </a:t>
            </a:r>
            <a:r>
              <a:rPr lang="pl-PL" sz="2400" dirty="0" smtClean="0"/>
              <a:t>robocze. </a:t>
            </a:r>
          </a:p>
          <a:p>
            <a:pPr algn="l"/>
            <a:r>
              <a:rPr lang="pl-PL" sz="2400" dirty="0" smtClean="0"/>
              <a:t>Po odbyciu praktyki uczniowie otrzymali oceny na podstawie obserwacji. Otrzymali certyfikaty Europass </a:t>
            </a:r>
            <a:r>
              <a:rPr lang="pl-PL" sz="2400" dirty="0"/>
              <a:t>z </a:t>
            </a:r>
            <a:r>
              <a:rPr lang="pl-PL" sz="2400" dirty="0" smtClean="0"/>
              <a:t>ECVET (</a:t>
            </a:r>
            <a:r>
              <a:rPr lang="pl-PL" sz="2400" dirty="0"/>
              <a:t>European Credit System for Vocational Education and Training </a:t>
            </a:r>
            <a:r>
              <a:rPr lang="pl-PL" sz="2400" dirty="0" smtClean="0"/>
              <a:t>- </a:t>
            </a:r>
            <a:r>
              <a:rPr lang="pl-PL" sz="2400" b="1" dirty="0" smtClean="0"/>
              <a:t>Europejski </a:t>
            </a:r>
            <a:r>
              <a:rPr lang="pl-PL" sz="2400" b="1" dirty="0"/>
              <a:t>system akumulowania i przenoszenia osiągnięć w kształceniu i szkoleniu </a:t>
            </a:r>
            <a:r>
              <a:rPr lang="pl-PL" sz="2400" b="1" dirty="0" smtClean="0"/>
              <a:t>zawodowym)</a:t>
            </a:r>
            <a:r>
              <a:rPr lang="pl-PL" sz="2400" dirty="0" smtClean="0"/>
              <a:t>, które są </a:t>
            </a:r>
            <a:r>
              <a:rPr lang="pl-PL" sz="2400" dirty="0"/>
              <a:t>inicjatywą Unii </a:t>
            </a:r>
            <a:r>
              <a:rPr lang="pl-PL" sz="2400" dirty="0" smtClean="0"/>
              <a:t>Europejskiej, umożliwiającej </a:t>
            </a:r>
            <a:r>
              <a:rPr lang="pl-PL" sz="2400" dirty="0"/>
              <a:t>obywatelom państw europejskich łatwiejsze zdobywanie kwalifikacji zawodowych (świadectw, dyplomów), a przez to </a:t>
            </a:r>
            <a:r>
              <a:rPr lang="pl-PL" sz="2400" dirty="0" smtClean="0"/>
              <a:t>wspierającej mobilność zawodową </a:t>
            </a:r>
            <a:r>
              <a:rPr lang="pl-PL" sz="2400" dirty="0"/>
              <a:t>oraz uczenie się przez całe życie</a:t>
            </a:r>
            <a:r>
              <a:rPr lang="pl-PL" sz="2400" dirty="0" smtClean="0"/>
              <a:t>.</a:t>
            </a:r>
            <a:endParaRPr lang="pl-PL" sz="2400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39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9572" y="188640"/>
            <a:ext cx="777686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dirty="0" smtClean="0">
                <a:solidFill>
                  <a:schemeClr val="accent1">
                    <a:lumMod val="75000"/>
                  </a:schemeClr>
                </a:solidFill>
              </a:rPr>
              <a:t>KOLEJNE PROJEKTY?</a:t>
            </a:r>
            <a:endParaRPr lang="pl-PL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344816" cy="835460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w</a:t>
            </a:r>
            <a:r>
              <a:rPr lang="pl-PL" sz="4800" dirty="0" smtClean="0"/>
              <a:t> trakcie realizacji</a:t>
            </a:r>
            <a:endParaRPr lang="pl-PL" sz="4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16" y="2780928"/>
            <a:ext cx="5112568" cy="3017253"/>
          </a:xfrm>
          <a:prstGeom prst="rect">
            <a:avLst/>
          </a:prstGeom>
          <a:effectLst>
            <a:reflection stA="35000" endPos="23000" dist="508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8604448" y="63014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2517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4294967295"/>
          </p:nvPr>
        </p:nvSpPr>
        <p:spPr>
          <a:xfrm>
            <a:off x="457200" y="1052737"/>
            <a:ext cx="8229600" cy="54726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GŁÓWNE CELE PROJEKTU: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800" dirty="0" smtClean="0"/>
              <a:t>poszerzenie  kompetencji  zawodowych uczniów,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800" dirty="0" smtClean="0"/>
              <a:t>doskonalenie umiejętności językowych,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800" dirty="0" smtClean="0"/>
              <a:t>przygotowanie uczniów do mobilności,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800" dirty="0" smtClean="0"/>
              <a:t>wyrównanie szans edukacyjnych związanych z zamieszkaniem uczniów w regionie o słabym uprzemysłowieniu,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800" dirty="0" smtClean="0"/>
              <a:t>przeniesienie wzorców dobrych praktyk przez uczestników na grunt lokalny,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2800" dirty="0"/>
              <a:t>nawiązanie  współpracy z </a:t>
            </a:r>
            <a:r>
              <a:rPr lang="pl-PL" sz="2800" dirty="0" smtClean="0"/>
              <a:t>lokalnymi pracodawcami.</a:t>
            </a:r>
            <a:endParaRPr lang="pl-PL" sz="28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pl-PL" sz="2400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pl-PL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394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14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7848871" cy="2376264"/>
          </a:xfrm>
        </p:spPr>
        <p:txBody>
          <a:bodyPr/>
          <a:lstStyle/>
          <a:p>
            <a:pPr marL="0" indent="0" algn="l">
              <a:buNone/>
            </a:pPr>
            <a:r>
              <a:rPr lang="pl-PL" sz="3200" dirty="0"/>
              <a:t>m</a:t>
            </a:r>
            <a:r>
              <a:rPr lang="pl-PL" sz="3200" dirty="0" smtClean="0"/>
              <a:t>gr Bożena Chabros-Jaklik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>mgr Jowita Nazarkiewicz  </a:t>
            </a:r>
            <a:br>
              <a:rPr lang="pl-PL" sz="3200" dirty="0" smtClean="0"/>
            </a:br>
            <a:r>
              <a:rPr lang="pl-PL" sz="3200" dirty="0" smtClean="0"/>
              <a:t>autorki projektów unijnych praktyk zawodowych za granicą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3" y="1052736"/>
            <a:ext cx="3798687" cy="253182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052736"/>
            <a:ext cx="3798687" cy="2531824"/>
          </a:xfrm>
        </p:spPr>
      </p:pic>
      <p:sp>
        <p:nvSpPr>
          <p:cNvPr id="7" name="pole tekstowe 6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8302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0648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accent6"/>
                </a:solidFill>
              </a:rPr>
              <a:t>OSIĄGNIĘCIA W PISANIU PROJEKTÓW</a:t>
            </a:r>
            <a:endParaRPr lang="pl-PL" sz="3600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20880" cy="475252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sz="2800" dirty="0" smtClean="0"/>
              <a:t> Autorki </a:t>
            </a:r>
            <a:r>
              <a:rPr lang="pl-PL" sz="2800" dirty="0"/>
              <a:t>projektów </a:t>
            </a:r>
            <a:r>
              <a:rPr lang="pl-PL" sz="2800" dirty="0" smtClean="0"/>
              <a:t>wyspecjalizowały </a:t>
            </a:r>
            <a:r>
              <a:rPr lang="pl-PL" sz="2800" dirty="0"/>
              <a:t>się w przygotowywaniu wniosków </a:t>
            </a:r>
            <a:r>
              <a:rPr lang="pl-PL" sz="2800" dirty="0" smtClean="0"/>
              <a:t>projektowych - dwa </a:t>
            </a:r>
            <a:r>
              <a:rPr lang="pl-PL" sz="2800" dirty="0"/>
              <a:t>ostatnie projekty przeszły ich najśmielsze oczekiwania. Dwa wnioski złożone do Narodowej Agencji programu Erasmus Plus zdobyły najwyższe  miejsca na listach rankingowych programu zdobywając </a:t>
            </a:r>
            <a:r>
              <a:rPr lang="pl-PL" sz="2800" b="1" dirty="0"/>
              <a:t>100% punktów</a:t>
            </a:r>
            <a:r>
              <a:rPr lang="pl-PL" sz="2800" dirty="0"/>
              <a:t> i zyskując zaszczytne miano przykładu dobrych praktyk. Pierwszy projekt pt. </a:t>
            </a:r>
            <a:r>
              <a:rPr lang="pl-PL" sz="2800" b="1" dirty="0"/>
              <a:t>„Mobilny Mechanik” </a:t>
            </a:r>
            <a:r>
              <a:rPr lang="pl-PL" sz="2800" dirty="0"/>
              <a:t>został sklasyfikowany wśród najlepszych w Polsce na 656 złożonych wniosków. Drugi projekt </a:t>
            </a:r>
            <a:r>
              <a:rPr lang="pl-PL" sz="2800" b="1" dirty="0" smtClean="0"/>
              <a:t>Erasmus+</a:t>
            </a:r>
            <a:r>
              <a:rPr lang="pl-PL" sz="2800" dirty="0" smtClean="0"/>
              <a:t> uzyskał </a:t>
            </a:r>
            <a:r>
              <a:rPr lang="pl-PL" sz="2800" dirty="0"/>
              <a:t>równie  wysoką lokatę </a:t>
            </a:r>
            <a:r>
              <a:rPr lang="pl-PL" sz="2800" b="1" dirty="0"/>
              <a:t> na 733 złożonych wniosków. </a:t>
            </a:r>
            <a:endParaRPr lang="pl-PL" sz="2800" b="1" dirty="0" smtClean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50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5091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6600" dirty="0" smtClean="0">
                <a:solidFill>
                  <a:schemeClr val="accent3">
                    <a:lumMod val="75000"/>
                  </a:schemeClr>
                </a:solidFill>
              </a:rPr>
              <a:t>FINANSE</a:t>
            </a:r>
            <a:endParaRPr lang="pl-PL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600" dirty="0" smtClean="0"/>
              <a:t>Dotychczasowe projekty obejmują 198 uczniów i 30 nauczycieli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600" dirty="0" smtClean="0"/>
              <a:t>W sumie na projektach zarobiliśmy dla szkoły </a:t>
            </a:r>
          </a:p>
          <a:p>
            <a:pPr marL="45720" indent="0">
              <a:buNone/>
            </a:pPr>
            <a:r>
              <a:rPr lang="pl-PL" sz="3600" b="1" dirty="0" smtClean="0"/>
              <a:t>800 000 euro!</a:t>
            </a:r>
            <a:endParaRPr lang="pl-PL" sz="3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03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755576" y="2060849"/>
            <a:ext cx="7344816" cy="3873816"/>
          </a:xfrm>
        </p:spPr>
        <p:txBody>
          <a:bodyPr>
            <a:noAutofit/>
          </a:bodyPr>
          <a:lstStyle/>
          <a:p>
            <a:r>
              <a:rPr lang="pl-PL" sz="3200" dirty="0" smtClean="0"/>
              <a:t>Na praktykę zagraniczną wyjeżdżają najlepsi uczniowie – są to grupy 15-osobowe. Aby zakwalifikować się do wyjazdu, należy mieć wysoką średnią ocen, dobrą frekwencję, bardzo dobre zachowanie, dobre oceny z języka angielskiego ogólnego i zawodowego.</a:t>
            </a:r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75351" cy="1793167"/>
          </a:xfrm>
        </p:spPr>
        <p:txBody>
          <a:bodyPr/>
          <a:lstStyle/>
          <a:p>
            <a:r>
              <a:rPr lang="pl-PL" sz="7200" dirty="0" smtClean="0">
                <a:solidFill>
                  <a:schemeClr val="accent5">
                    <a:lumMod val="75000"/>
                  </a:schemeClr>
                </a:solidFill>
              </a:rPr>
              <a:t>REKRUTACJA</a:t>
            </a:r>
            <a:endParaRPr lang="pl-PL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341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" y="661230"/>
            <a:ext cx="9143274" cy="6196770"/>
          </a:xfrm>
        </p:spPr>
      </p:pic>
      <p:sp>
        <p:nvSpPr>
          <p:cNvPr id="5" name="pole tekstowe 4"/>
          <p:cNvSpPr txBox="1"/>
          <p:nvPr/>
        </p:nvSpPr>
        <p:spPr>
          <a:xfrm>
            <a:off x="122896" y="40268"/>
            <a:ext cx="8826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ZREALIZOWANE  PRAKTYKI  ZAGRANICZNE UCZNIÓW</a:t>
            </a:r>
            <a:endParaRPr lang="pl-PL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 flipV="1">
            <a:off x="3491880" y="1772816"/>
            <a:ext cx="4320480" cy="1008112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1331640" y="2780928"/>
            <a:ext cx="6480720" cy="1080120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 flipV="1">
            <a:off x="3203848" y="1772816"/>
            <a:ext cx="4608512" cy="1008112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619672" y="2780928"/>
            <a:ext cx="6192688" cy="2592288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>
            <a:off x="5868144" y="2780928"/>
            <a:ext cx="1944216" cy="3240360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6012160" y="2780928"/>
            <a:ext cx="1800200" cy="3816424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 flipV="1">
            <a:off x="6228184" y="2204864"/>
            <a:ext cx="1584176" cy="576064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 flipV="1">
            <a:off x="2915816" y="1772816"/>
            <a:ext cx="4896544" cy="1008112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2897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dirty="0" smtClean="0">
                <a:solidFill>
                  <a:schemeClr val="bg2">
                    <a:lumMod val="50000"/>
                  </a:schemeClr>
                </a:solidFill>
              </a:rPr>
              <a:t>LEONARDO DA VINCI</a:t>
            </a:r>
            <a:endParaRPr lang="pl-PL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704856" cy="4266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3200" dirty="0" smtClean="0"/>
              <a:t>Pierwszy nasz projekt, napisany w celu wyjazdu młodzieży z technikum na miesięczną praktykę zawodową w 2014. Krajem docelowym była Wielka Brytania, a miasta goszczące to Portsmouth i Plymouth. Opiekunami grup byli Bożena Chabros-Jaklik oraz Marek Skalski.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728106" y="6301495"/>
            <a:ext cx="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545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446</TotalTime>
  <Words>692</Words>
  <Application>Microsoft Office PowerPoint</Application>
  <PresentationFormat>Pokaz na ekranie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Aerodynamiczny</vt:lpstr>
      <vt:lpstr>   MECHANIK</vt:lpstr>
      <vt:lpstr>Prezentacja programu PowerPoint</vt:lpstr>
      <vt:lpstr>Prezentacja programu PowerPoint</vt:lpstr>
      <vt:lpstr>mgr Bożena Chabros-Jaklik  mgr Jowita Nazarkiewicz   autorki projektów unijnych praktyk zawodowych za granicą</vt:lpstr>
      <vt:lpstr>OSIĄGNIĘCIA W PISANIU PROJEKTÓW</vt:lpstr>
      <vt:lpstr>FINANSE</vt:lpstr>
      <vt:lpstr>REKRUTACJA</vt:lpstr>
      <vt:lpstr>Prezentacja programu PowerPoint</vt:lpstr>
      <vt:lpstr>LEONARDO DA VINCI</vt:lpstr>
      <vt:lpstr>Portsmouth (Anglia)</vt:lpstr>
      <vt:lpstr>ERASMUS KA1 - Mobilność edukacyjna  Mobilność osób uczących się i kadry w ramach kształcenia zawodowego </vt:lpstr>
      <vt:lpstr>TEMATY PROJEKTÓW</vt:lpstr>
      <vt:lpstr>Prezentacja programu PowerPoint</vt:lpstr>
      <vt:lpstr>Prezentacja programu PowerPoint</vt:lpstr>
      <vt:lpstr>DOSKONALENIE NAUCZYCIELI</vt:lpstr>
      <vt:lpstr>CELE PROJEKTÓW</vt:lpstr>
      <vt:lpstr>Prezentacja programu PowerPoint</vt:lpstr>
      <vt:lpstr>KA1 - Mobilność edukacyjna.  Mobilność kadry edukacji szkolnej MOBILNY MECHANIK</vt:lpstr>
      <vt:lpstr>INTEMPO</vt:lpstr>
      <vt:lpstr>KA 2 Współpraca na rzecz innowacji i wymiany dobrych praktyk.</vt:lpstr>
      <vt:lpstr>Prezentacja programu PowerPoint</vt:lpstr>
      <vt:lpstr>Prezentacja programu PowerPoint</vt:lpstr>
      <vt:lpstr>Prezentacja programu PowerPoint</vt:lpstr>
      <vt:lpstr>KOLEJNE PROJEKTY?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Nauczyciel</dc:creator>
  <cp:lastModifiedBy>Sabina Wu</cp:lastModifiedBy>
  <cp:revision>58</cp:revision>
  <dcterms:modified xsi:type="dcterms:W3CDTF">2016-11-30T10:28:15Z</dcterms:modified>
</cp:coreProperties>
</file>