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4" r:id="rId14"/>
    <p:sldId id="267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Comic Sans MS" pitchFamily="66" charset="0"/>
                <a:cs typeface="Times New Roman" pitchFamily="18" charset="0"/>
              </a:rPr>
              <a:t>I Liceum Ogólnokształcące </a:t>
            </a:r>
            <a:br>
              <a:rPr lang="pl-PL" sz="31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pl-PL" sz="3100" b="1" dirty="0" smtClean="0">
                <a:latin typeface="Comic Sans MS" pitchFamily="66" charset="0"/>
                <a:cs typeface="Times New Roman" pitchFamily="18" charset="0"/>
              </a:rPr>
              <a:t>im. Komisji Edukacji Narodowej </a:t>
            </a:r>
            <a:br>
              <a:rPr lang="pl-PL" sz="31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pl-PL" sz="3100" b="1" dirty="0" smtClean="0">
                <a:latin typeface="Comic Sans MS" pitchFamily="66" charset="0"/>
                <a:cs typeface="Times New Roman" pitchFamily="18" charset="0"/>
              </a:rPr>
              <a:t>w Sanoku</a:t>
            </a:r>
            <a:endParaRPr lang="pl-PL" sz="31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128792" cy="280831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pl-PL" sz="2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Projekt współfinansowany przez Unię Europejską</a:t>
            </a:r>
          </a:p>
          <a:p>
            <a:pPr>
              <a:lnSpc>
                <a:spcPct val="150000"/>
              </a:lnSpc>
            </a:pPr>
            <a:r>
              <a:rPr lang="pl-PL" sz="2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Tytuł projektu: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24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„Rozwój zawodowy nauczycieli gwarancją jakości pracy szkoły w zjednoczonej Europie”</a:t>
            </a:r>
          </a:p>
          <a:p>
            <a:endParaRPr lang="pl-PL" sz="2400" dirty="0"/>
          </a:p>
        </p:txBody>
      </p:sp>
      <p:pic>
        <p:nvPicPr>
          <p:cNvPr id="11265" name="Picture 1" descr="C:\Users\Agata\Downloads\EU flag-Erasmus+_vect_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475252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  <a:cs typeface="Times New Roman" pitchFamily="18" charset="0"/>
              </a:rPr>
              <a:t>Działania w projekcie</a:t>
            </a:r>
            <a:endParaRPr lang="pl-PL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latin typeface="Comic Sans MS" pitchFamily="66" charset="0"/>
                <a:cs typeface="Times New Roman" pitchFamily="18" charset="0"/>
              </a:rPr>
              <a:t>Szkolenia metodyczno-językowe dla nauczycieli języków obcych.</a:t>
            </a:r>
          </a:p>
          <a:p>
            <a:r>
              <a:rPr lang="pl-PL" sz="2400" dirty="0" smtClean="0">
                <a:latin typeface="Comic Sans MS" pitchFamily="66" charset="0"/>
                <a:cs typeface="Times New Roman" pitchFamily="18" charset="0"/>
              </a:rPr>
              <a:t>Szkolenia dotyczące wykorzystania TIK w nauczaniu języków obcych.</a:t>
            </a:r>
          </a:p>
          <a:p>
            <a:r>
              <a:rPr lang="pl-PL" sz="2400" dirty="0" smtClean="0">
                <a:latin typeface="Comic Sans MS" pitchFamily="66" charset="0"/>
                <a:cs typeface="Times New Roman" pitchFamily="18" charset="0"/>
              </a:rPr>
              <a:t>Szkolenia w zakresie CLIL dla nauczycieli uczących przedmiotów innych  niż języki obce – „</a:t>
            </a:r>
            <a:r>
              <a:rPr lang="pl-PL" sz="2400" dirty="0" err="1" smtClean="0">
                <a:latin typeface="Comic Sans MS" pitchFamily="66" charset="0"/>
                <a:cs typeface="Times New Roman" pitchFamily="18" charset="0"/>
              </a:rPr>
              <a:t>Content</a:t>
            </a:r>
            <a:r>
              <a:rPr lang="pl-PL" sz="2400" dirty="0" smtClean="0">
                <a:latin typeface="Comic Sans MS" pitchFamily="66" charset="0"/>
                <a:cs typeface="Times New Roman" pitchFamily="18" charset="0"/>
              </a:rPr>
              <a:t> and </a:t>
            </a:r>
            <a:r>
              <a:rPr lang="pl-PL" sz="2400" dirty="0" err="1" smtClean="0">
                <a:latin typeface="Comic Sans MS" pitchFamily="66" charset="0"/>
                <a:cs typeface="Times New Roman" pitchFamily="18" charset="0"/>
              </a:rPr>
              <a:t>Language</a:t>
            </a:r>
            <a:r>
              <a:rPr lang="pl-PL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Comic Sans MS" pitchFamily="66" charset="0"/>
                <a:cs typeface="Times New Roman" pitchFamily="18" charset="0"/>
              </a:rPr>
              <a:t>Integrated</a:t>
            </a:r>
            <a:r>
              <a:rPr lang="pl-PL" sz="2400" dirty="0" smtClean="0">
                <a:latin typeface="Comic Sans MS" pitchFamily="66" charset="0"/>
                <a:cs typeface="Times New Roman" pitchFamily="18" charset="0"/>
              </a:rPr>
              <a:t> Learning”.</a:t>
            </a:r>
          </a:p>
          <a:p>
            <a:r>
              <a:rPr lang="pl-PL" sz="2400" dirty="0" smtClean="0">
                <a:latin typeface="Comic Sans MS" pitchFamily="66" charset="0"/>
                <a:cs typeface="Times New Roman" pitchFamily="18" charset="0"/>
              </a:rPr>
              <a:t>Szkolenie z zakresu nauk humanistycznych dla historyków dotyczące postaw obywatelskich, więzi między ludźmi a terenem, w którym żyją, ochrony dziedzictwa europejskiego i międzykulturowego dialogu.</a:t>
            </a:r>
            <a:endParaRPr lang="pl-PL" sz="24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pl-PL" dirty="0" smtClean="0">
                <a:latin typeface="Comic Sans MS" pitchFamily="66" charset="0"/>
              </a:rPr>
              <a:t>Odbyte szkolenia: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Hiszpania i  Francja…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5" name="Symbol zastępczy zawartości 4" descr="Na zajęci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744415" cy="3356274"/>
          </a:xfrm>
        </p:spPr>
      </p:pic>
      <p:pic>
        <p:nvPicPr>
          <p:cNvPr id="7" name="Symbol zastępczy zawartości 6" descr="WP_20160726_12_52_25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708920"/>
            <a:ext cx="4038600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latin typeface="Comic Sans MS" pitchFamily="66" charset="0"/>
              </a:rPr>
              <a:t>Anglia…</a:t>
            </a:r>
            <a:endParaRPr lang="pl-PL" sz="6000" dirty="0">
              <a:latin typeface="Comic Sans MS" pitchFamily="66" charset="0"/>
            </a:endParaRPr>
          </a:p>
        </p:txBody>
      </p:sp>
      <p:pic>
        <p:nvPicPr>
          <p:cNvPr id="4" name="Symbol zastępczy zawartości 3" descr="IMG_1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209"/>
            <a:ext cx="8229600" cy="2785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pl-PL" sz="7200" dirty="0" smtClean="0">
                <a:latin typeface="Comic Sans MS" pitchFamily="66" charset="0"/>
              </a:rPr>
              <a:t>Anglia …</a:t>
            </a:r>
            <a:endParaRPr lang="pl-PL" sz="7200" dirty="0">
              <a:latin typeface="Comic Sans MS" pitchFamily="66" charset="0"/>
            </a:endParaRPr>
          </a:p>
        </p:txBody>
      </p:sp>
      <p:pic>
        <p:nvPicPr>
          <p:cNvPr id="9" name="Symbol zastępczy zawartości 8" descr="P12204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038600" cy="3024336"/>
          </a:xfrm>
        </p:spPr>
      </p:pic>
      <p:pic>
        <p:nvPicPr>
          <p:cNvPr id="16" name="Symbol zastępczy zawartości 15" descr="IMG-20160725-WA0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038600" cy="263175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latin typeface="Comic Sans MS" pitchFamily="66" charset="0"/>
              </a:rPr>
              <a:t>Włochy, Szkocja...</a:t>
            </a:r>
            <a:endParaRPr lang="pl-PL" sz="5400" dirty="0">
              <a:latin typeface="Comic Sans MS" pitchFamily="66" charset="0"/>
            </a:endParaRPr>
          </a:p>
        </p:txBody>
      </p:sp>
      <p:pic>
        <p:nvPicPr>
          <p:cNvPr id="5" name="Symbol zastępczy zawartości 4" descr="20161021_134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038600" cy="2736304"/>
          </a:xfrm>
        </p:spPr>
      </p:pic>
      <p:pic>
        <p:nvPicPr>
          <p:cNvPr id="6" name="Symbol zastępczy zawartości 5" descr="zdj.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76871"/>
            <a:ext cx="4038600" cy="2722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864096"/>
          </a:xfrm>
        </p:spPr>
        <p:txBody>
          <a:bodyPr>
            <a:no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Co już się udało?</a:t>
            </a:r>
            <a:br>
              <a:rPr lang="pl-PL" sz="3600" dirty="0" smtClean="0">
                <a:latin typeface="Comic Sans MS" pitchFamily="66" charset="0"/>
              </a:rPr>
            </a:b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920880" cy="5184576"/>
          </a:xfrm>
        </p:spPr>
        <p:txBody>
          <a:bodyPr>
            <a:normAutofit fontScale="2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Mobilności zostały zrealizowane </a:t>
            </a:r>
          </a:p>
          <a:p>
            <a:pPr algn="l"/>
            <a:endParaRPr lang="pl-PL" sz="7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Nauczycielka języka francuskiego odbyła kurs zakończony egzaminem z języka hiszpańskiego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Dele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C1, uzyskując potwierdzenie zaawansowanej znajomości języka hiszpańskiego dzięki czemu prowadzi szkolne koło tego języka.</a:t>
            </a:r>
          </a:p>
          <a:p>
            <a:pPr algn="l">
              <a:buFont typeface="Arial" pitchFamily="34" charset="0"/>
              <a:buChar char="•"/>
            </a:pPr>
            <a:endParaRPr lang="pl-PL" sz="7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Nauczyciele biologii, historii i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WF-u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przygotowali się do udziału w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mobilnościach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pod względem językowym i wykorzystali swoją wiedzę podczas wyjazdów na kursach a obecnie również w pracy dydaktycznej.</a:t>
            </a:r>
          </a:p>
          <a:p>
            <a:pPr algn="l"/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algn="l">
              <a:buFont typeface="Arial" pitchFamily="34" charset="0"/>
              <a:buChar char="•"/>
            </a:pP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Nauczyciele z kursu TIK wprowadzają elementy tzw.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flipped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classroom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– odwrócona klasa.</a:t>
            </a:r>
          </a:p>
          <a:p>
            <a:pPr algn="l">
              <a:buFont typeface="Arial" pitchFamily="34" charset="0"/>
              <a:buChar char="•"/>
            </a:pPr>
            <a:endParaRPr lang="pl-PL" sz="7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Nauczyciele języka angielskiego  i francuskiego wykorzystują  informacje kulturowe podczas  zajęć językowych oraz do  przygotowywania konkursów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realioznawczych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o krajach anglojęzycznych, wzbogacają warsztat pracy o nowo poznane metody pracy.</a:t>
            </a:r>
          </a:p>
          <a:p>
            <a:pPr algn="l">
              <a:buFont typeface="Arial" pitchFamily="34" charset="0"/>
              <a:buChar char="•"/>
            </a:pPr>
            <a:endParaRPr lang="pl-PL" sz="7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Wszyscy nauczyciele uzyskali dokumenty </a:t>
            </a:r>
            <a:r>
              <a:rPr lang="pl-PL" sz="72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Europass</a:t>
            </a:r>
            <a:r>
              <a:rPr lang="pl-PL" sz="72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potwierdzone przez instytucje przyjmujące.</a:t>
            </a:r>
          </a:p>
          <a:p>
            <a:pPr algn="l"/>
            <a:endParaRPr lang="pl-PL" sz="8000" dirty="0" smtClean="0"/>
          </a:p>
          <a:p>
            <a:pPr algn="l"/>
            <a:endParaRPr lang="pl-PL" sz="8000" dirty="0" smtClean="0"/>
          </a:p>
          <a:p>
            <a:pPr algn="l"/>
            <a:r>
              <a:rPr lang="pl-PL" sz="8000" dirty="0" smtClean="0"/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  <a:cs typeface="Times New Roman" pitchFamily="18" charset="0"/>
              </a:rPr>
              <a:t>Spodziewane rezultaty</a:t>
            </a:r>
            <a:endParaRPr lang="pl-PL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6800800" cy="4464496"/>
          </a:xfrm>
        </p:spPr>
        <p:txBody>
          <a:bodyPr>
            <a:normAutofit/>
          </a:bodyPr>
          <a:lstStyle/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tx1"/>
                </a:solidFill>
              </a:rPr>
              <a:t>  </a:t>
            </a: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lepsza jakość pracy i działań na rzecz   uczniów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większe zrozumienie różnorodności społecznej, językowej i kulturowej oraz większa wrażliwość na nią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lepsza znajomość języków obcych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większa zdolność do działania na poziomie unijnym/międzynarodowym</a:t>
            </a:r>
          </a:p>
          <a:p>
            <a:pPr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większa motywacja i satysfakcja z codziennej pracy</a:t>
            </a:r>
            <a:endParaRPr lang="pl-PL" sz="2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>
                <a:latin typeface="Comic Sans MS" pitchFamily="66" charset="0"/>
              </a:rPr>
              <a:t>Projekt </a:t>
            </a:r>
            <a:r>
              <a:rPr lang="pl-PL" sz="3200" b="1" dirty="0" smtClean="0">
                <a:latin typeface="Comic Sans MS" pitchFamily="66" charset="0"/>
              </a:rPr>
              <a:t>ERASMUS + </a:t>
            </a:r>
            <a:r>
              <a:rPr lang="pl-PL" sz="3200" dirty="0" smtClean="0">
                <a:latin typeface="Comic Sans MS" pitchFamily="66" charset="0"/>
              </a:rPr>
              <a:t>to również dostęp do walorów kulturowych Europy…</a:t>
            </a:r>
            <a:endParaRPr lang="pl-PL" sz="3200" dirty="0">
              <a:latin typeface="Comic Sans MS" pitchFamily="66" charset="0"/>
            </a:endParaRPr>
          </a:p>
        </p:txBody>
      </p:sp>
      <p:pic>
        <p:nvPicPr>
          <p:cNvPr id="7" name="Symbol zastępczy zawartości 6" descr="20161019_1112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8711" y="1600200"/>
            <a:ext cx="2715578" cy="4525963"/>
          </a:xfrm>
        </p:spPr>
      </p:pic>
      <p:pic>
        <p:nvPicPr>
          <p:cNvPr id="10" name="Symbol zastępczy zawartości 9" descr="zdj.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25458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…historii, folkloru…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6" name="Symbol zastępczy zawartości 5" descr="stroje ludow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038600" cy="3024336"/>
          </a:xfrm>
        </p:spPr>
      </p:pic>
      <p:pic>
        <p:nvPicPr>
          <p:cNvPr id="8" name="Symbol zastępczy zawartości 7" descr="zdj.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… walorów krajoznawczych…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5" name="Symbol zastępczy zawartości 4" descr="WP_20160730_13_09_24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812232" cy="3600400"/>
          </a:xfrm>
        </p:spPr>
      </p:pic>
      <p:pic>
        <p:nvPicPr>
          <p:cNvPr id="6" name="Symbol zastępczy zawartości 5" descr="DSCN15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600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Comic Sans MS" pitchFamily="66" charset="0"/>
              </a:rPr>
              <a:t>Tematyka projektu</a:t>
            </a:r>
            <a:r>
              <a:rPr lang="pl-PL" sz="3600" b="1" dirty="0" smtClean="0"/>
              <a:t>:</a:t>
            </a: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2132856"/>
            <a:ext cx="8001056" cy="4104456"/>
          </a:xfrm>
        </p:spPr>
        <p:txBody>
          <a:bodyPr>
            <a:normAutofit fontScale="47500" lnSpcReduction="20000"/>
          </a:bodyPr>
          <a:lstStyle/>
          <a:p>
            <a:pPr lvl="0"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4200" dirty="0" smtClean="0">
                <a:solidFill>
                  <a:schemeClr val="tx1"/>
                </a:solidFill>
                <a:latin typeface="Comic Sans MS" pitchFamily="66" charset="0"/>
              </a:rPr>
              <a:t>Zapewnianie jakości kształcenia.</a:t>
            </a:r>
          </a:p>
          <a:p>
            <a:pPr lvl="0"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sz="4200" dirty="0" smtClean="0">
                <a:solidFill>
                  <a:schemeClr val="tx1"/>
                </a:solidFill>
                <a:latin typeface="Comic Sans MS" pitchFamily="66" charset="0"/>
              </a:rPr>
              <a:t> Nauczanie i uczenie się języków obcych.</a:t>
            </a:r>
          </a:p>
          <a:p>
            <a:pPr lvl="0" algn="l">
              <a:lnSpc>
                <a:spcPct val="170000"/>
              </a:lnSpc>
              <a:buFont typeface="Arial" pitchFamily="34" charset="0"/>
              <a:buChar char="•"/>
            </a:pPr>
            <a:r>
              <a:rPr lang="pl-PL" sz="4200" dirty="0" smtClean="0">
                <a:solidFill>
                  <a:schemeClr val="tx1"/>
                </a:solidFill>
                <a:latin typeface="Comic Sans MS" pitchFamily="66" charset="0"/>
              </a:rPr>
              <a:t> Edukacja międzykulturowa i międzypokoleniowa oraz uczenie się przez całe życie.</a:t>
            </a:r>
          </a:p>
          <a:p>
            <a:pPr lvl="0" algn="l">
              <a:buFont typeface="Arial" pitchFamily="34" charset="0"/>
              <a:buChar char="•"/>
            </a:pPr>
            <a:endParaRPr lang="pl-PL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l">
              <a:lnSpc>
                <a:spcPct val="170000"/>
              </a:lnSpc>
            </a:pPr>
            <a:r>
              <a:rPr lang="pl-PL" sz="4200" b="1" dirty="0" smtClean="0">
                <a:solidFill>
                  <a:schemeClr val="tx1"/>
                </a:solidFill>
                <a:latin typeface="Comic Sans MS" pitchFamily="66" charset="0"/>
              </a:rPr>
              <a:t>Czas trwania projektu: </a:t>
            </a:r>
          </a:p>
          <a:p>
            <a:pPr lvl="0" algn="l">
              <a:lnSpc>
                <a:spcPct val="170000"/>
              </a:lnSpc>
            </a:pPr>
            <a:r>
              <a:rPr lang="pl-PL" sz="4200" dirty="0" smtClean="0">
                <a:solidFill>
                  <a:schemeClr val="tx1"/>
                </a:solidFill>
                <a:latin typeface="Comic Sans MS" pitchFamily="66" charset="0"/>
              </a:rPr>
              <a:t>24 miesiące</a:t>
            </a:r>
          </a:p>
          <a:p>
            <a:pPr lvl="0" algn="l">
              <a:lnSpc>
                <a:spcPct val="170000"/>
              </a:lnSpc>
            </a:pPr>
            <a:r>
              <a:rPr lang="pl-PL" sz="4200" dirty="0" smtClean="0">
                <a:solidFill>
                  <a:schemeClr val="tx1"/>
                </a:solidFill>
                <a:latin typeface="Comic Sans MS" pitchFamily="66" charset="0"/>
              </a:rPr>
              <a:t>1 czerwca 2015 – 31 maja 2017</a:t>
            </a:r>
          </a:p>
          <a:p>
            <a:pPr algn="l"/>
            <a: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pl-PL" sz="6000" dirty="0" smtClean="0">
                <a:latin typeface="Comic Sans MS" pitchFamily="66" charset="0"/>
              </a:rPr>
              <a:t/>
            </a:r>
            <a:br>
              <a:rPr lang="pl-PL" sz="6000" dirty="0" smtClean="0">
                <a:latin typeface="Comic Sans MS" pitchFamily="66" charset="0"/>
              </a:rPr>
            </a:br>
            <a:r>
              <a:rPr lang="pl-PL" sz="6000" dirty="0" smtClean="0">
                <a:latin typeface="Comic Sans MS" pitchFamily="66" charset="0"/>
              </a:rPr>
              <a:t>Erasmus+ …? Warto!</a:t>
            </a:r>
            <a:br>
              <a:rPr lang="pl-PL" sz="6000" dirty="0" smtClean="0">
                <a:latin typeface="Comic Sans MS" pitchFamily="66" charset="0"/>
              </a:rPr>
            </a:br>
            <a:endParaRPr lang="pl-PL" sz="6000" dirty="0">
              <a:latin typeface="Comic Sans MS" pitchFamily="66" charset="0"/>
            </a:endParaRPr>
          </a:p>
        </p:txBody>
      </p:sp>
      <p:pic>
        <p:nvPicPr>
          <p:cNvPr id="8" name="Symbol zastępczy zawartości 7" descr="P1210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Symbol zastępczy zawartości 6" descr="IMG-20160718-WA0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324877"/>
            <a:ext cx="3034432" cy="404591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latin typeface="Comic Sans MS" pitchFamily="66" charset="0"/>
              </a:rPr>
              <a:t>Partnerzy</a:t>
            </a:r>
            <a:r>
              <a:rPr lang="pl-PL" sz="2800" dirty="0" smtClean="0">
                <a:latin typeface="Comic Sans MS" pitchFamily="66" charset="0"/>
              </a:rPr>
              <a:t> naszej placówki: instytucje organizujące seminaria i szkolenia zagraniczne </a:t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dla naszych nauczycieli</a:t>
            </a:r>
            <a:endParaRPr lang="pl-PL" sz="2800" dirty="0">
              <a:latin typeface="Comic Sans MS" pitchFamily="66" charset="0"/>
            </a:endParaRPr>
          </a:p>
        </p:txBody>
      </p:sp>
      <p:pic>
        <p:nvPicPr>
          <p:cNvPr id="4" name="Symbol zastępczy zawartości 3" descr="20161020_204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6728792" cy="576064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AIL Madrid Spanish Language School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 </a:t>
            </a:r>
            <a:r>
              <a:rPr lang="pl-PL" sz="2800" b="1" dirty="0" smtClean="0">
                <a:solidFill>
                  <a:schemeClr val="tx1"/>
                </a:solidFill>
                <a:latin typeface="Comic Sans MS" pitchFamily="66" charset="0"/>
              </a:rPr>
              <a:t>Hiszpania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The English Language Centre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Brighton, </a:t>
            </a:r>
            <a:r>
              <a:rPr lang="pl-PL" sz="2800" b="1" dirty="0" smtClean="0">
                <a:solidFill>
                  <a:schemeClr val="tx1"/>
                </a:solidFill>
                <a:latin typeface="Comic Sans MS" pitchFamily="66" charset="0"/>
              </a:rPr>
              <a:t>Anglia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2800" dirty="0" err="1" smtClean="0">
                <a:solidFill>
                  <a:schemeClr val="tx1"/>
                </a:solidFill>
                <a:latin typeface="Comic Sans MS" pitchFamily="66" charset="0"/>
              </a:rPr>
              <a:t>Anglolang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pl-PL" sz="2800" dirty="0" err="1" smtClean="0">
                <a:solidFill>
                  <a:schemeClr val="tx1"/>
                </a:solidFill>
                <a:latin typeface="Comic Sans MS" pitchFamily="66" charset="0"/>
              </a:rPr>
              <a:t>Academy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of </a:t>
            </a:r>
            <a:r>
              <a:rPr lang="pl-PL" sz="2800" dirty="0" err="1" smtClean="0">
                <a:solidFill>
                  <a:schemeClr val="tx1"/>
                </a:solidFill>
                <a:latin typeface="Comic Sans MS" pitchFamily="66" charset="0"/>
              </a:rPr>
              <a:t>English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Scarborough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pl-PL" sz="2800" b="1" dirty="0" smtClean="0">
                <a:solidFill>
                  <a:schemeClr val="tx1"/>
                </a:solidFill>
                <a:latin typeface="Comic Sans MS" pitchFamily="66" charset="0"/>
              </a:rPr>
              <a:t>Anglia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Edinburgh School of English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pl-PL" sz="2800" b="1" dirty="0" smtClean="0">
                <a:solidFill>
                  <a:schemeClr val="tx1"/>
                </a:solidFill>
                <a:latin typeface="Comic Sans MS" pitchFamily="66" charset="0"/>
              </a:rPr>
              <a:t>Szkocja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British Study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Centres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Teacher Training Department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Londyn, </a:t>
            </a:r>
            <a:r>
              <a:rPr lang="pl-PL" sz="2800" b="1" dirty="0" smtClean="0">
                <a:solidFill>
                  <a:schemeClr val="tx1"/>
                </a:solidFill>
                <a:latin typeface="Comic Sans MS" pitchFamily="66" charset="0"/>
              </a:rPr>
              <a:t>Anglia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Comic Sans MS" pitchFamily="66" charset="0"/>
              </a:rPr>
              <a:t>France Langue Bordeaux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s-ES" sz="2800" b="1" dirty="0" smtClean="0">
                <a:solidFill>
                  <a:schemeClr val="tx1"/>
                </a:solidFill>
                <a:latin typeface="Comic Sans MS" pitchFamily="66" charset="0"/>
              </a:rPr>
              <a:t>Francja</a:t>
            </a:r>
            <a:endParaRPr lang="pl-PL" sz="28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Comic Sans MS" pitchFamily="66" charset="0"/>
              </a:rPr>
              <a:t>Laboratorio del cittadino Onlus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pl-PL" sz="2800" b="1" dirty="0" smtClean="0">
                <a:solidFill>
                  <a:schemeClr val="tx1"/>
                </a:solidFill>
                <a:latin typeface="Comic Sans MS" pitchFamily="66" charset="0"/>
              </a:rPr>
              <a:t>Włochy</a:t>
            </a:r>
          </a:p>
          <a:p>
            <a:pPr algn="l"/>
            <a:endParaRPr lang="pl-PL" sz="2400" dirty="0" smtClean="0"/>
          </a:p>
          <a:p>
            <a:endParaRPr lang="pl-PL" sz="2400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Budżet projektu</a:t>
            </a:r>
            <a:r>
              <a:rPr lang="pl-PL" dirty="0" smtClean="0"/>
              <a:t>: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1521" y="1700808"/>
          <a:ext cx="8301608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408"/>
                <a:gridCol w="2057400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Pozycja budżetowa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Euro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PLN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Wsparcie organizacyjne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3150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13091,40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Podróż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2400"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2560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10639,36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Wsparcie indywidualne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12642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52540,15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Kurs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2400"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5950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24728,20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Wsparcie uczestników ze szczególnym potrzebami                  0,00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Łączna kwota dofinansowania 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>
                          <a:latin typeface="Calibri"/>
                          <a:ea typeface="Calibri"/>
                          <a:cs typeface="Times New Roman"/>
                        </a:rPr>
                        <a:t>24302</a:t>
                      </a:r>
                      <a:endParaRPr lang="pl-PL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>
                          <a:latin typeface="Calibri"/>
                          <a:ea typeface="Calibri"/>
                          <a:cs typeface="Times New Roman"/>
                        </a:rPr>
                        <a:t>100999,11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1008112"/>
          </a:xfrm>
        </p:spPr>
        <p:txBody>
          <a:bodyPr/>
          <a:lstStyle/>
          <a:p>
            <a:r>
              <a:rPr lang="pl-PL" dirty="0" smtClean="0">
                <a:latin typeface="Comic Sans MS" pitchFamily="66" charset="0"/>
              </a:rPr>
              <a:t>Uczestnicy mobilności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584776" cy="4464496"/>
          </a:xfrm>
        </p:spPr>
        <p:txBody>
          <a:bodyPr>
            <a:normAutofit lnSpcReduction="10000"/>
          </a:bodyPr>
          <a:lstStyle/>
          <a:p>
            <a:pPr algn="l"/>
            <a:r>
              <a:rPr lang="pl-PL" b="1" dirty="0" smtClean="0">
                <a:solidFill>
                  <a:schemeClr val="tx1"/>
                </a:solidFill>
                <a:latin typeface="Comic Sans MS" pitchFamily="66" charset="0"/>
              </a:rPr>
              <a:t>9 </a:t>
            </a:r>
            <a: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  <a:t>pracowników I LO:</a:t>
            </a:r>
          </a:p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3000" dirty="0" smtClean="0">
                <a:solidFill>
                  <a:schemeClr val="tx1"/>
                </a:solidFill>
                <a:latin typeface="Comic Sans MS" pitchFamily="66" charset="0"/>
              </a:rPr>
              <a:t>Hiszpania – 1 nauczycielka języka francuskiego</a:t>
            </a:r>
          </a:p>
          <a:p>
            <a:pPr algn="l">
              <a:buFont typeface="Arial" pitchFamily="34" charset="0"/>
              <a:buChar char="•"/>
            </a:pPr>
            <a:r>
              <a:rPr lang="pl-PL" sz="3000" dirty="0" smtClean="0">
                <a:solidFill>
                  <a:schemeClr val="tx1"/>
                </a:solidFill>
                <a:latin typeface="Comic Sans MS" pitchFamily="66" charset="0"/>
              </a:rPr>
              <a:t> Francja – 1 nauczycielka języka francuskiego</a:t>
            </a:r>
          </a:p>
          <a:p>
            <a:pPr algn="l">
              <a:buFont typeface="Arial" pitchFamily="34" charset="0"/>
              <a:buChar char="•"/>
            </a:pPr>
            <a:r>
              <a:rPr lang="pl-PL" sz="3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3000" smtClean="0">
                <a:solidFill>
                  <a:schemeClr val="tx1"/>
                </a:solidFill>
                <a:latin typeface="Comic Sans MS" pitchFamily="66" charset="0"/>
              </a:rPr>
              <a:t>Włochy- 1 nauczycielka </a:t>
            </a:r>
            <a:r>
              <a:rPr lang="pl-PL" sz="3000" dirty="0" smtClean="0">
                <a:solidFill>
                  <a:schemeClr val="tx1"/>
                </a:solidFill>
                <a:latin typeface="Comic Sans MS" pitchFamily="66" charset="0"/>
              </a:rPr>
              <a:t>historii</a:t>
            </a:r>
          </a:p>
          <a:p>
            <a:pPr algn="l">
              <a:buFont typeface="Arial" pitchFamily="34" charset="0"/>
              <a:buChar char="•"/>
            </a:pPr>
            <a:r>
              <a:rPr lang="pl-PL" sz="3000" dirty="0" smtClean="0">
                <a:solidFill>
                  <a:schemeClr val="tx1"/>
                </a:solidFill>
                <a:latin typeface="Comic Sans MS" pitchFamily="66" charset="0"/>
              </a:rPr>
              <a:t> Wielka Brytania ( 4 nauczycieli języka angielskiego, 1 nauczycielka biologii i 1 nauczycielka </a:t>
            </a:r>
            <a:r>
              <a:rPr lang="pl-PL" sz="3000" dirty="0" err="1" smtClean="0">
                <a:solidFill>
                  <a:schemeClr val="tx1"/>
                </a:solidFill>
                <a:latin typeface="Comic Sans MS" pitchFamily="66" charset="0"/>
              </a:rPr>
              <a:t>WF-u</a:t>
            </a:r>
            <a:r>
              <a:rPr lang="pl-PL" sz="3000" dirty="0" smtClean="0">
                <a:solidFill>
                  <a:schemeClr val="tx1"/>
                </a:solidFill>
                <a:latin typeface="Comic Sans MS" pitchFamily="66" charset="0"/>
              </a:rPr>
              <a:t> )</a:t>
            </a:r>
          </a:p>
          <a:p>
            <a:pPr algn="l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648072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Potrzeby szkoły uwzględnione w projekcie: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340768"/>
            <a:ext cx="8501122" cy="496855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l-PL" sz="8000" b="1" dirty="0" smtClean="0">
                <a:solidFill>
                  <a:schemeClr val="tx1"/>
                </a:solidFill>
                <a:latin typeface="Comic Sans MS" pitchFamily="66" charset="0"/>
              </a:rPr>
              <a:t>Nauczanie i uczenie się języków obcych:</a:t>
            </a:r>
          </a:p>
          <a:p>
            <a:pPr algn="l"/>
            <a:endParaRPr lang="pl-PL" sz="8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pl-PL" sz="8000" dirty="0" smtClean="0">
                <a:solidFill>
                  <a:schemeClr val="tx1"/>
                </a:solidFill>
                <a:latin typeface="Comic Sans MS" pitchFamily="66" charset="0"/>
              </a:rPr>
              <a:t> Udoskonalanie metod pracy oraz własnych kompetencji językowych.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pl-PL" sz="8000" dirty="0" smtClean="0">
                <a:solidFill>
                  <a:schemeClr val="tx1"/>
                </a:solidFill>
                <a:latin typeface="Comic Sans MS" pitchFamily="66" charset="0"/>
              </a:rPr>
              <a:t> Rozwijanie umiejętności wykorzystania technologii informacyjno-komunikacyjnych w nauczaniu języków obcych.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pl-PL" sz="8000" dirty="0" smtClean="0">
                <a:solidFill>
                  <a:schemeClr val="tx1"/>
                </a:solidFill>
                <a:latin typeface="Comic Sans MS" pitchFamily="66" charset="0"/>
              </a:rPr>
              <a:t> Zintegrowanie nauki przedmiotu i języka obcego CLIL.</a:t>
            </a:r>
          </a:p>
          <a:p>
            <a:pPr algn="l"/>
            <a:endParaRPr lang="pl-PL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pl-PL" sz="8000" b="1" dirty="0" smtClean="0">
                <a:solidFill>
                  <a:schemeClr val="tx1"/>
                </a:solidFill>
                <a:latin typeface="Comic Sans MS" pitchFamily="66" charset="0"/>
              </a:rPr>
              <a:t>Edukacja międzykulturowa i podnoszenie świadomości europejskiej :</a:t>
            </a:r>
          </a:p>
          <a:p>
            <a:pPr algn="l"/>
            <a:endParaRPr lang="pl-PL" sz="8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pl-PL" sz="8000" dirty="0" smtClean="0">
                <a:solidFill>
                  <a:schemeClr val="tx1"/>
                </a:solidFill>
                <a:latin typeface="Comic Sans MS" pitchFamily="66" charset="0"/>
              </a:rPr>
              <a:t> Poznanie europejskich standardów w zakresie metodyki nauczania przedmiotów humanistycznych ze szczególnym uwzględnieniem  historii i wiedzy o osiągnięciach cywilizacyjnych Europy.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pl-PL" sz="8000" dirty="0" smtClean="0">
                <a:solidFill>
                  <a:schemeClr val="tx1"/>
                </a:solidFill>
                <a:latin typeface="Comic Sans MS" pitchFamily="66" charset="0"/>
              </a:rPr>
              <a:t> Możliwość kontaktu z nauczycielami z zagranicy w celu wymiany doświadczeń pedagogicznych.</a:t>
            </a:r>
          </a:p>
          <a:p>
            <a:r>
              <a:rPr lang="pl-PL" sz="8000" b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endParaRPr lang="pl-PL" sz="8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558608" cy="2088231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latin typeface="Comic Sans MS" pitchFamily="66" charset="0"/>
              </a:rPr>
              <a:t>PRIORYTETY PROGRAMU ERASMUS+ </a:t>
            </a:r>
            <a:br>
              <a:rPr lang="pl-PL" sz="2800" b="1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realizowane w naszym projekcie</a:t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zgodnie z założeniami dokumentu dotyczącego Europejskiej współpracy</a:t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w dziedzinie kształcenia</a:t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i szkolenia („ET 2020”)</a:t>
            </a:r>
            <a:endParaRPr lang="pl-PL" sz="31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3501008"/>
            <a:ext cx="7858180" cy="213779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urzeczywistnienie uczenia się przez całe życie i mobilności edukacyjnej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  <a:latin typeface="Comic Sans MS" pitchFamily="66" charset="0"/>
              </a:rPr>
              <a:t> poprawienie jakości oraz skuteczności kształcenia i szkolenia</a:t>
            </a:r>
            <a:endParaRPr lang="pl-P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omic Sans MS" pitchFamily="66" charset="0"/>
                <a:cs typeface="Times New Roman" pitchFamily="18" charset="0"/>
              </a:rPr>
              <a:t>Cele projektu</a:t>
            </a:r>
            <a:endParaRPr lang="pl-PL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2600" dirty="0" smtClean="0">
                <a:latin typeface="Comic Sans MS" pitchFamily="66" charset="0"/>
                <a:cs typeface="Times New Roman" pitchFamily="18" charset="0"/>
              </a:rPr>
              <a:t>Podniesienie wiedzy i umiejętności nauczycieli języków obcych w aspekcie językowym oraz metodycznym.</a:t>
            </a:r>
          </a:p>
          <a:p>
            <a:r>
              <a:rPr lang="pl-PL" sz="2600" dirty="0" smtClean="0">
                <a:latin typeface="Comic Sans MS" pitchFamily="66" charset="0"/>
                <a:cs typeface="Times New Roman" pitchFamily="18" charset="0"/>
              </a:rPr>
              <a:t>Poprawa umiejętności korzystania z nowoczesnych technologii.</a:t>
            </a:r>
          </a:p>
          <a:p>
            <a:r>
              <a:rPr lang="pl-PL" sz="2600" dirty="0" smtClean="0">
                <a:latin typeface="Comic Sans MS" pitchFamily="66" charset="0"/>
                <a:cs typeface="Times New Roman" pitchFamily="18" charset="0"/>
              </a:rPr>
              <a:t>Podniesienie wiedzy na temat zintegrowanego nauczania języków obcych i innych przedmiotów (CLIL).</a:t>
            </a:r>
          </a:p>
          <a:p>
            <a:r>
              <a:rPr lang="pl-PL" sz="2600" dirty="0" smtClean="0">
                <a:latin typeface="Comic Sans MS" pitchFamily="66" charset="0"/>
                <a:cs typeface="Times New Roman" pitchFamily="18" charset="0"/>
              </a:rPr>
              <a:t>Zwiększenie świadomości europejskiej wśród nauczycieli i uczniów.</a:t>
            </a:r>
          </a:p>
          <a:p>
            <a:r>
              <a:rPr lang="pl-PL" sz="2600" dirty="0" smtClean="0">
                <a:latin typeface="Comic Sans MS" pitchFamily="66" charset="0"/>
                <a:cs typeface="Times New Roman" pitchFamily="18" charset="0"/>
              </a:rPr>
              <a:t>Poznanie nowoczesnych metod nauczania historii poprzez międzykulturowy dialog.</a:t>
            </a:r>
            <a:endParaRPr lang="pl-PL" sz="2600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572</Words>
  <Application>Microsoft Office PowerPoint</Application>
  <PresentationFormat>Pokaz na ekranie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  I Liceum Ogólnokształcące  im. Komisji Edukacji Narodowej  w Sanoku</vt:lpstr>
      <vt:lpstr>Tematyka projektu:</vt:lpstr>
      <vt:lpstr>Partnerzy naszej placówki: instytucje organizujące seminaria i szkolenia zagraniczne  dla naszych nauczycieli</vt:lpstr>
      <vt:lpstr>Slajd 4</vt:lpstr>
      <vt:lpstr>Budżet projektu:</vt:lpstr>
      <vt:lpstr>Uczestnicy mobilności</vt:lpstr>
      <vt:lpstr>Potrzeby szkoły uwzględnione w projekcie:</vt:lpstr>
      <vt:lpstr>PRIORYTETY PROGRAMU ERASMUS+  realizowane w naszym projekcie zgodnie z założeniami dokumentu dotyczącego Europejskiej współpracy w dziedzinie kształcenia i szkolenia („ET 2020”)</vt:lpstr>
      <vt:lpstr>Cele projektu</vt:lpstr>
      <vt:lpstr>Działania w projekcie</vt:lpstr>
      <vt:lpstr>Odbyte szkolenia: Hiszpania i  Francja…</vt:lpstr>
      <vt:lpstr>Anglia…</vt:lpstr>
      <vt:lpstr>Anglia …</vt:lpstr>
      <vt:lpstr>Włochy, Szkocja...</vt:lpstr>
      <vt:lpstr>Co już się udało? </vt:lpstr>
      <vt:lpstr>Spodziewane rezultaty</vt:lpstr>
      <vt:lpstr>Projekt ERASMUS + to również dostęp do walorów kulturowych Europy…</vt:lpstr>
      <vt:lpstr>…historii, folkloru…</vt:lpstr>
      <vt:lpstr>… walorów krajoznawczych…</vt:lpstr>
      <vt:lpstr> Erasmus+ …? Warto!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I Liceum Ogólnokształcące im. Komisji Edukcji Narodowej w Sanoku</dc:title>
  <dc:creator>Agata Kuczma</dc:creator>
  <cp:lastModifiedBy>Agata Kuczma</cp:lastModifiedBy>
  <cp:revision>32</cp:revision>
  <dcterms:created xsi:type="dcterms:W3CDTF">2016-11-27T15:30:14Z</dcterms:created>
  <dcterms:modified xsi:type="dcterms:W3CDTF">2016-11-29T22:23:05Z</dcterms:modified>
</cp:coreProperties>
</file>