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44" r:id="rId3"/>
    <p:sldId id="345" r:id="rId4"/>
    <p:sldId id="402" r:id="rId5"/>
    <p:sldId id="347" r:id="rId6"/>
    <p:sldId id="405" r:id="rId7"/>
    <p:sldId id="350" r:id="rId8"/>
    <p:sldId id="351" r:id="rId9"/>
    <p:sldId id="287" r:id="rId10"/>
    <p:sldId id="406" r:id="rId11"/>
    <p:sldId id="353" r:id="rId12"/>
    <p:sldId id="354" r:id="rId13"/>
    <p:sldId id="355" r:id="rId14"/>
    <p:sldId id="356" r:id="rId15"/>
    <p:sldId id="357" r:id="rId16"/>
    <p:sldId id="358" r:id="rId17"/>
    <p:sldId id="360" r:id="rId18"/>
    <p:sldId id="361" r:id="rId19"/>
    <p:sldId id="365" r:id="rId20"/>
    <p:sldId id="366" r:id="rId21"/>
    <p:sldId id="367" r:id="rId22"/>
    <p:sldId id="410" r:id="rId23"/>
    <p:sldId id="411" r:id="rId24"/>
    <p:sldId id="370" r:id="rId25"/>
    <p:sldId id="374" r:id="rId26"/>
    <p:sldId id="375" r:id="rId27"/>
    <p:sldId id="404" r:id="rId28"/>
    <p:sldId id="380" r:id="rId29"/>
    <p:sldId id="413" r:id="rId30"/>
    <p:sldId id="382" r:id="rId31"/>
    <p:sldId id="383" r:id="rId32"/>
    <p:sldId id="384" r:id="rId33"/>
    <p:sldId id="385" r:id="rId34"/>
    <p:sldId id="387" r:id="rId35"/>
    <p:sldId id="386" r:id="rId36"/>
    <p:sldId id="389" r:id="rId37"/>
    <p:sldId id="407" r:id="rId38"/>
    <p:sldId id="391" r:id="rId39"/>
    <p:sldId id="392" r:id="rId40"/>
    <p:sldId id="393" r:id="rId41"/>
    <p:sldId id="394" r:id="rId42"/>
    <p:sldId id="329" r:id="rId4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Wstęp" id="{1A9482A7-23E4-491E-A252-B194CD9F150E}">
          <p14:sldIdLst>
            <p14:sldId id="256"/>
            <p14:sldId id="344"/>
            <p14:sldId id="345"/>
            <p14:sldId id="402"/>
            <p14:sldId id="347"/>
            <p14:sldId id="405"/>
            <p14:sldId id="350"/>
            <p14:sldId id="351"/>
            <p14:sldId id="287"/>
            <p14:sldId id="406"/>
            <p14:sldId id="353"/>
            <p14:sldId id="354"/>
            <p14:sldId id="355"/>
            <p14:sldId id="356"/>
            <p14:sldId id="357"/>
            <p14:sldId id="358"/>
            <p14:sldId id="360"/>
            <p14:sldId id="361"/>
            <p14:sldId id="365"/>
            <p14:sldId id="366"/>
            <p14:sldId id="367"/>
            <p14:sldId id="410"/>
            <p14:sldId id="411"/>
            <p14:sldId id="370"/>
            <p14:sldId id="374"/>
            <p14:sldId id="375"/>
            <p14:sldId id="404"/>
            <p14:sldId id="380"/>
            <p14:sldId id="413"/>
            <p14:sldId id="382"/>
            <p14:sldId id="383"/>
            <p14:sldId id="384"/>
            <p14:sldId id="385"/>
            <p14:sldId id="387"/>
            <p14:sldId id="386"/>
            <p14:sldId id="389"/>
            <p14:sldId id="407"/>
            <p14:sldId id="391"/>
            <p14:sldId id="392"/>
            <p14:sldId id="393"/>
            <p14:sldId id="394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FC000"/>
    <a:srgbClr val="F79646"/>
    <a:srgbClr val="FFFFFF"/>
    <a:srgbClr val="4F81BD"/>
    <a:srgbClr val="8064A2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8" autoAdjust="0"/>
    <p:restoredTop sz="84152" autoAdjust="0"/>
  </p:normalViewPr>
  <p:slideViewPr>
    <p:cSldViewPr>
      <p:cViewPr varScale="1">
        <p:scale>
          <a:sx n="83" d="100"/>
          <a:sy n="83" d="100"/>
        </p:scale>
        <p:origin x="173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5B2CA-6CD5-480E-818B-9F5CC439DC2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CEBF2D3-497A-4270-9722-DA68B8439E52}">
      <dgm:prSet phldrT="[Tekst]"/>
      <dgm:spPr/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Wiedza</a:t>
          </a:r>
          <a:endParaRPr lang="pl-PL" b="1" dirty="0">
            <a:solidFill>
              <a:srgbClr val="FF0000"/>
            </a:solidFill>
          </a:endParaRPr>
        </a:p>
      </dgm:t>
    </dgm:pt>
    <dgm:pt modelId="{B00A0A29-DB8B-4863-92AD-416941ADA56B}" type="parTrans" cxnId="{6B8AEFF5-7A53-4827-84A3-9E9C7AB2E92B}">
      <dgm:prSet/>
      <dgm:spPr/>
      <dgm:t>
        <a:bodyPr/>
        <a:lstStyle/>
        <a:p>
          <a:endParaRPr lang="pl-PL"/>
        </a:p>
      </dgm:t>
    </dgm:pt>
    <dgm:pt modelId="{65AB6A27-3A6C-4E0F-870C-FBC4474FFD0E}" type="sibTrans" cxnId="{6B8AEFF5-7A53-4827-84A3-9E9C7AB2E92B}">
      <dgm:prSet/>
      <dgm:spPr/>
      <dgm:t>
        <a:bodyPr/>
        <a:lstStyle/>
        <a:p>
          <a:endParaRPr lang="pl-PL"/>
        </a:p>
      </dgm:t>
    </dgm:pt>
    <dgm:pt modelId="{FC247080-ABCE-42F8-9582-81DF5216AC2C}">
      <dgm:prSet phldrT="[Tekst]"/>
      <dgm:spPr/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Umiejętności</a:t>
          </a:r>
          <a:endParaRPr lang="pl-PL" b="1" dirty="0">
            <a:solidFill>
              <a:srgbClr val="FF0000"/>
            </a:solidFill>
          </a:endParaRPr>
        </a:p>
      </dgm:t>
    </dgm:pt>
    <dgm:pt modelId="{7F5524B7-1877-4C2C-9C6C-E713D1147290}" type="parTrans" cxnId="{50E7A5F4-2567-4390-95AA-AEAF718C59EC}">
      <dgm:prSet/>
      <dgm:spPr/>
      <dgm:t>
        <a:bodyPr/>
        <a:lstStyle/>
        <a:p>
          <a:endParaRPr lang="pl-PL"/>
        </a:p>
      </dgm:t>
    </dgm:pt>
    <dgm:pt modelId="{3935E793-646F-4BB5-BA9A-E77B202C3C13}" type="sibTrans" cxnId="{50E7A5F4-2567-4390-95AA-AEAF718C59EC}">
      <dgm:prSet/>
      <dgm:spPr/>
      <dgm:t>
        <a:bodyPr/>
        <a:lstStyle/>
        <a:p>
          <a:endParaRPr lang="pl-PL"/>
        </a:p>
      </dgm:t>
    </dgm:pt>
    <dgm:pt modelId="{E10C5220-C878-4C6A-8C80-06B9727509BF}">
      <dgm:prSet phldrT="[Tekst]"/>
      <dgm:spPr/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Postawy</a:t>
          </a:r>
          <a:endParaRPr lang="pl-PL" b="1" dirty="0">
            <a:solidFill>
              <a:srgbClr val="FF0000"/>
            </a:solidFill>
          </a:endParaRPr>
        </a:p>
      </dgm:t>
    </dgm:pt>
    <dgm:pt modelId="{EBF9AED0-C29B-4505-BC71-AAFE567696AD}" type="parTrans" cxnId="{955F57B2-8F07-471C-854A-5D20D20DDC61}">
      <dgm:prSet/>
      <dgm:spPr/>
      <dgm:t>
        <a:bodyPr/>
        <a:lstStyle/>
        <a:p>
          <a:endParaRPr lang="pl-PL"/>
        </a:p>
      </dgm:t>
    </dgm:pt>
    <dgm:pt modelId="{6564F54F-CC08-40AF-9933-EBEAEAF66B84}" type="sibTrans" cxnId="{955F57B2-8F07-471C-854A-5D20D20DDC61}">
      <dgm:prSet/>
      <dgm:spPr/>
      <dgm:t>
        <a:bodyPr/>
        <a:lstStyle/>
        <a:p>
          <a:endParaRPr lang="pl-PL"/>
        </a:p>
      </dgm:t>
    </dgm:pt>
    <dgm:pt modelId="{C84DCF8E-AC5B-40E5-BFAF-4A2807971BDA}" type="pres">
      <dgm:prSet presAssocID="{4C15B2CA-6CD5-480E-818B-9F5CC439DC2E}" presName="compositeShape" presStyleCnt="0">
        <dgm:presLayoutVars>
          <dgm:dir/>
          <dgm:resizeHandles/>
        </dgm:presLayoutVars>
      </dgm:prSet>
      <dgm:spPr/>
    </dgm:pt>
    <dgm:pt modelId="{C389BFB3-92B4-4A2D-B61B-E8BCF1734796}" type="pres">
      <dgm:prSet presAssocID="{4C15B2CA-6CD5-480E-818B-9F5CC439DC2E}" presName="pyramid" presStyleLbl="node1" presStyleIdx="0" presStyleCnt="1"/>
      <dgm:spPr/>
    </dgm:pt>
    <dgm:pt modelId="{3E8EE595-AD20-4487-958F-DD23F7F00F02}" type="pres">
      <dgm:prSet presAssocID="{4C15B2CA-6CD5-480E-818B-9F5CC439DC2E}" presName="theList" presStyleCnt="0"/>
      <dgm:spPr/>
    </dgm:pt>
    <dgm:pt modelId="{6EE79909-8B72-482B-AA52-249A5ED6C580}" type="pres">
      <dgm:prSet presAssocID="{7CEBF2D3-497A-4270-9722-DA68B8439E52}" presName="aNode" presStyleLbl="fgAcc1" presStyleIdx="0" presStyleCnt="3" custLinFactNeighborX="-700" custLinFactNeighborY="419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D059D7-FA12-4312-AA62-EAFF26B31932}" type="pres">
      <dgm:prSet presAssocID="{7CEBF2D3-497A-4270-9722-DA68B8439E52}" presName="aSpace" presStyleCnt="0"/>
      <dgm:spPr/>
    </dgm:pt>
    <dgm:pt modelId="{6412F65C-0156-43E9-964A-121D231397CD}" type="pres">
      <dgm:prSet presAssocID="{FC247080-ABCE-42F8-9582-81DF5216AC2C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3DFC5D-9805-4B63-9B27-7D36378E8CCF}" type="pres">
      <dgm:prSet presAssocID="{FC247080-ABCE-42F8-9582-81DF5216AC2C}" presName="aSpace" presStyleCnt="0"/>
      <dgm:spPr/>
    </dgm:pt>
    <dgm:pt modelId="{956D3CD3-860E-45E9-BAD0-A35B5CDD847B}" type="pres">
      <dgm:prSet presAssocID="{E10C5220-C878-4C6A-8C80-06B9727509B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046D80-70EA-42B1-A823-3F21B8ABC2A5}" type="pres">
      <dgm:prSet presAssocID="{E10C5220-C878-4C6A-8C80-06B9727509BF}" presName="aSpace" presStyleCnt="0"/>
      <dgm:spPr/>
    </dgm:pt>
  </dgm:ptLst>
  <dgm:cxnLst>
    <dgm:cxn modelId="{76E820EC-B3B0-4DC6-B5CC-1340AEFF6DBE}" type="presOf" srcId="{4C15B2CA-6CD5-480E-818B-9F5CC439DC2E}" destId="{C84DCF8E-AC5B-40E5-BFAF-4A2807971BDA}" srcOrd="0" destOrd="0" presId="urn:microsoft.com/office/officeart/2005/8/layout/pyramid2"/>
    <dgm:cxn modelId="{6B8AEFF5-7A53-4827-84A3-9E9C7AB2E92B}" srcId="{4C15B2CA-6CD5-480E-818B-9F5CC439DC2E}" destId="{7CEBF2D3-497A-4270-9722-DA68B8439E52}" srcOrd="0" destOrd="0" parTransId="{B00A0A29-DB8B-4863-92AD-416941ADA56B}" sibTransId="{65AB6A27-3A6C-4E0F-870C-FBC4474FFD0E}"/>
    <dgm:cxn modelId="{68086677-54CC-4610-9697-5DA0A6E75FAB}" type="presOf" srcId="{E10C5220-C878-4C6A-8C80-06B9727509BF}" destId="{956D3CD3-860E-45E9-BAD0-A35B5CDD847B}" srcOrd="0" destOrd="0" presId="urn:microsoft.com/office/officeart/2005/8/layout/pyramid2"/>
    <dgm:cxn modelId="{50E7A5F4-2567-4390-95AA-AEAF718C59EC}" srcId="{4C15B2CA-6CD5-480E-818B-9F5CC439DC2E}" destId="{FC247080-ABCE-42F8-9582-81DF5216AC2C}" srcOrd="1" destOrd="0" parTransId="{7F5524B7-1877-4C2C-9C6C-E713D1147290}" sibTransId="{3935E793-646F-4BB5-BA9A-E77B202C3C13}"/>
    <dgm:cxn modelId="{054DCF49-83CB-426A-9F04-B92122BD42D6}" type="presOf" srcId="{FC247080-ABCE-42F8-9582-81DF5216AC2C}" destId="{6412F65C-0156-43E9-964A-121D231397CD}" srcOrd="0" destOrd="0" presId="urn:microsoft.com/office/officeart/2005/8/layout/pyramid2"/>
    <dgm:cxn modelId="{955F57B2-8F07-471C-854A-5D20D20DDC61}" srcId="{4C15B2CA-6CD5-480E-818B-9F5CC439DC2E}" destId="{E10C5220-C878-4C6A-8C80-06B9727509BF}" srcOrd="2" destOrd="0" parTransId="{EBF9AED0-C29B-4505-BC71-AAFE567696AD}" sibTransId="{6564F54F-CC08-40AF-9933-EBEAEAF66B84}"/>
    <dgm:cxn modelId="{4CD45BF2-24E6-42B9-82D8-59D3A0E2F488}" type="presOf" srcId="{7CEBF2D3-497A-4270-9722-DA68B8439E52}" destId="{6EE79909-8B72-482B-AA52-249A5ED6C580}" srcOrd="0" destOrd="0" presId="urn:microsoft.com/office/officeart/2005/8/layout/pyramid2"/>
    <dgm:cxn modelId="{C4F18026-0061-433B-AB87-6BF9EB38629E}" type="presParOf" srcId="{C84DCF8E-AC5B-40E5-BFAF-4A2807971BDA}" destId="{C389BFB3-92B4-4A2D-B61B-E8BCF1734796}" srcOrd="0" destOrd="0" presId="urn:microsoft.com/office/officeart/2005/8/layout/pyramid2"/>
    <dgm:cxn modelId="{20D8743E-2640-4EC6-9016-D5ABB6139C06}" type="presParOf" srcId="{C84DCF8E-AC5B-40E5-BFAF-4A2807971BDA}" destId="{3E8EE595-AD20-4487-958F-DD23F7F00F02}" srcOrd="1" destOrd="0" presId="urn:microsoft.com/office/officeart/2005/8/layout/pyramid2"/>
    <dgm:cxn modelId="{269A4FD8-CB28-4327-8367-CF894E5F6A2C}" type="presParOf" srcId="{3E8EE595-AD20-4487-958F-DD23F7F00F02}" destId="{6EE79909-8B72-482B-AA52-249A5ED6C580}" srcOrd="0" destOrd="0" presId="urn:microsoft.com/office/officeart/2005/8/layout/pyramid2"/>
    <dgm:cxn modelId="{9058BD98-6456-4145-BDAC-0859A569615A}" type="presParOf" srcId="{3E8EE595-AD20-4487-958F-DD23F7F00F02}" destId="{D2D059D7-FA12-4312-AA62-EAFF26B31932}" srcOrd="1" destOrd="0" presId="urn:microsoft.com/office/officeart/2005/8/layout/pyramid2"/>
    <dgm:cxn modelId="{892699A4-FFBB-4178-ADC4-D6E0094105EE}" type="presParOf" srcId="{3E8EE595-AD20-4487-958F-DD23F7F00F02}" destId="{6412F65C-0156-43E9-964A-121D231397CD}" srcOrd="2" destOrd="0" presId="urn:microsoft.com/office/officeart/2005/8/layout/pyramid2"/>
    <dgm:cxn modelId="{D1BE0D5D-573A-43EE-986E-B8B14C6AF6EC}" type="presParOf" srcId="{3E8EE595-AD20-4487-958F-DD23F7F00F02}" destId="{713DFC5D-9805-4B63-9B27-7D36378E8CCF}" srcOrd="3" destOrd="0" presId="urn:microsoft.com/office/officeart/2005/8/layout/pyramid2"/>
    <dgm:cxn modelId="{43060455-BEF4-4FC7-BCB2-E2793DB2F40B}" type="presParOf" srcId="{3E8EE595-AD20-4487-958F-DD23F7F00F02}" destId="{956D3CD3-860E-45E9-BAD0-A35B5CDD847B}" srcOrd="4" destOrd="0" presId="urn:microsoft.com/office/officeart/2005/8/layout/pyramid2"/>
    <dgm:cxn modelId="{5675EDF8-92CF-40D5-B2F2-FB217D5645B9}" type="presParOf" srcId="{3E8EE595-AD20-4487-958F-DD23F7F00F02}" destId="{61046D80-70EA-42B1-A823-3F21B8ABC2A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655D3-664B-469C-A841-35A9A09D9FF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67C70A0-8901-4F6D-ACA0-61A9F2C43A21}">
      <dgm:prSet phldrT="[Tekst]"/>
      <dgm:spPr/>
      <dgm:t>
        <a:bodyPr/>
        <a:lstStyle/>
        <a:p>
          <a:r>
            <a:rPr lang="pl-PL" dirty="0" smtClean="0"/>
            <a:t>Wiedza </a:t>
          </a:r>
          <a:endParaRPr lang="pl-PL" dirty="0"/>
        </a:p>
      </dgm:t>
    </dgm:pt>
    <dgm:pt modelId="{FD57C620-5D58-471F-9BE9-4075968EA0EE}" type="parTrans" cxnId="{A2EB35E6-3B29-4F66-B342-3CC8D270BE8A}">
      <dgm:prSet/>
      <dgm:spPr/>
      <dgm:t>
        <a:bodyPr/>
        <a:lstStyle/>
        <a:p>
          <a:endParaRPr lang="pl-PL"/>
        </a:p>
      </dgm:t>
    </dgm:pt>
    <dgm:pt modelId="{E837E5CF-44F2-4A02-8EAC-9E6DB439891B}" type="sibTrans" cxnId="{A2EB35E6-3B29-4F66-B342-3CC8D270BE8A}">
      <dgm:prSet/>
      <dgm:spPr/>
      <dgm:t>
        <a:bodyPr/>
        <a:lstStyle/>
        <a:p>
          <a:endParaRPr lang="pl-PL"/>
        </a:p>
      </dgm:t>
    </dgm:pt>
    <dgm:pt modelId="{7A6C38BD-FC70-482A-9441-EDD0FE228D75}">
      <dgm:prSet phldrT="[Tekst]" custT="1"/>
      <dgm:spPr/>
      <dgm:t>
        <a:bodyPr/>
        <a:lstStyle/>
        <a:p>
          <a:r>
            <a:rPr lang="pl-PL" sz="1200" b="1" dirty="0" smtClean="0"/>
            <a:t>świadomość znaczenia postawy kreatywnej w obliczu życiowych wyzwań; </a:t>
          </a:r>
          <a:endParaRPr lang="pl-PL" sz="1200" dirty="0"/>
        </a:p>
      </dgm:t>
    </dgm:pt>
    <dgm:pt modelId="{4CEACB0A-8E09-419D-B398-7037413C4933}" type="parTrans" cxnId="{BD200152-B358-465B-9358-D9C171765C18}">
      <dgm:prSet/>
      <dgm:spPr/>
      <dgm:t>
        <a:bodyPr/>
        <a:lstStyle/>
        <a:p>
          <a:endParaRPr lang="pl-PL"/>
        </a:p>
      </dgm:t>
    </dgm:pt>
    <dgm:pt modelId="{FE0F1CB1-9D80-49F3-9334-147AA3337D9D}" type="sibTrans" cxnId="{BD200152-B358-465B-9358-D9C171765C18}">
      <dgm:prSet/>
      <dgm:spPr/>
      <dgm:t>
        <a:bodyPr/>
        <a:lstStyle/>
        <a:p>
          <a:endParaRPr lang="pl-PL"/>
        </a:p>
      </dgm:t>
    </dgm:pt>
    <dgm:pt modelId="{695D4A43-4936-4657-993A-F2A7E8CC3E60}">
      <dgm:prSet phldrT="[Tekst]"/>
      <dgm:spPr/>
      <dgm:t>
        <a:bodyPr/>
        <a:lstStyle/>
        <a:p>
          <a:r>
            <a:rPr lang="pl-PL" dirty="0" smtClean="0"/>
            <a:t>Umiejętności </a:t>
          </a:r>
          <a:endParaRPr lang="pl-PL" dirty="0"/>
        </a:p>
      </dgm:t>
    </dgm:pt>
    <dgm:pt modelId="{5B5C258F-AED4-4030-A14D-8BEEE091FA1E}" type="parTrans" cxnId="{A9A04C7F-DBFB-4820-8562-47F4658CE6EC}">
      <dgm:prSet/>
      <dgm:spPr/>
      <dgm:t>
        <a:bodyPr/>
        <a:lstStyle/>
        <a:p>
          <a:endParaRPr lang="pl-PL"/>
        </a:p>
      </dgm:t>
    </dgm:pt>
    <dgm:pt modelId="{53DDAF83-6604-48F0-B9BF-F8BD463E4A67}" type="sibTrans" cxnId="{A9A04C7F-DBFB-4820-8562-47F4658CE6EC}">
      <dgm:prSet/>
      <dgm:spPr/>
      <dgm:t>
        <a:bodyPr/>
        <a:lstStyle/>
        <a:p>
          <a:endParaRPr lang="pl-PL"/>
        </a:p>
      </dgm:t>
    </dgm:pt>
    <dgm:pt modelId="{4C06CC35-4BC1-4B67-BF16-4B4B3A3E7F57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FF0000"/>
              </a:solidFill>
            </a:rPr>
            <a:t>płynność, oryginalność i swoboda myślenia;</a:t>
          </a:r>
          <a:endParaRPr lang="pl-PL" sz="1400" dirty="0"/>
        </a:p>
      </dgm:t>
    </dgm:pt>
    <dgm:pt modelId="{C58376C9-4569-4319-A48B-1BA28B80661E}" type="parTrans" cxnId="{C5ADCFEC-55FF-49E3-B8C8-433A05121488}">
      <dgm:prSet/>
      <dgm:spPr/>
      <dgm:t>
        <a:bodyPr/>
        <a:lstStyle/>
        <a:p>
          <a:endParaRPr lang="pl-PL"/>
        </a:p>
      </dgm:t>
    </dgm:pt>
    <dgm:pt modelId="{2CB6C23F-FFFF-4392-9D30-FDBE43FB39F0}" type="sibTrans" cxnId="{C5ADCFEC-55FF-49E3-B8C8-433A05121488}">
      <dgm:prSet/>
      <dgm:spPr/>
      <dgm:t>
        <a:bodyPr/>
        <a:lstStyle/>
        <a:p>
          <a:endParaRPr lang="pl-PL"/>
        </a:p>
      </dgm:t>
    </dgm:pt>
    <dgm:pt modelId="{984366E2-EB3B-4F13-97DE-DECD2E45C6BD}">
      <dgm:prSet phldrT="[Tekst]"/>
      <dgm:spPr/>
      <dgm:t>
        <a:bodyPr/>
        <a:lstStyle/>
        <a:p>
          <a:r>
            <a:rPr lang="pl-PL" dirty="0" smtClean="0"/>
            <a:t>Postawy</a:t>
          </a:r>
          <a:endParaRPr lang="pl-PL" dirty="0"/>
        </a:p>
      </dgm:t>
    </dgm:pt>
    <dgm:pt modelId="{37A97BDA-1DBD-4259-A6F0-42FB64BEE9BF}" type="parTrans" cxnId="{35D10A22-CB6D-4B1A-9F32-F2652E464CC0}">
      <dgm:prSet/>
      <dgm:spPr/>
      <dgm:t>
        <a:bodyPr/>
        <a:lstStyle/>
        <a:p>
          <a:endParaRPr lang="pl-PL"/>
        </a:p>
      </dgm:t>
    </dgm:pt>
    <dgm:pt modelId="{605418C2-A0E6-4EFB-A03B-74864137830D}" type="sibTrans" cxnId="{35D10A22-CB6D-4B1A-9F32-F2652E464CC0}">
      <dgm:prSet/>
      <dgm:spPr/>
      <dgm:t>
        <a:bodyPr/>
        <a:lstStyle/>
        <a:p>
          <a:endParaRPr lang="pl-PL"/>
        </a:p>
      </dgm:t>
    </dgm:pt>
    <dgm:pt modelId="{7C9F04A7-0E0F-4415-BDA9-C2365D4E356B}">
      <dgm:prSet phldrT="[Tekst]"/>
      <dgm:spPr/>
      <dgm:t>
        <a:bodyPr/>
        <a:lstStyle/>
        <a:p>
          <a:endParaRPr lang="pl-PL" sz="1000" dirty="0"/>
        </a:p>
      </dgm:t>
    </dgm:pt>
    <dgm:pt modelId="{1F3C5B82-E140-40DD-9D1C-2C3FF78020E2}" type="parTrans" cxnId="{7B441FE0-0141-454F-AF6F-906B7E7524C7}">
      <dgm:prSet/>
      <dgm:spPr/>
      <dgm:t>
        <a:bodyPr/>
        <a:lstStyle/>
        <a:p>
          <a:endParaRPr lang="pl-PL"/>
        </a:p>
      </dgm:t>
    </dgm:pt>
    <dgm:pt modelId="{2AA992E0-A26D-4F14-A6C5-0B9A49C154F9}" type="sibTrans" cxnId="{7B441FE0-0141-454F-AF6F-906B7E7524C7}">
      <dgm:prSet/>
      <dgm:spPr/>
      <dgm:t>
        <a:bodyPr/>
        <a:lstStyle/>
        <a:p>
          <a:endParaRPr lang="pl-PL"/>
        </a:p>
      </dgm:t>
    </dgm:pt>
    <dgm:pt modelId="{D06AF253-E021-4BF0-83EC-BBA160C88918}">
      <dgm:prSet custT="1"/>
      <dgm:spPr/>
      <dgm:t>
        <a:bodyPr/>
        <a:lstStyle/>
        <a:p>
          <a:r>
            <a:rPr lang="pl-PL" sz="1200" b="1" dirty="0" smtClean="0"/>
            <a:t>znajomość elementów wyróżniających postawę kreatywną; </a:t>
          </a:r>
        </a:p>
      </dgm:t>
    </dgm:pt>
    <dgm:pt modelId="{4F406203-F0A1-4896-8140-44B2D3F177F7}" type="parTrans" cxnId="{3C9A506C-AAA5-4E05-9E9F-D19890F505FB}">
      <dgm:prSet/>
      <dgm:spPr/>
      <dgm:t>
        <a:bodyPr/>
        <a:lstStyle/>
        <a:p>
          <a:endParaRPr lang="pl-PL"/>
        </a:p>
      </dgm:t>
    </dgm:pt>
    <dgm:pt modelId="{BD92D9F7-F977-4B8F-B83D-0F8D2DE4C532}" type="sibTrans" cxnId="{3C9A506C-AAA5-4E05-9E9F-D19890F505FB}">
      <dgm:prSet/>
      <dgm:spPr/>
      <dgm:t>
        <a:bodyPr/>
        <a:lstStyle/>
        <a:p>
          <a:endParaRPr lang="pl-PL"/>
        </a:p>
      </dgm:t>
    </dgm:pt>
    <dgm:pt modelId="{5A784DE3-E41A-4248-B50F-665EF3E770C9}">
      <dgm:prSet custT="1"/>
      <dgm:spPr/>
      <dgm:t>
        <a:bodyPr/>
        <a:lstStyle/>
        <a:p>
          <a:r>
            <a:rPr lang="pl-PL" sz="1200" b="1" dirty="0" smtClean="0"/>
            <a:t>znajomość czynników stymulujących i ograniczających kreatywność;</a:t>
          </a:r>
        </a:p>
      </dgm:t>
    </dgm:pt>
    <dgm:pt modelId="{03F5AA26-D1DC-45FE-87DB-7B89B5166F21}" type="parTrans" cxnId="{A29FF868-FC60-47C9-9B73-B97A605B7098}">
      <dgm:prSet/>
      <dgm:spPr/>
      <dgm:t>
        <a:bodyPr/>
        <a:lstStyle/>
        <a:p>
          <a:endParaRPr lang="pl-PL"/>
        </a:p>
      </dgm:t>
    </dgm:pt>
    <dgm:pt modelId="{A845412C-EF00-4819-89B3-8385B195CD19}" type="sibTrans" cxnId="{A29FF868-FC60-47C9-9B73-B97A605B7098}">
      <dgm:prSet/>
      <dgm:spPr/>
      <dgm:t>
        <a:bodyPr/>
        <a:lstStyle/>
        <a:p>
          <a:endParaRPr lang="pl-PL"/>
        </a:p>
      </dgm:t>
    </dgm:pt>
    <dgm:pt modelId="{8AC1BD81-EF76-455B-BE49-AEF642DA6ADD}">
      <dgm:prSet custT="1"/>
      <dgm:spPr/>
      <dgm:t>
        <a:bodyPr/>
        <a:lstStyle/>
        <a:p>
          <a:r>
            <a:rPr lang="pl-PL" sz="1200" b="1" dirty="0" smtClean="0"/>
            <a:t>znajomość metod i technik ukierunkowanych na rozwijanie indywidualnej kreatywności; </a:t>
          </a:r>
        </a:p>
      </dgm:t>
    </dgm:pt>
    <dgm:pt modelId="{B57D24B7-2E26-4FC7-843F-A85C8D3FA0DC}" type="parTrans" cxnId="{4C378507-1959-481C-99BF-570142F04144}">
      <dgm:prSet/>
      <dgm:spPr/>
      <dgm:t>
        <a:bodyPr/>
        <a:lstStyle/>
        <a:p>
          <a:endParaRPr lang="pl-PL"/>
        </a:p>
      </dgm:t>
    </dgm:pt>
    <dgm:pt modelId="{8821A73D-1744-4977-BAF9-E893981E406D}" type="sibTrans" cxnId="{4C378507-1959-481C-99BF-570142F04144}">
      <dgm:prSet/>
      <dgm:spPr/>
      <dgm:t>
        <a:bodyPr/>
        <a:lstStyle/>
        <a:p>
          <a:endParaRPr lang="pl-PL"/>
        </a:p>
      </dgm:t>
    </dgm:pt>
    <dgm:pt modelId="{604AA50B-F59C-4B7D-AD96-4742EA0A1214}">
      <dgm:prSet custT="1"/>
      <dgm:spPr/>
      <dgm:t>
        <a:bodyPr/>
        <a:lstStyle/>
        <a:p>
          <a:r>
            <a:rPr lang="pl-PL" sz="1200" b="1" dirty="0" smtClean="0"/>
            <a:t>wiedza na temat zasad stymulujących procesy twórcze w zespole. </a:t>
          </a:r>
          <a:endParaRPr lang="pl-PL" sz="1200" b="1" dirty="0"/>
        </a:p>
      </dgm:t>
    </dgm:pt>
    <dgm:pt modelId="{58BD4FC7-8B93-4866-B0D6-EB187695EC79}" type="parTrans" cxnId="{66E5813C-C47C-4E11-AB74-02BF60E8CD43}">
      <dgm:prSet/>
      <dgm:spPr/>
      <dgm:t>
        <a:bodyPr/>
        <a:lstStyle/>
        <a:p>
          <a:endParaRPr lang="pl-PL"/>
        </a:p>
      </dgm:t>
    </dgm:pt>
    <dgm:pt modelId="{5C0E93FF-5A84-4E36-A922-DCD963D5E65C}" type="sibTrans" cxnId="{66E5813C-C47C-4E11-AB74-02BF60E8CD43}">
      <dgm:prSet/>
      <dgm:spPr/>
      <dgm:t>
        <a:bodyPr/>
        <a:lstStyle/>
        <a:p>
          <a:endParaRPr lang="pl-PL"/>
        </a:p>
      </dgm:t>
    </dgm:pt>
    <dgm:pt modelId="{68EDF0B6-A235-43DA-BF03-6F387ECD9889}">
      <dgm:prSet custT="1"/>
      <dgm:spPr/>
      <dgm:t>
        <a:bodyPr/>
        <a:lstStyle/>
        <a:p>
          <a:r>
            <a:rPr lang="pl-PL" sz="1400" b="1" dirty="0" smtClean="0">
              <a:solidFill>
                <a:srgbClr val="FF0000"/>
              </a:solidFill>
            </a:rPr>
            <a:t>umiejętność krytycznej oceny pomysłów; </a:t>
          </a:r>
        </a:p>
      </dgm:t>
    </dgm:pt>
    <dgm:pt modelId="{84D43C8F-D76A-4B1E-B8A3-302DD2354702}" type="parTrans" cxnId="{AED9D7A1-E95A-4C30-9E6F-A1C9DAD4D01A}">
      <dgm:prSet/>
      <dgm:spPr/>
      <dgm:t>
        <a:bodyPr/>
        <a:lstStyle/>
        <a:p>
          <a:endParaRPr lang="pl-PL"/>
        </a:p>
      </dgm:t>
    </dgm:pt>
    <dgm:pt modelId="{48CF5D5C-85BB-4E97-B9FD-70212CDEAF48}" type="sibTrans" cxnId="{AED9D7A1-E95A-4C30-9E6F-A1C9DAD4D01A}">
      <dgm:prSet/>
      <dgm:spPr/>
      <dgm:t>
        <a:bodyPr/>
        <a:lstStyle/>
        <a:p>
          <a:endParaRPr lang="pl-PL"/>
        </a:p>
      </dgm:t>
    </dgm:pt>
    <dgm:pt modelId="{4BA33849-BD30-4ACC-8CC6-5C9FEBCFB265}">
      <dgm:prSet custT="1"/>
      <dgm:spPr/>
      <dgm:t>
        <a:bodyPr/>
        <a:lstStyle/>
        <a:p>
          <a:r>
            <a:rPr lang="pl-PL" sz="1400" b="1" dirty="0" smtClean="0">
              <a:solidFill>
                <a:srgbClr val="FF0000"/>
              </a:solidFill>
            </a:rPr>
            <a:t>sprawność w wykorzystywaniu strategii twórczych w praktyce. </a:t>
          </a:r>
        </a:p>
      </dgm:t>
    </dgm:pt>
    <dgm:pt modelId="{D4EA6262-7B5A-4F52-BEC1-3C7C1E88B59B}" type="parTrans" cxnId="{5AE399F1-6F68-4F95-B8EB-4877C0839BAA}">
      <dgm:prSet/>
      <dgm:spPr/>
      <dgm:t>
        <a:bodyPr/>
        <a:lstStyle/>
        <a:p>
          <a:endParaRPr lang="pl-PL"/>
        </a:p>
      </dgm:t>
    </dgm:pt>
    <dgm:pt modelId="{D9398B84-1866-4548-9968-1E96F72CB5F6}" type="sibTrans" cxnId="{5AE399F1-6F68-4F95-B8EB-4877C0839BAA}">
      <dgm:prSet/>
      <dgm:spPr/>
      <dgm:t>
        <a:bodyPr/>
        <a:lstStyle/>
        <a:p>
          <a:endParaRPr lang="pl-PL"/>
        </a:p>
      </dgm:t>
    </dgm:pt>
    <dgm:pt modelId="{89B3A68A-2F0C-4889-9CF0-0196424A5968}">
      <dgm:prSet custT="1"/>
      <dgm:spPr/>
      <dgm:t>
        <a:bodyPr/>
        <a:lstStyle/>
        <a:p>
          <a:r>
            <a:rPr lang="pl-PL" sz="1200" b="1" dirty="0" smtClean="0"/>
            <a:t>gotowość ponoszenia ryzyka i przekraczania schematów (społecznych, poznawczych, myślowych); </a:t>
          </a:r>
          <a:endParaRPr lang="pl-PL" sz="1200" b="1" dirty="0"/>
        </a:p>
      </dgm:t>
    </dgm:pt>
    <dgm:pt modelId="{DFB98208-DFBE-47D9-84FF-2323E28FA43C}" type="parTrans" cxnId="{27EE8C3C-4217-4630-9CE3-E81EB57DD219}">
      <dgm:prSet/>
      <dgm:spPr/>
      <dgm:t>
        <a:bodyPr/>
        <a:lstStyle/>
        <a:p>
          <a:endParaRPr lang="pl-PL"/>
        </a:p>
      </dgm:t>
    </dgm:pt>
    <dgm:pt modelId="{16793E17-80A6-437A-AD74-10F7BE5B9ECC}" type="sibTrans" cxnId="{27EE8C3C-4217-4630-9CE3-E81EB57DD219}">
      <dgm:prSet/>
      <dgm:spPr/>
      <dgm:t>
        <a:bodyPr/>
        <a:lstStyle/>
        <a:p>
          <a:endParaRPr lang="pl-PL"/>
        </a:p>
      </dgm:t>
    </dgm:pt>
    <dgm:pt modelId="{C4FA11CA-C06E-4BA8-BA75-4240A1F02E06}">
      <dgm:prSet custT="1"/>
      <dgm:spPr/>
      <dgm:t>
        <a:bodyPr/>
        <a:lstStyle/>
        <a:p>
          <a:r>
            <a:rPr lang="pl-PL" sz="1200" b="1" dirty="0" smtClean="0"/>
            <a:t>otwartość na nowe problemy;</a:t>
          </a:r>
        </a:p>
      </dgm:t>
    </dgm:pt>
    <dgm:pt modelId="{10E98CD2-652B-4509-8D43-F830910A6C99}" type="parTrans" cxnId="{64C854C3-9FBB-4B5F-BD31-D8C4539ACD0B}">
      <dgm:prSet/>
      <dgm:spPr/>
      <dgm:t>
        <a:bodyPr/>
        <a:lstStyle/>
        <a:p>
          <a:endParaRPr lang="pl-PL"/>
        </a:p>
      </dgm:t>
    </dgm:pt>
    <dgm:pt modelId="{A7EFECB3-2937-46C6-8852-A7A5158601C1}" type="sibTrans" cxnId="{64C854C3-9FBB-4B5F-BD31-D8C4539ACD0B}">
      <dgm:prSet/>
      <dgm:spPr/>
      <dgm:t>
        <a:bodyPr/>
        <a:lstStyle/>
        <a:p>
          <a:endParaRPr lang="pl-PL"/>
        </a:p>
      </dgm:t>
    </dgm:pt>
    <dgm:pt modelId="{9CC913E6-E37B-4A1D-A172-250C86EAE61E}">
      <dgm:prSet custT="1"/>
      <dgm:spPr/>
      <dgm:t>
        <a:bodyPr/>
        <a:lstStyle/>
        <a:p>
          <a:r>
            <a:rPr lang="pl-PL" sz="1200" b="1" dirty="0" smtClean="0"/>
            <a:t>gotowość do uczenia się interdyscyplinarnego; </a:t>
          </a:r>
        </a:p>
      </dgm:t>
    </dgm:pt>
    <dgm:pt modelId="{56140707-2EC8-4586-B851-9996B25E902C}" type="parTrans" cxnId="{60A840FD-4C43-4C56-915B-F3CB466AF0A3}">
      <dgm:prSet/>
      <dgm:spPr/>
      <dgm:t>
        <a:bodyPr/>
        <a:lstStyle/>
        <a:p>
          <a:endParaRPr lang="pl-PL"/>
        </a:p>
      </dgm:t>
    </dgm:pt>
    <dgm:pt modelId="{98910C39-6068-4D56-A562-ADE3E829673E}" type="sibTrans" cxnId="{60A840FD-4C43-4C56-915B-F3CB466AF0A3}">
      <dgm:prSet/>
      <dgm:spPr/>
      <dgm:t>
        <a:bodyPr/>
        <a:lstStyle/>
        <a:p>
          <a:endParaRPr lang="pl-PL"/>
        </a:p>
      </dgm:t>
    </dgm:pt>
    <dgm:pt modelId="{75163092-1418-4A3D-936F-C24ECE9321DC}">
      <dgm:prSet custT="1"/>
      <dgm:spPr/>
      <dgm:t>
        <a:bodyPr/>
        <a:lstStyle/>
        <a:p>
          <a:r>
            <a:rPr lang="pl-PL" sz="1200" b="1" dirty="0" smtClean="0"/>
            <a:t>odporność na krytykę zewnętrzną i gotowość do konstruktywnego wykorzystywania informacji zwrotnych napływających z otoczenia. </a:t>
          </a:r>
        </a:p>
      </dgm:t>
    </dgm:pt>
    <dgm:pt modelId="{854782FF-EE1B-43A8-86F3-7888DB2B5FEC}" type="parTrans" cxnId="{A1A97E0C-D984-4830-AA62-C1F00D012ABD}">
      <dgm:prSet/>
      <dgm:spPr/>
      <dgm:t>
        <a:bodyPr/>
        <a:lstStyle/>
        <a:p>
          <a:endParaRPr lang="pl-PL"/>
        </a:p>
      </dgm:t>
    </dgm:pt>
    <dgm:pt modelId="{300E4E8E-EE81-4AA6-BDB3-46C84DBB8175}" type="sibTrans" cxnId="{A1A97E0C-D984-4830-AA62-C1F00D012ABD}">
      <dgm:prSet/>
      <dgm:spPr/>
      <dgm:t>
        <a:bodyPr/>
        <a:lstStyle/>
        <a:p>
          <a:endParaRPr lang="pl-PL"/>
        </a:p>
      </dgm:t>
    </dgm:pt>
    <dgm:pt modelId="{4756CB99-FF3E-4262-B9B5-28951B0A0424}" type="pres">
      <dgm:prSet presAssocID="{338655D3-664B-469C-A841-35A9A09D9F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B24FCF-96FD-4B24-B43A-93793FB430EC}" type="pres">
      <dgm:prSet presAssocID="{D67C70A0-8901-4F6D-ACA0-61A9F2C43A21}" presName="composite" presStyleCnt="0"/>
      <dgm:spPr/>
    </dgm:pt>
    <dgm:pt modelId="{62953699-D385-4EB1-B81D-AD78FB2BF947}" type="pres">
      <dgm:prSet presAssocID="{D67C70A0-8901-4F6D-ACA0-61A9F2C43A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A8FF340-6B69-4059-9434-B7F5247DE88C}" type="pres">
      <dgm:prSet presAssocID="{D67C70A0-8901-4F6D-ACA0-61A9F2C43A21}" presName="descendantText" presStyleLbl="alignAcc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33B734-FB04-4698-830C-5D8828A6BC5E}" type="pres">
      <dgm:prSet presAssocID="{E837E5CF-44F2-4A02-8EAC-9E6DB439891B}" presName="sp" presStyleCnt="0"/>
      <dgm:spPr/>
    </dgm:pt>
    <dgm:pt modelId="{32B646D2-7F76-42FC-9A7D-D2666D77F3C6}" type="pres">
      <dgm:prSet presAssocID="{695D4A43-4936-4657-993A-F2A7E8CC3E60}" presName="composite" presStyleCnt="0"/>
      <dgm:spPr/>
    </dgm:pt>
    <dgm:pt modelId="{69A92127-3546-4F91-AE03-5474894B47C1}" type="pres">
      <dgm:prSet presAssocID="{695D4A43-4936-4657-993A-F2A7E8CC3E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DC01C3-9254-4076-8F5D-72D53922F5F6}" type="pres">
      <dgm:prSet presAssocID="{695D4A43-4936-4657-993A-F2A7E8CC3E6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08D88B-62A2-4B2D-8E9B-AB4086EFCB5C}" type="pres">
      <dgm:prSet presAssocID="{53DDAF83-6604-48F0-B9BF-F8BD463E4A67}" presName="sp" presStyleCnt="0"/>
      <dgm:spPr/>
    </dgm:pt>
    <dgm:pt modelId="{F48F1EDB-C825-4480-A25B-22E8973872A2}" type="pres">
      <dgm:prSet presAssocID="{984366E2-EB3B-4F13-97DE-DECD2E45C6BD}" presName="composite" presStyleCnt="0"/>
      <dgm:spPr/>
    </dgm:pt>
    <dgm:pt modelId="{B8D2B34A-72CD-4ACA-A177-459EE3FFEC31}" type="pres">
      <dgm:prSet presAssocID="{984366E2-EB3B-4F13-97DE-DECD2E45C6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6EAB9A-3380-49A8-8212-EACF13FAEAF4}" type="pres">
      <dgm:prSet presAssocID="{984366E2-EB3B-4F13-97DE-DECD2E45C6BD}" presName="descendantText" presStyleLbl="alignAcc1" presStyleIdx="2" presStyleCnt="3" custScaleY="1578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36C02C-B1F4-4F46-A07F-B3810448661E}" type="presOf" srcId="{C4FA11CA-C06E-4BA8-BA75-4240A1F02E06}" destId="{FD6EAB9A-3380-49A8-8212-EACF13FAEAF4}" srcOrd="0" destOrd="2" presId="urn:microsoft.com/office/officeart/2005/8/layout/chevron2"/>
    <dgm:cxn modelId="{4C378507-1959-481C-99BF-570142F04144}" srcId="{D67C70A0-8901-4F6D-ACA0-61A9F2C43A21}" destId="{8AC1BD81-EF76-455B-BE49-AEF642DA6ADD}" srcOrd="3" destOrd="0" parTransId="{B57D24B7-2E26-4FC7-843F-A85C8D3FA0DC}" sibTransId="{8821A73D-1744-4977-BAF9-E893981E406D}"/>
    <dgm:cxn modelId="{E8283FC4-D53C-4978-9264-7B6ECD237D1A}" type="presOf" srcId="{604AA50B-F59C-4B7D-AD96-4742EA0A1214}" destId="{7A8FF340-6B69-4059-9434-B7F5247DE88C}" srcOrd="0" destOrd="4" presId="urn:microsoft.com/office/officeart/2005/8/layout/chevron2"/>
    <dgm:cxn modelId="{A1A97E0C-D984-4830-AA62-C1F00D012ABD}" srcId="{984366E2-EB3B-4F13-97DE-DECD2E45C6BD}" destId="{75163092-1418-4A3D-936F-C24ECE9321DC}" srcOrd="4" destOrd="0" parTransId="{854782FF-EE1B-43A8-86F3-7888DB2B5FEC}" sibTransId="{300E4E8E-EE81-4AA6-BDB3-46C84DBB8175}"/>
    <dgm:cxn modelId="{7B7CCB23-C67D-4FB2-852A-26F965570043}" type="presOf" srcId="{8AC1BD81-EF76-455B-BE49-AEF642DA6ADD}" destId="{7A8FF340-6B69-4059-9434-B7F5247DE88C}" srcOrd="0" destOrd="3" presId="urn:microsoft.com/office/officeart/2005/8/layout/chevron2"/>
    <dgm:cxn modelId="{5AE399F1-6F68-4F95-B8EB-4877C0839BAA}" srcId="{695D4A43-4936-4657-993A-F2A7E8CC3E60}" destId="{4BA33849-BD30-4ACC-8CC6-5C9FEBCFB265}" srcOrd="2" destOrd="0" parTransId="{D4EA6262-7B5A-4F52-BEC1-3C7C1E88B59B}" sibTransId="{D9398B84-1866-4548-9968-1E96F72CB5F6}"/>
    <dgm:cxn modelId="{7B441FE0-0141-454F-AF6F-906B7E7524C7}" srcId="{984366E2-EB3B-4F13-97DE-DECD2E45C6BD}" destId="{7C9F04A7-0E0F-4415-BDA9-C2365D4E356B}" srcOrd="0" destOrd="0" parTransId="{1F3C5B82-E140-40DD-9D1C-2C3FF78020E2}" sibTransId="{2AA992E0-A26D-4F14-A6C5-0B9A49C154F9}"/>
    <dgm:cxn modelId="{93011BC8-EDB5-4569-8755-74964CD544C2}" type="presOf" srcId="{D67C70A0-8901-4F6D-ACA0-61A9F2C43A21}" destId="{62953699-D385-4EB1-B81D-AD78FB2BF947}" srcOrd="0" destOrd="0" presId="urn:microsoft.com/office/officeart/2005/8/layout/chevron2"/>
    <dgm:cxn modelId="{DD5078C1-5727-41E5-801C-211AB15E00C4}" type="presOf" srcId="{4C06CC35-4BC1-4B67-BF16-4B4B3A3E7F57}" destId="{8DDC01C3-9254-4076-8F5D-72D53922F5F6}" srcOrd="0" destOrd="0" presId="urn:microsoft.com/office/officeart/2005/8/layout/chevron2"/>
    <dgm:cxn modelId="{1FD3FC23-ECE3-4AA7-B60E-1CAE6AEFCAFD}" type="presOf" srcId="{695D4A43-4936-4657-993A-F2A7E8CC3E60}" destId="{69A92127-3546-4F91-AE03-5474894B47C1}" srcOrd="0" destOrd="0" presId="urn:microsoft.com/office/officeart/2005/8/layout/chevron2"/>
    <dgm:cxn modelId="{807E351E-4AF9-4930-847A-A53F6F36B596}" type="presOf" srcId="{75163092-1418-4A3D-936F-C24ECE9321DC}" destId="{FD6EAB9A-3380-49A8-8212-EACF13FAEAF4}" srcOrd="0" destOrd="4" presId="urn:microsoft.com/office/officeart/2005/8/layout/chevron2"/>
    <dgm:cxn modelId="{9F53EC4D-5C43-4815-A767-8AED9AD8B9E3}" type="presOf" srcId="{68EDF0B6-A235-43DA-BF03-6F387ECD9889}" destId="{8DDC01C3-9254-4076-8F5D-72D53922F5F6}" srcOrd="0" destOrd="1" presId="urn:microsoft.com/office/officeart/2005/8/layout/chevron2"/>
    <dgm:cxn modelId="{3C9A506C-AAA5-4E05-9E9F-D19890F505FB}" srcId="{D67C70A0-8901-4F6D-ACA0-61A9F2C43A21}" destId="{D06AF253-E021-4BF0-83EC-BBA160C88918}" srcOrd="1" destOrd="0" parTransId="{4F406203-F0A1-4896-8140-44B2D3F177F7}" sibTransId="{BD92D9F7-F977-4B8F-B83D-0F8D2DE4C532}"/>
    <dgm:cxn modelId="{BD200152-B358-465B-9358-D9C171765C18}" srcId="{D67C70A0-8901-4F6D-ACA0-61A9F2C43A21}" destId="{7A6C38BD-FC70-482A-9441-EDD0FE228D75}" srcOrd="0" destOrd="0" parTransId="{4CEACB0A-8E09-419D-B398-7037413C4933}" sibTransId="{FE0F1CB1-9D80-49F3-9334-147AA3337D9D}"/>
    <dgm:cxn modelId="{69BDC568-AD70-4CC6-B57D-260FF7F571AD}" type="presOf" srcId="{7C9F04A7-0E0F-4415-BDA9-C2365D4E356B}" destId="{FD6EAB9A-3380-49A8-8212-EACF13FAEAF4}" srcOrd="0" destOrd="0" presId="urn:microsoft.com/office/officeart/2005/8/layout/chevron2"/>
    <dgm:cxn modelId="{27EE8C3C-4217-4630-9CE3-E81EB57DD219}" srcId="{984366E2-EB3B-4F13-97DE-DECD2E45C6BD}" destId="{89B3A68A-2F0C-4889-9CF0-0196424A5968}" srcOrd="1" destOrd="0" parTransId="{DFB98208-DFBE-47D9-84FF-2323E28FA43C}" sibTransId="{16793E17-80A6-437A-AD74-10F7BE5B9ECC}"/>
    <dgm:cxn modelId="{0DD412DB-9CC9-4019-A8A0-3F9C8C3BA708}" type="presOf" srcId="{984366E2-EB3B-4F13-97DE-DECD2E45C6BD}" destId="{B8D2B34A-72CD-4ACA-A177-459EE3FFEC31}" srcOrd="0" destOrd="0" presId="urn:microsoft.com/office/officeart/2005/8/layout/chevron2"/>
    <dgm:cxn modelId="{4BB0B2DB-7223-48F7-9B23-ADFD15C9F9A4}" type="presOf" srcId="{338655D3-664B-469C-A841-35A9A09D9FF7}" destId="{4756CB99-FF3E-4262-B9B5-28951B0A0424}" srcOrd="0" destOrd="0" presId="urn:microsoft.com/office/officeart/2005/8/layout/chevron2"/>
    <dgm:cxn modelId="{A2EB35E6-3B29-4F66-B342-3CC8D270BE8A}" srcId="{338655D3-664B-469C-A841-35A9A09D9FF7}" destId="{D67C70A0-8901-4F6D-ACA0-61A9F2C43A21}" srcOrd="0" destOrd="0" parTransId="{FD57C620-5D58-471F-9BE9-4075968EA0EE}" sibTransId="{E837E5CF-44F2-4A02-8EAC-9E6DB439891B}"/>
    <dgm:cxn modelId="{F477D294-9805-40FD-83F1-7CCBF59AF595}" type="presOf" srcId="{D06AF253-E021-4BF0-83EC-BBA160C88918}" destId="{7A8FF340-6B69-4059-9434-B7F5247DE88C}" srcOrd="0" destOrd="1" presId="urn:microsoft.com/office/officeart/2005/8/layout/chevron2"/>
    <dgm:cxn modelId="{A9A04C7F-DBFB-4820-8562-47F4658CE6EC}" srcId="{338655D3-664B-469C-A841-35A9A09D9FF7}" destId="{695D4A43-4936-4657-993A-F2A7E8CC3E60}" srcOrd="1" destOrd="0" parTransId="{5B5C258F-AED4-4030-A14D-8BEEE091FA1E}" sibTransId="{53DDAF83-6604-48F0-B9BF-F8BD463E4A67}"/>
    <dgm:cxn modelId="{35D10A22-CB6D-4B1A-9F32-F2652E464CC0}" srcId="{338655D3-664B-469C-A841-35A9A09D9FF7}" destId="{984366E2-EB3B-4F13-97DE-DECD2E45C6BD}" srcOrd="2" destOrd="0" parTransId="{37A97BDA-1DBD-4259-A6F0-42FB64BEE9BF}" sibTransId="{605418C2-A0E6-4EFB-A03B-74864137830D}"/>
    <dgm:cxn modelId="{A29FF868-FC60-47C9-9B73-B97A605B7098}" srcId="{D67C70A0-8901-4F6D-ACA0-61A9F2C43A21}" destId="{5A784DE3-E41A-4248-B50F-665EF3E770C9}" srcOrd="2" destOrd="0" parTransId="{03F5AA26-D1DC-45FE-87DB-7B89B5166F21}" sibTransId="{A845412C-EF00-4819-89B3-8385B195CD19}"/>
    <dgm:cxn modelId="{ECE1F096-851E-4BB6-B53C-5E514DB43DF0}" type="presOf" srcId="{9CC913E6-E37B-4A1D-A172-250C86EAE61E}" destId="{FD6EAB9A-3380-49A8-8212-EACF13FAEAF4}" srcOrd="0" destOrd="3" presId="urn:microsoft.com/office/officeart/2005/8/layout/chevron2"/>
    <dgm:cxn modelId="{64C854C3-9FBB-4B5F-BD31-D8C4539ACD0B}" srcId="{984366E2-EB3B-4F13-97DE-DECD2E45C6BD}" destId="{C4FA11CA-C06E-4BA8-BA75-4240A1F02E06}" srcOrd="2" destOrd="0" parTransId="{10E98CD2-652B-4509-8D43-F830910A6C99}" sibTransId="{A7EFECB3-2937-46C6-8852-A7A5158601C1}"/>
    <dgm:cxn modelId="{AED9D7A1-E95A-4C30-9E6F-A1C9DAD4D01A}" srcId="{695D4A43-4936-4657-993A-F2A7E8CC3E60}" destId="{68EDF0B6-A235-43DA-BF03-6F387ECD9889}" srcOrd="1" destOrd="0" parTransId="{84D43C8F-D76A-4B1E-B8A3-302DD2354702}" sibTransId="{48CF5D5C-85BB-4E97-B9FD-70212CDEAF48}"/>
    <dgm:cxn modelId="{FBFF5ED8-9A5D-41B0-BF44-91B103300CB1}" type="presOf" srcId="{89B3A68A-2F0C-4889-9CF0-0196424A5968}" destId="{FD6EAB9A-3380-49A8-8212-EACF13FAEAF4}" srcOrd="0" destOrd="1" presId="urn:microsoft.com/office/officeart/2005/8/layout/chevron2"/>
    <dgm:cxn modelId="{A580DB8F-065A-4AAD-BA92-87A6B3182EA7}" type="presOf" srcId="{4BA33849-BD30-4ACC-8CC6-5C9FEBCFB265}" destId="{8DDC01C3-9254-4076-8F5D-72D53922F5F6}" srcOrd="0" destOrd="2" presId="urn:microsoft.com/office/officeart/2005/8/layout/chevron2"/>
    <dgm:cxn modelId="{60A840FD-4C43-4C56-915B-F3CB466AF0A3}" srcId="{984366E2-EB3B-4F13-97DE-DECD2E45C6BD}" destId="{9CC913E6-E37B-4A1D-A172-250C86EAE61E}" srcOrd="3" destOrd="0" parTransId="{56140707-2EC8-4586-B851-9996B25E902C}" sibTransId="{98910C39-6068-4D56-A562-ADE3E829673E}"/>
    <dgm:cxn modelId="{82403ACA-F7E1-4CC2-8D97-A35780797C6D}" type="presOf" srcId="{7A6C38BD-FC70-482A-9441-EDD0FE228D75}" destId="{7A8FF340-6B69-4059-9434-B7F5247DE88C}" srcOrd="0" destOrd="0" presId="urn:microsoft.com/office/officeart/2005/8/layout/chevron2"/>
    <dgm:cxn modelId="{C5ADCFEC-55FF-49E3-B8C8-433A05121488}" srcId="{695D4A43-4936-4657-993A-F2A7E8CC3E60}" destId="{4C06CC35-4BC1-4B67-BF16-4B4B3A3E7F57}" srcOrd="0" destOrd="0" parTransId="{C58376C9-4569-4319-A48B-1BA28B80661E}" sibTransId="{2CB6C23F-FFFF-4392-9D30-FDBE43FB39F0}"/>
    <dgm:cxn modelId="{37CAB9F4-56B7-453B-9C5A-ED07482B6A56}" type="presOf" srcId="{5A784DE3-E41A-4248-B50F-665EF3E770C9}" destId="{7A8FF340-6B69-4059-9434-B7F5247DE88C}" srcOrd="0" destOrd="2" presId="urn:microsoft.com/office/officeart/2005/8/layout/chevron2"/>
    <dgm:cxn modelId="{66E5813C-C47C-4E11-AB74-02BF60E8CD43}" srcId="{D67C70A0-8901-4F6D-ACA0-61A9F2C43A21}" destId="{604AA50B-F59C-4B7D-AD96-4742EA0A1214}" srcOrd="4" destOrd="0" parTransId="{58BD4FC7-8B93-4866-B0D6-EB187695EC79}" sibTransId="{5C0E93FF-5A84-4E36-A922-DCD963D5E65C}"/>
    <dgm:cxn modelId="{8CC380DE-CAEA-4F24-8E04-F6A6944FE1AC}" type="presParOf" srcId="{4756CB99-FF3E-4262-B9B5-28951B0A0424}" destId="{EFB24FCF-96FD-4B24-B43A-93793FB430EC}" srcOrd="0" destOrd="0" presId="urn:microsoft.com/office/officeart/2005/8/layout/chevron2"/>
    <dgm:cxn modelId="{BA6BD90A-2246-4A6E-BC97-CC3684769799}" type="presParOf" srcId="{EFB24FCF-96FD-4B24-B43A-93793FB430EC}" destId="{62953699-D385-4EB1-B81D-AD78FB2BF947}" srcOrd="0" destOrd="0" presId="urn:microsoft.com/office/officeart/2005/8/layout/chevron2"/>
    <dgm:cxn modelId="{13FBD0B5-FC26-49D8-A25D-B1322FA83863}" type="presParOf" srcId="{EFB24FCF-96FD-4B24-B43A-93793FB430EC}" destId="{7A8FF340-6B69-4059-9434-B7F5247DE88C}" srcOrd="1" destOrd="0" presId="urn:microsoft.com/office/officeart/2005/8/layout/chevron2"/>
    <dgm:cxn modelId="{8681BD6A-0CD5-40D6-AECD-66BE9C4DC62F}" type="presParOf" srcId="{4756CB99-FF3E-4262-B9B5-28951B0A0424}" destId="{EB33B734-FB04-4698-830C-5D8828A6BC5E}" srcOrd="1" destOrd="0" presId="urn:microsoft.com/office/officeart/2005/8/layout/chevron2"/>
    <dgm:cxn modelId="{2DAEB620-910E-4C02-BE32-9A8F567256E5}" type="presParOf" srcId="{4756CB99-FF3E-4262-B9B5-28951B0A0424}" destId="{32B646D2-7F76-42FC-9A7D-D2666D77F3C6}" srcOrd="2" destOrd="0" presId="urn:microsoft.com/office/officeart/2005/8/layout/chevron2"/>
    <dgm:cxn modelId="{7BB90E93-2A77-45CD-8B5A-B8CBE79C17F2}" type="presParOf" srcId="{32B646D2-7F76-42FC-9A7D-D2666D77F3C6}" destId="{69A92127-3546-4F91-AE03-5474894B47C1}" srcOrd="0" destOrd="0" presId="urn:microsoft.com/office/officeart/2005/8/layout/chevron2"/>
    <dgm:cxn modelId="{7F1BBEC2-233E-42EE-808B-5CAD1E6A0386}" type="presParOf" srcId="{32B646D2-7F76-42FC-9A7D-D2666D77F3C6}" destId="{8DDC01C3-9254-4076-8F5D-72D53922F5F6}" srcOrd="1" destOrd="0" presId="urn:microsoft.com/office/officeart/2005/8/layout/chevron2"/>
    <dgm:cxn modelId="{90FF598F-BCAA-4A09-8B6E-BFCBEA1CA579}" type="presParOf" srcId="{4756CB99-FF3E-4262-B9B5-28951B0A0424}" destId="{4B08D88B-62A2-4B2D-8E9B-AB4086EFCB5C}" srcOrd="3" destOrd="0" presId="urn:microsoft.com/office/officeart/2005/8/layout/chevron2"/>
    <dgm:cxn modelId="{E82A0237-721F-4583-90D9-97B1F21DCDFB}" type="presParOf" srcId="{4756CB99-FF3E-4262-B9B5-28951B0A0424}" destId="{F48F1EDB-C825-4480-A25B-22E8973872A2}" srcOrd="4" destOrd="0" presId="urn:microsoft.com/office/officeart/2005/8/layout/chevron2"/>
    <dgm:cxn modelId="{7F7D04DB-43D5-4125-BD34-D8DCB6482AF9}" type="presParOf" srcId="{F48F1EDB-C825-4480-A25B-22E8973872A2}" destId="{B8D2B34A-72CD-4ACA-A177-459EE3FFEC31}" srcOrd="0" destOrd="0" presId="urn:microsoft.com/office/officeart/2005/8/layout/chevron2"/>
    <dgm:cxn modelId="{14305C51-6D08-4F11-836A-6581B250B6D2}" type="presParOf" srcId="{F48F1EDB-C825-4480-A25B-22E8973872A2}" destId="{FD6EAB9A-3380-49A8-8212-EACF13FAEAF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0774D-7B01-410C-9C2C-A0188CCDA45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DB05F1-BFBA-42C8-A375-B8D426D6FD61}">
      <dgm:prSet phldrT="[Tekst]" custT="1"/>
      <dgm:spPr/>
      <dgm:t>
        <a:bodyPr/>
        <a:lstStyle/>
        <a:p>
          <a:r>
            <a:rPr lang="pl-PL" sz="2000" dirty="0" smtClean="0"/>
            <a:t>Wiedza </a:t>
          </a:r>
          <a:endParaRPr lang="pl-PL" sz="2000" dirty="0"/>
        </a:p>
      </dgm:t>
    </dgm:pt>
    <dgm:pt modelId="{16E59B4C-6BB9-4724-99F3-A08E325D33C2}" type="parTrans" cxnId="{019D7097-BE38-446B-8C50-317764BD7399}">
      <dgm:prSet/>
      <dgm:spPr/>
      <dgm:t>
        <a:bodyPr/>
        <a:lstStyle/>
        <a:p>
          <a:endParaRPr lang="pl-PL"/>
        </a:p>
      </dgm:t>
    </dgm:pt>
    <dgm:pt modelId="{CBDA5FD0-D854-418C-86B5-69CCBA878AC9}" type="sibTrans" cxnId="{019D7097-BE38-446B-8C50-317764BD7399}">
      <dgm:prSet/>
      <dgm:spPr/>
      <dgm:t>
        <a:bodyPr/>
        <a:lstStyle/>
        <a:p>
          <a:endParaRPr lang="pl-PL"/>
        </a:p>
      </dgm:t>
    </dgm:pt>
    <dgm:pt modelId="{D8D5D407-9CC6-4D22-808B-1E329B891E45}">
      <dgm:prSet phldrT="[Tekst]" custT="1"/>
      <dgm:spPr/>
      <dgm:t>
        <a:bodyPr/>
        <a:lstStyle/>
        <a:p>
          <a:r>
            <a:rPr lang="pl-PL" sz="1200" dirty="0" smtClean="0"/>
            <a:t>znajomość tego, czym jest innowacyjność i jaka jest korelacja między kreatywnością                                         i innowacyjnością; </a:t>
          </a:r>
          <a:endParaRPr lang="pl-PL" sz="1200" dirty="0"/>
        </a:p>
      </dgm:t>
    </dgm:pt>
    <dgm:pt modelId="{0DEDF6F5-2F6C-4491-89BA-5C327A725E36}" type="parTrans" cxnId="{E4816644-C55E-49CE-8222-974861B7E643}">
      <dgm:prSet/>
      <dgm:spPr/>
      <dgm:t>
        <a:bodyPr/>
        <a:lstStyle/>
        <a:p>
          <a:endParaRPr lang="pl-PL"/>
        </a:p>
      </dgm:t>
    </dgm:pt>
    <dgm:pt modelId="{BEF5A126-0A89-4CA7-A55B-FB6B7431A5C7}" type="sibTrans" cxnId="{E4816644-C55E-49CE-8222-974861B7E643}">
      <dgm:prSet/>
      <dgm:spPr/>
      <dgm:t>
        <a:bodyPr/>
        <a:lstStyle/>
        <a:p>
          <a:endParaRPr lang="pl-PL"/>
        </a:p>
      </dgm:t>
    </dgm:pt>
    <dgm:pt modelId="{168813F0-1B62-4B0C-A055-772B69FE6957}">
      <dgm:prSet phldrT="[Tekst]" phldr="1"/>
      <dgm:spPr/>
      <dgm:t>
        <a:bodyPr/>
        <a:lstStyle/>
        <a:p>
          <a:endParaRPr lang="pl-PL" sz="500" dirty="0"/>
        </a:p>
      </dgm:t>
    </dgm:pt>
    <dgm:pt modelId="{62A4539E-D6A0-4DD0-95D3-27163105C355}" type="parTrans" cxnId="{29B7E3ED-4F82-4C4C-94A7-5200191DBFB4}">
      <dgm:prSet/>
      <dgm:spPr/>
      <dgm:t>
        <a:bodyPr/>
        <a:lstStyle/>
        <a:p>
          <a:endParaRPr lang="pl-PL"/>
        </a:p>
      </dgm:t>
    </dgm:pt>
    <dgm:pt modelId="{FEAB2B0E-1C7C-4462-B3F8-FCCC3DDC3426}" type="sibTrans" cxnId="{29B7E3ED-4F82-4C4C-94A7-5200191DBFB4}">
      <dgm:prSet/>
      <dgm:spPr/>
      <dgm:t>
        <a:bodyPr/>
        <a:lstStyle/>
        <a:p>
          <a:endParaRPr lang="pl-PL"/>
        </a:p>
      </dgm:t>
    </dgm:pt>
    <dgm:pt modelId="{8C672D07-EB40-4CF8-8863-7BED47A0E5C1}">
      <dgm:prSet phldrT="[Tekst]" custT="1"/>
      <dgm:spPr/>
      <dgm:t>
        <a:bodyPr/>
        <a:lstStyle/>
        <a:p>
          <a:r>
            <a:rPr lang="pl-PL" sz="2000" dirty="0" smtClean="0"/>
            <a:t>Umiejętności </a:t>
          </a:r>
          <a:endParaRPr lang="pl-PL" sz="2000" dirty="0"/>
        </a:p>
      </dgm:t>
    </dgm:pt>
    <dgm:pt modelId="{0DF689D7-D255-4373-9C35-FD506EAA0255}" type="parTrans" cxnId="{D7E5E865-96C7-4CB8-872E-B54E3C6AE17A}">
      <dgm:prSet/>
      <dgm:spPr/>
      <dgm:t>
        <a:bodyPr/>
        <a:lstStyle/>
        <a:p>
          <a:endParaRPr lang="pl-PL"/>
        </a:p>
      </dgm:t>
    </dgm:pt>
    <dgm:pt modelId="{662CA721-5562-4B32-9D2E-C4205783A8F5}" type="sibTrans" cxnId="{D7E5E865-96C7-4CB8-872E-B54E3C6AE17A}">
      <dgm:prSet/>
      <dgm:spPr/>
      <dgm:t>
        <a:bodyPr/>
        <a:lstStyle/>
        <a:p>
          <a:endParaRPr lang="pl-PL"/>
        </a:p>
      </dgm:t>
    </dgm:pt>
    <dgm:pt modelId="{D5BF279B-F312-49F1-B024-37640E98D618}">
      <dgm:prSet phldrT="[Tekst]" custT="1"/>
      <dgm:spPr/>
      <dgm:t>
        <a:bodyPr/>
        <a:lstStyle/>
        <a:p>
          <a:r>
            <a:rPr lang="pl-PL" sz="1600" b="1" dirty="0" smtClean="0"/>
            <a:t>szybkie uczenie się, adaptacja                                         i funkcjonowanie (działanie)                      w obliczu nowych wyzwań; </a:t>
          </a:r>
          <a:endParaRPr lang="pl-PL" sz="1600" dirty="0"/>
        </a:p>
      </dgm:t>
    </dgm:pt>
    <dgm:pt modelId="{A03D52E4-A76E-4B07-8026-04FA4D8121E2}" type="parTrans" cxnId="{E816EC98-480C-41D3-AF45-562D0B97E83E}">
      <dgm:prSet/>
      <dgm:spPr/>
      <dgm:t>
        <a:bodyPr/>
        <a:lstStyle/>
        <a:p>
          <a:endParaRPr lang="pl-PL"/>
        </a:p>
      </dgm:t>
    </dgm:pt>
    <dgm:pt modelId="{7F1BC781-6F01-4EB7-812F-AAAB9C2B7D21}" type="sibTrans" cxnId="{E816EC98-480C-41D3-AF45-562D0B97E83E}">
      <dgm:prSet/>
      <dgm:spPr/>
      <dgm:t>
        <a:bodyPr/>
        <a:lstStyle/>
        <a:p>
          <a:endParaRPr lang="pl-PL"/>
        </a:p>
      </dgm:t>
    </dgm:pt>
    <dgm:pt modelId="{9AA82BD8-57FF-40BE-8586-7B0DAEF29572}">
      <dgm:prSet phldrT="[Tekst]" custT="1"/>
      <dgm:spPr/>
      <dgm:t>
        <a:bodyPr/>
        <a:lstStyle/>
        <a:p>
          <a:r>
            <a:rPr lang="pl-PL" sz="2000" dirty="0" smtClean="0"/>
            <a:t>Postawy </a:t>
          </a:r>
          <a:endParaRPr lang="pl-PL" sz="2000" dirty="0"/>
        </a:p>
      </dgm:t>
    </dgm:pt>
    <dgm:pt modelId="{36D2AFB9-87C1-4E3B-90E9-9C680B3880CF}" type="parTrans" cxnId="{286E5A78-04EF-4A6B-8E9A-5E2AB5374900}">
      <dgm:prSet/>
      <dgm:spPr/>
      <dgm:t>
        <a:bodyPr/>
        <a:lstStyle/>
        <a:p>
          <a:endParaRPr lang="pl-PL"/>
        </a:p>
      </dgm:t>
    </dgm:pt>
    <dgm:pt modelId="{5470C22C-CEA5-4A78-B905-1DB1F04C3324}" type="sibTrans" cxnId="{286E5A78-04EF-4A6B-8E9A-5E2AB5374900}">
      <dgm:prSet/>
      <dgm:spPr/>
      <dgm:t>
        <a:bodyPr/>
        <a:lstStyle/>
        <a:p>
          <a:endParaRPr lang="pl-PL"/>
        </a:p>
      </dgm:t>
    </dgm:pt>
    <dgm:pt modelId="{8E8763C4-A3D8-47BF-937E-DEDBAC879D5D}">
      <dgm:prSet phldrT="[Tekst]" custT="1"/>
      <dgm:spPr/>
      <dgm:t>
        <a:bodyPr/>
        <a:lstStyle/>
        <a:p>
          <a:r>
            <a:rPr lang="pl-PL" sz="1200" dirty="0" smtClean="0"/>
            <a:t>Gotowość podejmowania ryzyka i przyznawania prawa do błędów sobie                       i innym;</a:t>
          </a:r>
          <a:endParaRPr lang="pl-PL" sz="1200" dirty="0"/>
        </a:p>
      </dgm:t>
    </dgm:pt>
    <dgm:pt modelId="{DF384597-6ED3-4250-BFC8-FAF802B339CF}" type="parTrans" cxnId="{21445A96-605D-4102-BBA0-C8CE29163EAE}">
      <dgm:prSet/>
      <dgm:spPr/>
      <dgm:t>
        <a:bodyPr/>
        <a:lstStyle/>
        <a:p>
          <a:endParaRPr lang="pl-PL"/>
        </a:p>
      </dgm:t>
    </dgm:pt>
    <dgm:pt modelId="{28459CCF-9BB3-41BB-8028-A157D75594EC}" type="sibTrans" cxnId="{21445A96-605D-4102-BBA0-C8CE29163EAE}">
      <dgm:prSet/>
      <dgm:spPr/>
      <dgm:t>
        <a:bodyPr/>
        <a:lstStyle/>
        <a:p>
          <a:endParaRPr lang="pl-PL"/>
        </a:p>
      </dgm:t>
    </dgm:pt>
    <dgm:pt modelId="{BDF6D18C-609B-4B52-BFEE-EF45ECD9C26F}">
      <dgm:prSet custT="1"/>
      <dgm:spPr/>
      <dgm:t>
        <a:bodyPr/>
        <a:lstStyle/>
        <a:p>
          <a:r>
            <a:rPr lang="pl-PL" sz="1200" dirty="0" smtClean="0"/>
            <a:t>znajomość uwarunkowań sprzyjających rozwojowi kreatywności i wdrażaniu innowacji;</a:t>
          </a:r>
        </a:p>
      </dgm:t>
    </dgm:pt>
    <dgm:pt modelId="{A84B4D9B-EFB4-4411-BA7F-5E5BDB1B57CA}" type="parTrans" cxnId="{E039EFDA-DF5E-4347-B765-ABAE05003C62}">
      <dgm:prSet/>
      <dgm:spPr/>
      <dgm:t>
        <a:bodyPr/>
        <a:lstStyle/>
        <a:p>
          <a:endParaRPr lang="pl-PL"/>
        </a:p>
      </dgm:t>
    </dgm:pt>
    <dgm:pt modelId="{87BF0762-2B70-45A5-8FE5-3B1BD4C1316E}" type="sibTrans" cxnId="{E039EFDA-DF5E-4347-B765-ABAE05003C62}">
      <dgm:prSet/>
      <dgm:spPr/>
      <dgm:t>
        <a:bodyPr/>
        <a:lstStyle/>
        <a:p>
          <a:endParaRPr lang="pl-PL"/>
        </a:p>
      </dgm:t>
    </dgm:pt>
    <dgm:pt modelId="{6BB62CD9-FE88-4F28-87BF-22F891307DB3}">
      <dgm:prSet custT="1"/>
      <dgm:spPr/>
      <dgm:t>
        <a:bodyPr/>
        <a:lstStyle/>
        <a:p>
          <a:r>
            <a:rPr lang="pl-PL" sz="1200" dirty="0" smtClean="0"/>
            <a:t>znajomość uwarunkowań blokujących rozwój kreatywności i wdrażanie innowacji. </a:t>
          </a:r>
        </a:p>
      </dgm:t>
    </dgm:pt>
    <dgm:pt modelId="{915E10E3-CE2E-4DB3-A0AB-F5E190D6D1BF}" type="parTrans" cxnId="{540BFF54-D2B3-4247-980E-528A34581B3B}">
      <dgm:prSet/>
      <dgm:spPr/>
      <dgm:t>
        <a:bodyPr/>
        <a:lstStyle/>
        <a:p>
          <a:endParaRPr lang="pl-PL"/>
        </a:p>
      </dgm:t>
    </dgm:pt>
    <dgm:pt modelId="{FCDE9964-3ED0-4C31-AE97-A2A3094982A9}" type="sibTrans" cxnId="{540BFF54-D2B3-4247-980E-528A34581B3B}">
      <dgm:prSet/>
      <dgm:spPr/>
      <dgm:t>
        <a:bodyPr/>
        <a:lstStyle/>
        <a:p>
          <a:endParaRPr lang="pl-PL"/>
        </a:p>
      </dgm:t>
    </dgm:pt>
    <dgm:pt modelId="{673E0D54-7595-42D1-AC7C-6486A2CC66CF}">
      <dgm:prSet custT="1"/>
      <dgm:spPr/>
      <dgm:t>
        <a:bodyPr/>
        <a:lstStyle/>
        <a:p>
          <a:r>
            <a:rPr lang="pl-PL" sz="1600" b="1" dirty="0" smtClean="0"/>
            <a:t>planowanie i projektowanie; </a:t>
          </a:r>
        </a:p>
      </dgm:t>
    </dgm:pt>
    <dgm:pt modelId="{755667FF-A45A-4C11-9709-AE6534B06CB3}" type="parTrans" cxnId="{78D6F5F4-0311-4E0E-B42D-ADAD95CA31FB}">
      <dgm:prSet/>
      <dgm:spPr/>
      <dgm:t>
        <a:bodyPr/>
        <a:lstStyle/>
        <a:p>
          <a:endParaRPr lang="pl-PL"/>
        </a:p>
      </dgm:t>
    </dgm:pt>
    <dgm:pt modelId="{2950E71F-C8CF-43B9-9C86-8A116A6E445E}" type="sibTrans" cxnId="{78D6F5F4-0311-4E0E-B42D-ADAD95CA31FB}">
      <dgm:prSet/>
      <dgm:spPr/>
      <dgm:t>
        <a:bodyPr/>
        <a:lstStyle/>
        <a:p>
          <a:endParaRPr lang="pl-PL"/>
        </a:p>
      </dgm:t>
    </dgm:pt>
    <dgm:pt modelId="{38EC61B2-7927-4318-8722-D1E4E02266F6}">
      <dgm:prSet custT="1"/>
      <dgm:spPr/>
      <dgm:t>
        <a:bodyPr/>
        <a:lstStyle/>
        <a:p>
          <a:r>
            <a:rPr lang="pl-PL" sz="1600" b="1" dirty="0" smtClean="0"/>
            <a:t>myślenie </a:t>
          </a:r>
          <a:r>
            <a:rPr lang="pl-PL" sz="1600" b="1" dirty="0" err="1" smtClean="0"/>
            <a:t>dywergencyjne</a:t>
          </a:r>
          <a:r>
            <a:rPr lang="pl-PL" sz="1600" b="1" dirty="0" smtClean="0"/>
            <a:t>; </a:t>
          </a:r>
        </a:p>
      </dgm:t>
    </dgm:pt>
    <dgm:pt modelId="{D9544A54-0AAC-4028-96C7-248243FFEB59}" type="parTrans" cxnId="{E52FA123-BB57-4F97-A95E-5E53D6F30201}">
      <dgm:prSet/>
      <dgm:spPr/>
      <dgm:t>
        <a:bodyPr/>
        <a:lstStyle/>
        <a:p>
          <a:endParaRPr lang="pl-PL"/>
        </a:p>
      </dgm:t>
    </dgm:pt>
    <dgm:pt modelId="{1363CB3A-C176-430E-A334-76509BAE985F}" type="sibTrans" cxnId="{E52FA123-BB57-4F97-A95E-5E53D6F30201}">
      <dgm:prSet/>
      <dgm:spPr/>
      <dgm:t>
        <a:bodyPr/>
        <a:lstStyle/>
        <a:p>
          <a:endParaRPr lang="pl-PL"/>
        </a:p>
      </dgm:t>
    </dgm:pt>
    <dgm:pt modelId="{A7D0FEA5-3CAC-4E23-AF54-472B67D166AB}">
      <dgm:prSet custT="1"/>
      <dgm:spPr/>
      <dgm:t>
        <a:bodyPr/>
        <a:lstStyle/>
        <a:p>
          <a:r>
            <a:rPr lang="pl-PL" sz="1600" b="1" smtClean="0"/>
            <a:t>myślenie przyczynowo - skutkowe; </a:t>
          </a:r>
          <a:endParaRPr lang="pl-PL" sz="1600" b="1" dirty="0" smtClean="0"/>
        </a:p>
      </dgm:t>
    </dgm:pt>
    <dgm:pt modelId="{1FE5CEDE-9C03-4B49-AF31-8F59A770D482}" type="parTrans" cxnId="{1B2B9EF6-B1AA-4A5F-8F9F-545F3304534E}">
      <dgm:prSet/>
      <dgm:spPr/>
      <dgm:t>
        <a:bodyPr/>
        <a:lstStyle/>
        <a:p>
          <a:endParaRPr lang="pl-PL"/>
        </a:p>
      </dgm:t>
    </dgm:pt>
    <dgm:pt modelId="{E369BB6C-2F83-4F73-A010-B08A25BE3F24}" type="sibTrans" cxnId="{1B2B9EF6-B1AA-4A5F-8F9F-545F3304534E}">
      <dgm:prSet/>
      <dgm:spPr/>
      <dgm:t>
        <a:bodyPr/>
        <a:lstStyle/>
        <a:p>
          <a:endParaRPr lang="pl-PL"/>
        </a:p>
      </dgm:t>
    </dgm:pt>
    <dgm:pt modelId="{FF650698-586E-4788-B72A-E5246B3F386A}">
      <dgm:prSet custT="1"/>
      <dgm:spPr/>
      <dgm:t>
        <a:bodyPr/>
        <a:lstStyle/>
        <a:p>
          <a:r>
            <a:rPr lang="pl-PL" sz="1600" b="1" dirty="0" smtClean="0"/>
            <a:t>zdolności komunikacyjne                             i budowania relacji; </a:t>
          </a:r>
        </a:p>
      </dgm:t>
    </dgm:pt>
    <dgm:pt modelId="{EC804197-2135-4109-8738-F74FB2F18F46}" type="parTrans" cxnId="{2F5832AF-23D5-4D31-88A5-2A927C694CA2}">
      <dgm:prSet/>
      <dgm:spPr/>
      <dgm:t>
        <a:bodyPr/>
        <a:lstStyle/>
        <a:p>
          <a:endParaRPr lang="pl-PL"/>
        </a:p>
      </dgm:t>
    </dgm:pt>
    <dgm:pt modelId="{2EA96223-D923-4808-9ACF-04314CE17C1A}" type="sibTrans" cxnId="{2F5832AF-23D5-4D31-88A5-2A927C694CA2}">
      <dgm:prSet/>
      <dgm:spPr/>
      <dgm:t>
        <a:bodyPr/>
        <a:lstStyle/>
        <a:p>
          <a:endParaRPr lang="pl-PL"/>
        </a:p>
      </dgm:t>
    </dgm:pt>
    <dgm:pt modelId="{7731081D-A5FA-458A-9A2E-70C8D512CE48}">
      <dgm:prSet custT="1"/>
      <dgm:spPr/>
      <dgm:t>
        <a:bodyPr/>
        <a:lstStyle/>
        <a:p>
          <a:r>
            <a:rPr lang="pl-PL" sz="1600" b="1" dirty="0" smtClean="0"/>
            <a:t>planowanie i organizowanie własnej pracy,</a:t>
          </a:r>
          <a:endParaRPr lang="pl-PL" sz="1600" b="1" dirty="0"/>
        </a:p>
      </dgm:t>
    </dgm:pt>
    <dgm:pt modelId="{FD82E378-FAF9-4A79-9DC1-B58005A3971D}" type="parTrans" cxnId="{734170E2-4E9B-4B66-8310-615451A359D8}">
      <dgm:prSet/>
      <dgm:spPr/>
      <dgm:t>
        <a:bodyPr/>
        <a:lstStyle/>
        <a:p>
          <a:endParaRPr lang="pl-PL"/>
        </a:p>
      </dgm:t>
    </dgm:pt>
    <dgm:pt modelId="{DD557730-6A64-4D5F-9ABC-B48A96B699D9}" type="sibTrans" cxnId="{734170E2-4E9B-4B66-8310-615451A359D8}">
      <dgm:prSet/>
      <dgm:spPr/>
      <dgm:t>
        <a:bodyPr/>
        <a:lstStyle/>
        <a:p>
          <a:endParaRPr lang="pl-PL"/>
        </a:p>
      </dgm:t>
    </dgm:pt>
    <dgm:pt modelId="{5B1176FE-08E7-460B-97DE-02F2517F1505}">
      <dgm:prSet custT="1"/>
      <dgm:spPr/>
      <dgm:t>
        <a:bodyPr/>
        <a:lstStyle/>
        <a:p>
          <a:r>
            <a:rPr lang="pl-PL" sz="1600" b="1" dirty="0" smtClean="0"/>
            <a:t>tworzenie czegoś nowego;</a:t>
          </a:r>
          <a:endParaRPr lang="pl-PL" sz="1600" b="1" dirty="0"/>
        </a:p>
      </dgm:t>
    </dgm:pt>
    <dgm:pt modelId="{560DAA3B-AD3E-42B4-8680-538EA6F76971}" type="parTrans" cxnId="{3EAECBF9-C64B-4B1D-BDEF-8B657364D45A}">
      <dgm:prSet/>
      <dgm:spPr/>
      <dgm:t>
        <a:bodyPr/>
        <a:lstStyle/>
        <a:p>
          <a:endParaRPr lang="pl-PL"/>
        </a:p>
      </dgm:t>
    </dgm:pt>
    <dgm:pt modelId="{C996ABAF-1584-4F67-B1B5-8DE222F78158}" type="sibTrans" cxnId="{3EAECBF9-C64B-4B1D-BDEF-8B657364D45A}">
      <dgm:prSet/>
      <dgm:spPr/>
      <dgm:t>
        <a:bodyPr/>
        <a:lstStyle/>
        <a:p>
          <a:endParaRPr lang="pl-PL"/>
        </a:p>
      </dgm:t>
    </dgm:pt>
    <dgm:pt modelId="{B9B795F2-4455-41E7-AA9F-A7F8741C3805}">
      <dgm:prSet custT="1"/>
      <dgm:spPr/>
      <dgm:t>
        <a:bodyPr/>
        <a:lstStyle/>
        <a:p>
          <a:r>
            <a:rPr lang="pl-PL" sz="1600" b="1" dirty="0" smtClean="0"/>
            <a:t>stosowanie nowego sposobu pracy, nowego rozwiązania, nowej metody;</a:t>
          </a:r>
          <a:endParaRPr lang="pl-PL" sz="1600" b="1" dirty="0"/>
        </a:p>
      </dgm:t>
    </dgm:pt>
    <dgm:pt modelId="{6724574C-1722-4F99-B5AC-376CA253B93A}" type="parTrans" cxnId="{6CBD1A41-3BC7-420C-B4E5-C0B1F1B5FCA4}">
      <dgm:prSet/>
      <dgm:spPr/>
      <dgm:t>
        <a:bodyPr/>
        <a:lstStyle/>
        <a:p>
          <a:endParaRPr lang="pl-PL"/>
        </a:p>
      </dgm:t>
    </dgm:pt>
    <dgm:pt modelId="{3AC4CA16-816B-4AB3-AECA-F40C40F2E3DF}" type="sibTrans" cxnId="{6CBD1A41-3BC7-420C-B4E5-C0B1F1B5FCA4}">
      <dgm:prSet/>
      <dgm:spPr/>
      <dgm:t>
        <a:bodyPr/>
        <a:lstStyle/>
        <a:p>
          <a:endParaRPr lang="pl-PL"/>
        </a:p>
      </dgm:t>
    </dgm:pt>
    <dgm:pt modelId="{FF4FBC00-3011-4F0E-997C-9A43F41FB639}">
      <dgm:prSet custT="1"/>
      <dgm:spPr/>
      <dgm:t>
        <a:bodyPr/>
        <a:lstStyle/>
        <a:p>
          <a:r>
            <a:rPr lang="pl-PL" sz="1600" b="1" dirty="0" smtClean="0"/>
            <a:t>kierowanie własnych działań do nowych odbiorców</a:t>
          </a:r>
          <a:endParaRPr lang="pl-PL" sz="1600" b="1" dirty="0"/>
        </a:p>
      </dgm:t>
    </dgm:pt>
    <dgm:pt modelId="{7ED71ED7-6F87-4D79-B0C1-37219836F55B}" type="parTrans" cxnId="{22C7F5EF-1B61-4730-8DDA-2FBB51FCA6CD}">
      <dgm:prSet/>
      <dgm:spPr/>
      <dgm:t>
        <a:bodyPr/>
        <a:lstStyle/>
        <a:p>
          <a:endParaRPr lang="pl-PL"/>
        </a:p>
      </dgm:t>
    </dgm:pt>
    <dgm:pt modelId="{468BF953-17BC-4B01-9595-7FEC3BB51EFA}" type="sibTrans" cxnId="{22C7F5EF-1B61-4730-8DDA-2FBB51FCA6CD}">
      <dgm:prSet/>
      <dgm:spPr/>
      <dgm:t>
        <a:bodyPr/>
        <a:lstStyle/>
        <a:p>
          <a:endParaRPr lang="pl-PL"/>
        </a:p>
      </dgm:t>
    </dgm:pt>
    <dgm:pt modelId="{862AFFFF-8288-4166-905F-AB466701185F}">
      <dgm:prSet custT="1"/>
      <dgm:spPr/>
      <dgm:t>
        <a:bodyPr/>
        <a:lstStyle/>
        <a:p>
          <a:r>
            <a:rPr lang="pl-PL" sz="1600" b="1" dirty="0" smtClean="0"/>
            <a:t>nawiązywanie nowych relacji poszerzających możliwości działania  w jakimś obszarze.</a:t>
          </a:r>
          <a:endParaRPr lang="pl-PL" sz="1600" b="1" dirty="0"/>
        </a:p>
      </dgm:t>
    </dgm:pt>
    <dgm:pt modelId="{E5E25E16-51B1-421B-9F98-BD653E1C7719}" type="parTrans" cxnId="{CFD7BD8E-B595-45A8-9ADC-2111DF720954}">
      <dgm:prSet/>
      <dgm:spPr/>
      <dgm:t>
        <a:bodyPr/>
        <a:lstStyle/>
        <a:p>
          <a:endParaRPr lang="pl-PL"/>
        </a:p>
      </dgm:t>
    </dgm:pt>
    <dgm:pt modelId="{266FE849-C602-4E43-9B65-87879B1DE4BA}" type="sibTrans" cxnId="{CFD7BD8E-B595-45A8-9ADC-2111DF720954}">
      <dgm:prSet/>
      <dgm:spPr/>
      <dgm:t>
        <a:bodyPr/>
        <a:lstStyle/>
        <a:p>
          <a:endParaRPr lang="pl-PL"/>
        </a:p>
      </dgm:t>
    </dgm:pt>
    <dgm:pt modelId="{478FEF82-BBF4-4F33-A373-E072F8D94F5C}">
      <dgm:prSet custT="1"/>
      <dgm:spPr/>
      <dgm:t>
        <a:bodyPr/>
        <a:lstStyle/>
        <a:p>
          <a:r>
            <a:rPr lang="pl-PL" sz="1200" dirty="0" smtClean="0"/>
            <a:t>zdolność do dostrzegania nowych możliwości                          i krytycznej ich oceny, przewidywania, kreowania nowych, twórczych rozwiązań, wdrażania pomysłów, podejmowania ryzyka i konsekwencji                       w osiąganiu celów;</a:t>
          </a:r>
          <a:endParaRPr lang="pl-PL" sz="1200" dirty="0"/>
        </a:p>
      </dgm:t>
    </dgm:pt>
    <dgm:pt modelId="{AB2DD076-9469-4893-873B-75393C0CBE9A}" type="parTrans" cxnId="{EE3D3B5D-B779-4F7A-B703-BE01D8B4821F}">
      <dgm:prSet/>
      <dgm:spPr/>
      <dgm:t>
        <a:bodyPr/>
        <a:lstStyle/>
        <a:p>
          <a:endParaRPr lang="pl-PL"/>
        </a:p>
      </dgm:t>
    </dgm:pt>
    <dgm:pt modelId="{AE94310F-202E-448B-A026-701D009BC1E7}" type="sibTrans" cxnId="{EE3D3B5D-B779-4F7A-B703-BE01D8B4821F}">
      <dgm:prSet/>
      <dgm:spPr/>
      <dgm:t>
        <a:bodyPr/>
        <a:lstStyle/>
        <a:p>
          <a:endParaRPr lang="pl-PL"/>
        </a:p>
      </dgm:t>
    </dgm:pt>
    <dgm:pt modelId="{697AF9C0-7B33-4691-ADB3-793CA9691F36}">
      <dgm:prSet custT="1"/>
      <dgm:spPr/>
      <dgm:t>
        <a:bodyPr/>
        <a:lstStyle/>
        <a:p>
          <a:r>
            <a:rPr lang="pl-PL" sz="1200" dirty="0" smtClean="0"/>
            <a:t>niezależność, zdolność do bycia proaktywnym, a więc przejmowania inicjatywy,                  a także do rozważnego rozumowania                                             i podejmowania decyzji zgodnie z własnymi przekonaniami, niezależnie od zewnętrznej presji lub okoliczności. </a:t>
          </a:r>
          <a:endParaRPr lang="pl-PL" sz="1200" dirty="0"/>
        </a:p>
      </dgm:t>
    </dgm:pt>
    <dgm:pt modelId="{C900A9A2-5059-485A-87BF-0C1DD92B001C}" type="parTrans" cxnId="{28CA2680-9ACD-4D7F-BF92-51F7BF9772CE}">
      <dgm:prSet/>
      <dgm:spPr/>
      <dgm:t>
        <a:bodyPr/>
        <a:lstStyle/>
        <a:p>
          <a:endParaRPr lang="pl-PL"/>
        </a:p>
      </dgm:t>
    </dgm:pt>
    <dgm:pt modelId="{A74D95B3-252E-4CFF-9B0E-93C473C40129}" type="sibTrans" cxnId="{28CA2680-9ACD-4D7F-BF92-51F7BF9772CE}">
      <dgm:prSet/>
      <dgm:spPr/>
      <dgm:t>
        <a:bodyPr/>
        <a:lstStyle/>
        <a:p>
          <a:endParaRPr lang="pl-PL"/>
        </a:p>
      </dgm:t>
    </dgm:pt>
    <dgm:pt modelId="{755F096A-AADF-4FE5-9E55-9ECCA9685734}" type="pres">
      <dgm:prSet presAssocID="{4D00774D-7B01-410C-9C2C-A0188CCDA4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E021BDF-8A9D-4DF5-9D1E-FEB18C1C1606}" type="pres">
      <dgm:prSet presAssocID="{62DB05F1-BFBA-42C8-A375-B8D426D6FD61}" presName="composite" presStyleCnt="0"/>
      <dgm:spPr/>
    </dgm:pt>
    <dgm:pt modelId="{481FE28B-7501-4F49-96B8-EE6E98574C4D}" type="pres">
      <dgm:prSet presAssocID="{62DB05F1-BFBA-42C8-A375-B8D426D6FD6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7AA384-1683-4DBA-8B22-8B1A8CC6B00A}" type="pres">
      <dgm:prSet presAssocID="{62DB05F1-BFBA-42C8-A375-B8D426D6FD61}" presName="desTx" presStyleLbl="alignAccFollowNode1" presStyleIdx="0" presStyleCnt="3" custScaleY="943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A6E3FD-E58B-401B-A100-4D7C64B42693}" type="pres">
      <dgm:prSet presAssocID="{CBDA5FD0-D854-418C-86B5-69CCBA878AC9}" presName="space" presStyleCnt="0"/>
      <dgm:spPr/>
    </dgm:pt>
    <dgm:pt modelId="{9646347F-09FA-41C9-BD6B-23C67DA29890}" type="pres">
      <dgm:prSet presAssocID="{8C672D07-EB40-4CF8-8863-7BED47A0E5C1}" presName="composite" presStyleCnt="0"/>
      <dgm:spPr/>
    </dgm:pt>
    <dgm:pt modelId="{C687E7C5-7E60-45FE-9385-AA761E6A38FE}" type="pres">
      <dgm:prSet presAssocID="{8C672D07-EB40-4CF8-8863-7BED47A0E5C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FF75DB-C0EA-4C55-A072-DE8D9F1C9324}" type="pres">
      <dgm:prSet presAssocID="{8C672D07-EB40-4CF8-8863-7BED47A0E5C1}" presName="desTx" presStyleLbl="alignAccFollowNode1" presStyleIdx="1" presStyleCnt="3" custScaleX="176674" custScaleY="992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211B61-28A6-4CD6-A0CC-F7AEA743244F}" type="pres">
      <dgm:prSet presAssocID="{662CA721-5562-4B32-9D2E-C4205783A8F5}" presName="space" presStyleCnt="0"/>
      <dgm:spPr/>
    </dgm:pt>
    <dgm:pt modelId="{E943B2B7-C503-4168-872E-553067AB050C}" type="pres">
      <dgm:prSet presAssocID="{9AA82BD8-57FF-40BE-8586-7B0DAEF29572}" presName="composite" presStyleCnt="0"/>
      <dgm:spPr/>
    </dgm:pt>
    <dgm:pt modelId="{F4877448-DFDD-4152-99E6-25E90ECCA968}" type="pres">
      <dgm:prSet presAssocID="{9AA82BD8-57FF-40BE-8586-7B0DAEF2957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432A28-C2FA-4791-8F15-BA585D62E212}" type="pres">
      <dgm:prSet presAssocID="{9AA82BD8-57FF-40BE-8586-7B0DAEF29572}" presName="desTx" presStyleLbl="alignAccFollowNode1" presStyleIdx="2" presStyleCnt="3" custScaleY="96317" custLinFactNeighborX="988" custLinFactNeighborY="-86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B695E12-7189-480B-83A1-812F685D4070}" type="presOf" srcId="{A7D0FEA5-3CAC-4E23-AF54-472B67D166AB}" destId="{04FF75DB-C0EA-4C55-A072-DE8D9F1C9324}" srcOrd="0" destOrd="3" presId="urn:microsoft.com/office/officeart/2005/8/layout/hList1"/>
    <dgm:cxn modelId="{E039EFDA-DF5E-4347-B765-ABAE05003C62}" srcId="{62DB05F1-BFBA-42C8-A375-B8D426D6FD61}" destId="{BDF6D18C-609B-4B52-BFEE-EF45ECD9C26F}" srcOrd="1" destOrd="0" parTransId="{A84B4D9B-EFB4-4411-BA7F-5E5BDB1B57CA}" sibTransId="{87BF0762-2B70-45A5-8FE5-3B1BD4C1316E}"/>
    <dgm:cxn modelId="{2F5832AF-23D5-4D31-88A5-2A927C694CA2}" srcId="{8C672D07-EB40-4CF8-8863-7BED47A0E5C1}" destId="{FF650698-586E-4788-B72A-E5246B3F386A}" srcOrd="4" destOrd="0" parTransId="{EC804197-2135-4109-8738-F74FB2F18F46}" sibTransId="{2EA96223-D923-4808-9ACF-04314CE17C1A}"/>
    <dgm:cxn modelId="{CFD7BD8E-B595-45A8-9ADC-2111DF720954}" srcId="{8C672D07-EB40-4CF8-8863-7BED47A0E5C1}" destId="{862AFFFF-8288-4166-905F-AB466701185F}" srcOrd="9" destOrd="0" parTransId="{E5E25E16-51B1-421B-9F98-BD653E1C7719}" sibTransId="{266FE849-C602-4E43-9B65-87879B1DE4BA}"/>
    <dgm:cxn modelId="{019D7097-BE38-446B-8C50-317764BD7399}" srcId="{4D00774D-7B01-410C-9C2C-A0188CCDA451}" destId="{62DB05F1-BFBA-42C8-A375-B8D426D6FD61}" srcOrd="0" destOrd="0" parTransId="{16E59B4C-6BB9-4724-99F3-A08E325D33C2}" sibTransId="{CBDA5FD0-D854-418C-86B5-69CCBA878AC9}"/>
    <dgm:cxn modelId="{3EAECBF9-C64B-4B1D-BDEF-8B657364D45A}" srcId="{8C672D07-EB40-4CF8-8863-7BED47A0E5C1}" destId="{5B1176FE-08E7-460B-97DE-02F2517F1505}" srcOrd="6" destOrd="0" parTransId="{560DAA3B-AD3E-42B4-8680-538EA6F76971}" sibTransId="{C996ABAF-1584-4F67-B1B5-8DE222F78158}"/>
    <dgm:cxn modelId="{E816EC98-480C-41D3-AF45-562D0B97E83E}" srcId="{8C672D07-EB40-4CF8-8863-7BED47A0E5C1}" destId="{D5BF279B-F312-49F1-B024-37640E98D618}" srcOrd="0" destOrd="0" parTransId="{A03D52E4-A76E-4B07-8026-04FA4D8121E2}" sibTransId="{7F1BC781-6F01-4EB7-812F-AAAB9C2B7D21}"/>
    <dgm:cxn modelId="{1408DCAD-872C-4065-8DD0-4E28F39F6160}" type="presOf" srcId="{168813F0-1B62-4B0C-A055-772B69FE6957}" destId="{997AA384-1683-4DBA-8B22-8B1A8CC6B00A}" srcOrd="0" destOrd="3" presId="urn:microsoft.com/office/officeart/2005/8/layout/hList1"/>
    <dgm:cxn modelId="{25C9737D-B6D3-48E8-8638-081F0EEE1730}" type="presOf" srcId="{9AA82BD8-57FF-40BE-8586-7B0DAEF29572}" destId="{F4877448-DFDD-4152-99E6-25E90ECCA968}" srcOrd="0" destOrd="0" presId="urn:microsoft.com/office/officeart/2005/8/layout/hList1"/>
    <dgm:cxn modelId="{B5EB9B58-09D4-43AF-BAA4-64F0ADCB5CAE}" type="presOf" srcId="{5B1176FE-08E7-460B-97DE-02F2517F1505}" destId="{04FF75DB-C0EA-4C55-A072-DE8D9F1C9324}" srcOrd="0" destOrd="6" presId="urn:microsoft.com/office/officeart/2005/8/layout/hList1"/>
    <dgm:cxn modelId="{34A1FCA6-7C91-4B30-8B13-482A34EA7570}" type="presOf" srcId="{862AFFFF-8288-4166-905F-AB466701185F}" destId="{04FF75DB-C0EA-4C55-A072-DE8D9F1C9324}" srcOrd="0" destOrd="9" presId="urn:microsoft.com/office/officeart/2005/8/layout/hList1"/>
    <dgm:cxn modelId="{FB73D4FF-24CE-45BB-886F-CF05E2ADAFAD}" type="presOf" srcId="{BDF6D18C-609B-4B52-BFEE-EF45ECD9C26F}" destId="{997AA384-1683-4DBA-8B22-8B1A8CC6B00A}" srcOrd="0" destOrd="1" presId="urn:microsoft.com/office/officeart/2005/8/layout/hList1"/>
    <dgm:cxn modelId="{22C7F5EF-1B61-4730-8DDA-2FBB51FCA6CD}" srcId="{8C672D07-EB40-4CF8-8863-7BED47A0E5C1}" destId="{FF4FBC00-3011-4F0E-997C-9A43F41FB639}" srcOrd="8" destOrd="0" parTransId="{7ED71ED7-6F87-4D79-B0C1-37219836F55B}" sibTransId="{468BF953-17BC-4B01-9595-7FEC3BB51EFA}"/>
    <dgm:cxn modelId="{297F576A-AD4B-4262-A282-5EAB6A4DA4DA}" type="presOf" srcId="{6BB62CD9-FE88-4F28-87BF-22F891307DB3}" destId="{997AA384-1683-4DBA-8B22-8B1A8CC6B00A}" srcOrd="0" destOrd="2" presId="urn:microsoft.com/office/officeart/2005/8/layout/hList1"/>
    <dgm:cxn modelId="{E52FA123-BB57-4F97-A95E-5E53D6F30201}" srcId="{8C672D07-EB40-4CF8-8863-7BED47A0E5C1}" destId="{38EC61B2-7927-4318-8722-D1E4E02266F6}" srcOrd="2" destOrd="0" parTransId="{D9544A54-0AAC-4028-96C7-248243FFEB59}" sibTransId="{1363CB3A-C176-430E-A334-76509BAE985F}"/>
    <dgm:cxn modelId="{55B10B4C-E821-4096-A85A-3D6FF304B2E5}" type="presOf" srcId="{4D00774D-7B01-410C-9C2C-A0188CCDA451}" destId="{755F096A-AADF-4FE5-9E55-9ECCA9685734}" srcOrd="0" destOrd="0" presId="urn:microsoft.com/office/officeart/2005/8/layout/hList1"/>
    <dgm:cxn modelId="{418D8E71-BBA3-4D29-AD25-0159A837CF22}" type="presOf" srcId="{8C672D07-EB40-4CF8-8863-7BED47A0E5C1}" destId="{C687E7C5-7E60-45FE-9385-AA761E6A38FE}" srcOrd="0" destOrd="0" presId="urn:microsoft.com/office/officeart/2005/8/layout/hList1"/>
    <dgm:cxn modelId="{C5A68FBA-E89A-4D09-943A-12376EF90C15}" type="presOf" srcId="{8E8763C4-A3D8-47BF-937E-DEDBAC879D5D}" destId="{5A432A28-C2FA-4791-8F15-BA585D62E212}" srcOrd="0" destOrd="0" presId="urn:microsoft.com/office/officeart/2005/8/layout/hList1"/>
    <dgm:cxn modelId="{D7E5E865-96C7-4CB8-872E-B54E3C6AE17A}" srcId="{4D00774D-7B01-410C-9C2C-A0188CCDA451}" destId="{8C672D07-EB40-4CF8-8863-7BED47A0E5C1}" srcOrd="1" destOrd="0" parTransId="{0DF689D7-D255-4373-9C35-FD506EAA0255}" sibTransId="{662CA721-5562-4B32-9D2E-C4205783A8F5}"/>
    <dgm:cxn modelId="{21445A96-605D-4102-BBA0-C8CE29163EAE}" srcId="{9AA82BD8-57FF-40BE-8586-7B0DAEF29572}" destId="{8E8763C4-A3D8-47BF-937E-DEDBAC879D5D}" srcOrd="0" destOrd="0" parTransId="{DF384597-6ED3-4250-BFC8-FAF802B339CF}" sibTransId="{28459CCF-9BB3-41BB-8028-A157D75594EC}"/>
    <dgm:cxn modelId="{0329958D-58C3-4B1D-A0F7-CAA33792DB53}" type="presOf" srcId="{B9B795F2-4455-41E7-AA9F-A7F8741C3805}" destId="{04FF75DB-C0EA-4C55-A072-DE8D9F1C9324}" srcOrd="0" destOrd="7" presId="urn:microsoft.com/office/officeart/2005/8/layout/hList1"/>
    <dgm:cxn modelId="{734170E2-4E9B-4B66-8310-615451A359D8}" srcId="{8C672D07-EB40-4CF8-8863-7BED47A0E5C1}" destId="{7731081D-A5FA-458A-9A2E-70C8D512CE48}" srcOrd="5" destOrd="0" parTransId="{FD82E378-FAF9-4A79-9DC1-B58005A3971D}" sibTransId="{DD557730-6A64-4D5F-9ABC-B48A96B699D9}"/>
    <dgm:cxn modelId="{E4816644-C55E-49CE-8222-974861B7E643}" srcId="{62DB05F1-BFBA-42C8-A375-B8D426D6FD61}" destId="{D8D5D407-9CC6-4D22-808B-1E329B891E45}" srcOrd="0" destOrd="0" parTransId="{0DEDF6F5-2F6C-4491-89BA-5C327A725E36}" sibTransId="{BEF5A126-0A89-4CA7-A55B-FB6B7431A5C7}"/>
    <dgm:cxn modelId="{116827E5-D456-4D7F-8690-6DB1A72AA1A1}" type="presOf" srcId="{38EC61B2-7927-4318-8722-D1E4E02266F6}" destId="{04FF75DB-C0EA-4C55-A072-DE8D9F1C9324}" srcOrd="0" destOrd="2" presId="urn:microsoft.com/office/officeart/2005/8/layout/hList1"/>
    <dgm:cxn modelId="{CEDC99E6-E958-4D12-8820-0179B8C5D3B3}" type="presOf" srcId="{FF650698-586E-4788-B72A-E5246B3F386A}" destId="{04FF75DB-C0EA-4C55-A072-DE8D9F1C9324}" srcOrd="0" destOrd="4" presId="urn:microsoft.com/office/officeart/2005/8/layout/hList1"/>
    <dgm:cxn modelId="{29B7E3ED-4F82-4C4C-94A7-5200191DBFB4}" srcId="{62DB05F1-BFBA-42C8-A375-B8D426D6FD61}" destId="{168813F0-1B62-4B0C-A055-772B69FE6957}" srcOrd="3" destOrd="0" parTransId="{62A4539E-D6A0-4DD0-95D3-27163105C355}" sibTransId="{FEAB2B0E-1C7C-4462-B3F8-FCCC3DDC3426}"/>
    <dgm:cxn modelId="{6CBD1A41-3BC7-420C-B4E5-C0B1F1B5FCA4}" srcId="{8C672D07-EB40-4CF8-8863-7BED47A0E5C1}" destId="{B9B795F2-4455-41E7-AA9F-A7F8741C3805}" srcOrd="7" destOrd="0" parTransId="{6724574C-1722-4F99-B5AC-376CA253B93A}" sibTransId="{3AC4CA16-816B-4AB3-AECA-F40C40F2E3DF}"/>
    <dgm:cxn modelId="{78D6F5F4-0311-4E0E-B42D-ADAD95CA31FB}" srcId="{8C672D07-EB40-4CF8-8863-7BED47A0E5C1}" destId="{673E0D54-7595-42D1-AC7C-6486A2CC66CF}" srcOrd="1" destOrd="0" parTransId="{755667FF-A45A-4C11-9709-AE6534B06CB3}" sibTransId="{2950E71F-C8CF-43B9-9C86-8A116A6E445E}"/>
    <dgm:cxn modelId="{35AA0AE0-4C85-43E3-9AFD-6697F865B547}" type="presOf" srcId="{7731081D-A5FA-458A-9A2E-70C8D512CE48}" destId="{04FF75DB-C0EA-4C55-A072-DE8D9F1C9324}" srcOrd="0" destOrd="5" presId="urn:microsoft.com/office/officeart/2005/8/layout/hList1"/>
    <dgm:cxn modelId="{19F261EB-6EAA-45F0-A8E9-12BC479071F6}" type="presOf" srcId="{478FEF82-BBF4-4F33-A373-E072F8D94F5C}" destId="{5A432A28-C2FA-4791-8F15-BA585D62E212}" srcOrd="0" destOrd="1" presId="urn:microsoft.com/office/officeart/2005/8/layout/hList1"/>
    <dgm:cxn modelId="{28CA2680-9ACD-4D7F-BF92-51F7BF9772CE}" srcId="{9AA82BD8-57FF-40BE-8586-7B0DAEF29572}" destId="{697AF9C0-7B33-4691-ADB3-793CA9691F36}" srcOrd="2" destOrd="0" parTransId="{C900A9A2-5059-485A-87BF-0C1DD92B001C}" sibTransId="{A74D95B3-252E-4CFF-9B0E-93C473C40129}"/>
    <dgm:cxn modelId="{286E5A78-04EF-4A6B-8E9A-5E2AB5374900}" srcId="{4D00774D-7B01-410C-9C2C-A0188CCDA451}" destId="{9AA82BD8-57FF-40BE-8586-7B0DAEF29572}" srcOrd="2" destOrd="0" parTransId="{36D2AFB9-87C1-4E3B-90E9-9C680B3880CF}" sibTransId="{5470C22C-CEA5-4A78-B905-1DB1F04C3324}"/>
    <dgm:cxn modelId="{D6FDF21C-756B-4AAB-A034-722A29579C77}" type="presOf" srcId="{D8D5D407-9CC6-4D22-808B-1E329B891E45}" destId="{997AA384-1683-4DBA-8B22-8B1A8CC6B00A}" srcOrd="0" destOrd="0" presId="urn:microsoft.com/office/officeart/2005/8/layout/hList1"/>
    <dgm:cxn modelId="{540BFF54-D2B3-4247-980E-528A34581B3B}" srcId="{62DB05F1-BFBA-42C8-A375-B8D426D6FD61}" destId="{6BB62CD9-FE88-4F28-87BF-22F891307DB3}" srcOrd="2" destOrd="0" parTransId="{915E10E3-CE2E-4DB3-A0AB-F5E190D6D1BF}" sibTransId="{FCDE9964-3ED0-4C31-AE97-A2A3094982A9}"/>
    <dgm:cxn modelId="{DADD494D-5EA2-4B3B-8D3B-CC97612E1070}" type="presOf" srcId="{FF4FBC00-3011-4F0E-997C-9A43F41FB639}" destId="{04FF75DB-C0EA-4C55-A072-DE8D9F1C9324}" srcOrd="0" destOrd="8" presId="urn:microsoft.com/office/officeart/2005/8/layout/hList1"/>
    <dgm:cxn modelId="{1B2B9EF6-B1AA-4A5F-8F9F-545F3304534E}" srcId="{8C672D07-EB40-4CF8-8863-7BED47A0E5C1}" destId="{A7D0FEA5-3CAC-4E23-AF54-472B67D166AB}" srcOrd="3" destOrd="0" parTransId="{1FE5CEDE-9C03-4B49-AF31-8F59A770D482}" sibTransId="{E369BB6C-2F83-4F73-A010-B08A25BE3F24}"/>
    <dgm:cxn modelId="{BD24D759-FD70-471A-AEAD-F7DB5E6B0607}" type="presOf" srcId="{697AF9C0-7B33-4691-ADB3-793CA9691F36}" destId="{5A432A28-C2FA-4791-8F15-BA585D62E212}" srcOrd="0" destOrd="2" presId="urn:microsoft.com/office/officeart/2005/8/layout/hList1"/>
    <dgm:cxn modelId="{1A272F9F-D342-4B09-AF17-F6E114E2385F}" type="presOf" srcId="{673E0D54-7595-42D1-AC7C-6486A2CC66CF}" destId="{04FF75DB-C0EA-4C55-A072-DE8D9F1C9324}" srcOrd="0" destOrd="1" presId="urn:microsoft.com/office/officeart/2005/8/layout/hList1"/>
    <dgm:cxn modelId="{A421B75D-E19B-45D2-B592-06DEB6FD150C}" type="presOf" srcId="{62DB05F1-BFBA-42C8-A375-B8D426D6FD61}" destId="{481FE28B-7501-4F49-96B8-EE6E98574C4D}" srcOrd="0" destOrd="0" presId="urn:microsoft.com/office/officeart/2005/8/layout/hList1"/>
    <dgm:cxn modelId="{EE3D3B5D-B779-4F7A-B703-BE01D8B4821F}" srcId="{9AA82BD8-57FF-40BE-8586-7B0DAEF29572}" destId="{478FEF82-BBF4-4F33-A373-E072F8D94F5C}" srcOrd="1" destOrd="0" parTransId="{AB2DD076-9469-4893-873B-75393C0CBE9A}" sibTransId="{AE94310F-202E-448B-A026-701D009BC1E7}"/>
    <dgm:cxn modelId="{4EE9A2A5-A330-4097-8749-5F69B301385A}" type="presOf" srcId="{D5BF279B-F312-49F1-B024-37640E98D618}" destId="{04FF75DB-C0EA-4C55-A072-DE8D9F1C9324}" srcOrd="0" destOrd="0" presId="urn:microsoft.com/office/officeart/2005/8/layout/hList1"/>
    <dgm:cxn modelId="{C6B7421E-36AC-4070-B179-71C146EF1A88}" type="presParOf" srcId="{755F096A-AADF-4FE5-9E55-9ECCA9685734}" destId="{4E021BDF-8A9D-4DF5-9D1E-FEB18C1C1606}" srcOrd="0" destOrd="0" presId="urn:microsoft.com/office/officeart/2005/8/layout/hList1"/>
    <dgm:cxn modelId="{53CDA507-CD92-458A-9A36-287CB7CCA771}" type="presParOf" srcId="{4E021BDF-8A9D-4DF5-9D1E-FEB18C1C1606}" destId="{481FE28B-7501-4F49-96B8-EE6E98574C4D}" srcOrd="0" destOrd="0" presId="urn:microsoft.com/office/officeart/2005/8/layout/hList1"/>
    <dgm:cxn modelId="{95117349-6441-419E-912F-CD8887B35A16}" type="presParOf" srcId="{4E021BDF-8A9D-4DF5-9D1E-FEB18C1C1606}" destId="{997AA384-1683-4DBA-8B22-8B1A8CC6B00A}" srcOrd="1" destOrd="0" presId="urn:microsoft.com/office/officeart/2005/8/layout/hList1"/>
    <dgm:cxn modelId="{E0DBCF6E-D733-4788-B2C1-5E432DC8720C}" type="presParOf" srcId="{755F096A-AADF-4FE5-9E55-9ECCA9685734}" destId="{11A6E3FD-E58B-401B-A100-4D7C64B42693}" srcOrd="1" destOrd="0" presId="urn:microsoft.com/office/officeart/2005/8/layout/hList1"/>
    <dgm:cxn modelId="{38776E82-A18B-42CE-9546-7AAC09FD6334}" type="presParOf" srcId="{755F096A-AADF-4FE5-9E55-9ECCA9685734}" destId="{9646347F-09FA-41C9-BD6B-23C67DA29890}" srcOrd="2" destOrd="0" presId="urn:microsoft.com/office/officeart/2005/8/layout/hList1"/>
    <dgm:cxn modelId="{C92273FF-C816-4587-BD0E-C564482492DD}" type="presParOf" srcId="{9646347F-09FA-41C9-BD6B-23C67DA29890}" destId="{C687E7C5-7E60-45FE-9385-AA761E6A38FE}" srcOrd="0" destOrd="0" presId="urn:microsoft.com/office/officeart/2005/8/layout/hList1"/>
    <dgm:cxn modelId="{85180095-6F57-467D-86E9-5FCA01C0C5DB}" type="presParOf" srcId="{9646347F-09FA-41C9-BD6B-23C67DA29890}" destId="{04FF75DB-C0EA-4C55-A072-DE8D9F1C9324}" srcOrd="1" destOrd="0" presId="urn:microsoft.com/office/officeart/2005/8/layout/hList1"/>
    <dgm:cxn modelId="{A6C61037-55D0-4708-91A8-9B36F3527641}" type="presParOf" srcId="{755F096A-AADF-4FE5-9E55-9ECCA9685734}" destId="{2F211B61-28A6-4CD6-A0CC-F7AEA743244F}" srcOrd="3" destOrd="0" presId="urn:microsoft.com/office/officeart/2005/8/layout/hList1"/>
    <dgm:cxn modelId="{35C8F61E-73B9-4332-B701-0DE672B1FB68}" type="presParOf" srcId="{755F096A-AADF-4FE5-9E55-9ECCA9685734}" destId="{E943B2B7-C503-4168-872E-553067AB050C}" srcOrd="4" destOrd="0" presId="urn:microsoft.com/office/officeart/2005/8/layout/hList1"/>
    <dgm:cxn modelId="{942CC261-30CF-49F8-A4D7-D1876A6B5B6E}" type="presParOf" srcId="{E943B2B7-C503-4168-872E-553067AB050C}" destId="{F4877448-DFDD-4152-99E6-25E90ECCA968}" srcOrd="0" destOrd="0" presId="urn:microsoft.com/office/officeart/2005/8/layout/hList1"/>
    <dgm:cxn modelId="{760221EF-A72B-4034-81E2-B4C1A6122464}" type="presParOf" srcId="{E943B2B7-C503-4168-872E-553067AB050C}" destId="{5A432A28-C2FA-4791-8F15-BA585D62E21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9BFB3-92B4-4A2D-B61B-E8BCF1734796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79909-8B72-482B-AA52-249A5ED6C580}">
      <dsp:nvSpPr>
        <dsp:cNvPr id="0" name=""/>
        <dsp:cNvSpPr/>
      </dsp:nvSpPr>
      <dsp:spPr>
        <a:xfrm>
          <a:off x="3754759" y="460647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rgbClr val="FF0000"/>
              </a:solidFill>
            </a:rPr>
            <a:t>Wiedza</a:t>
          </a:r>
          <a:endParaRPr lang="pl-PL" sz="2800" b="1" kern="1200" dirty="0">
            <a:solidFill>
              <a:srgbClr val="FF0000"/>
            </a:solidFill>
          </a:endParaRPr>
        </a:p>
      </dsp:txBody>
      <dsp:txXfrm>
        <a:off x="3807059" y="512947"/>
        <a:ext cx="2837275" cy="966780"/>
      </dsp:txXfrm>
    </dsp:sp>
    <dsp:sp modelId="{6412F65C-0156-43E9-964A-121D231397CD}">
      <dsp:nvSpPr>
        <dsp:cNvPr id="0" name=""/>
        <dsp:cNvSpPr/>
      </dsp:nvSpPr>
      <dsp:spPr>
        <a:xfrm>
          <a:off x="3775352" y="1660330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rgbClr val="FF0000"/>
              </a:solidFill>
            </a:rPr>
            <a:t>Umiejętności</a:t>
          </a:r>
          <a:endParaRPr lang="pl-PL" sz="2800" b="1" kern="1200" dirty="0">
            <a:solidFill>
              <a:srgbClr val="FF0000"/>
            </a:solidFill>
          </a:endParaRPr>
        </a:p>
      </dsp:txBody>
      <dsp:txXfrm>
        <a:off x="3827652" y="1712630"/>
        <a:ext cx="2837275" cy="966780"/>
      </dsp:txXfrm>
    </dsp:sp>
    <dsp:sp modelId="{956D3CD3-860E-45E9-BAD0-A35B5CDD847B}">
      <dsp:nvSpPr>
        <dsp:cNvPr id="0" name=""/>
        <dsp:cNvSpPr/>
      </dsp:nvSpPr>
      <dsp:spPr>
        <a:xfrm>
          <a:off x="3775352" y="2865632"/>
          <a:ext cx="294187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dirty="0" smtClean="0">
              <a:solidFill>
                <a:srgbClr val="FF0000"/>
              </a:solidFill>
            </a:rPr>
            <a:t>Postawy</a:t>
          </a:r>
          <a:endParaRPr lang="pl-PL" sz="2800" b="1" kern="1200" dirty="0">
            <a:solidFill>
              <a:srgbClr val="FF0000"/>
            </a:solidFill>
          </a:endParaRPr>
        </a:p>
      </dsp:txBody>
      <dsp:txXfrm>
        <a:off x="3827652" y="2917932"/>
        <a:ext cx="2837275" cy="966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53699-D385-4EB1-B81D-AD78FB2BF947}">
      <dsp:nvSpPr>
        <dsp:cNvPr id="0" name=""/>
        <dsp:cNvSpPr/>
      </dsp:nvSpPr>
      <dsp:spPr>
        <a:xfrm rot="5400000">
          <a:off x="-248153" y="255583"/>
          <a:ext cx="1654356" cy="1158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Wiedza </a:t>
          </a:r>
          <a:endParaRPr lang="pl-PL" sz="1500" kern="1200" dirty="0"/>
        </a:p>
      </dsp:txBody>
      <dsp:txXfrm rot="-5400000">
        <a:off x="1" y="586455"/>
        <a:ext cx="1158049" cy="496307"/>
      </dsp:txXfrm>
    </dsp:sp>
    <dsp:sp modelId="{7A8FF340-6B69-4059-9434-B7F5247DE88C}">
      <dsp:nvSpPr>
        <dsp:cNvPr id="0" name=""/>
        <dsp:cNvSpPr/>
      </dsp:nvSpPr>
      <dsp:spPr>
        <a:xfrm rot="5400000">
          <a:off x="4156158" y="-2990679"/>
          <a:ext cx="1075331" cy="70715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świadomość znaczenia postawy kreatywnej w obliczu życiowych wyzwań; 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znajomość elementów wyróżniających postawę kreatywną;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znajomość czynników stymulujących i ograniczających kreatywność;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znajomość metod i technik ukierunkowanych na rozwijanie indywidualnej kreatywności;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wiedza na temat zasad stymulujących procesy twórcze w zespole. </a:t>
          </a:r>
          <a:endParaRPr lang="pl-PL" sz="1200" b="1" kern="1200" dirty="0"/>
        </a:p>
      </dsp:txBody>
      <dsp:txXfrm rot="-5400000">
        <a:off x="1158049" y="59923"/>
        <a:ext cx="7019057" cy="970345"/>
      </dsp:txXfrm>
    </dsp:sp>
    <dsp:sp modelId="{69A92127-3546-4F91-AE03-5474894B47C1}">
      <dsp:nvSpPr>
        <dsp:cNvPr id="0" name=""/>
        <dsp:cNvSpPr/>
      </dsp:nvSpPr>
      <dsp:spPr>
        <a:xfrm rot="5400000">
          <a:off x="-248153" y="1730160"/>
          <a:ext cx="1654356" cy="1158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Umiejętności </a:t>
          </a:r>
          <a:endParaRPr lang="pl-PL" sz="1500" kern="1200" dirty="0"/>
        </a:p>
      </dsp:txBody>
      <dsp:txXfrm rot="-5400000">
        <a:off x="1" y="2061032"/>
        <a:ext cx="1158049" cy="496307"/>
      </dsp:txXfrm>
    </dsp:sp>
    <dsp:sp modelId="{8DDC01C3-9254-4076-8F5D-72D53922F5F6}">
      <dsp:nvSpPr>
        <dsp:cNvPr id="0" name=""/>
        <dsp:cNvSpPr/>
      </dsp:nvSpPr>
      <dsp:spPr>
        <a:xfrm rot="5400000">
          <a:off x="4156158" y="-1516101"/>
          <a:ext cx="1075331" cy="70715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rgbClr val="FF0000"/>
              </a:solidFill>
            </a:rPr>
            <a:t>płynność, oryginalność i swoboda myślenia;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rgbClr val="FF0000"/>
              </a:solidFill>
            </a:rPr>
            <a:t>umiejętność krytycznej oceny pomysłów;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>
              <a:solidFill>
                <a:srgbClr val="FF0000"/>
              </a:solidFill>
            </a:rPr>
            <a:t>sprawność w wykorzystywaniu strategii twórczych w praktyce. </a:t>
          </a:r>
        </a:p>
      </dsp:txBody>
      <dsp:txXfrm rot="-5400000">
        <a:off x="1158049" y="1534501"/>
        <a:ext cx="7019057" cy="970345"/>
      </dsp:txXfrm>
    </dsp:sp>
    <dsp:sp modelId="{B8D2B34A-72CD-4ACA-A177-459EE3FFEC31}">
      <dsp:nvSpPr>
        <dsp:cNvPr id="0" name=""/>
        <dsp:cNvSpPr/>
      </dsp:nvSpPr>
      <dsp:spPr>
        <a:xfrm rot="5400000">
          <a:off x="-248153" y="3515778"/>
          <a:ext cx="1654356" cy="1158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kern="1200" dirty="0" smtClean="0"/>
            <a:t>Postawy</a:t>
          </a:r>
          <a:endParaRPr lang="pl-PL" sz="1500" kern="1200" dirty="0"/>
        </a:p>
      </dsp:txBody>
      <dsp:txXfrm rot="-5400000">
        <a:off x="1" y="3846650"/>
        <a:ext cx="1158049" cy="496307"/>
      </dsp:txXfrm>
    </dsp:sp>
    <dsp:sp modelId="{FD6EAB9A-3380-49A8-8212-EACF13FAEAF4}">
      <dsp:nvSpPr>
        <dsp:cNvPr id="0" name=""/>
        <dsp:cNvSpPr/>
      </dsp:nvSpPr>
      <dsp:spPr>
        <a:xfrm rot="5400000">
          <a:off x="3845119" y="269515"/>
          <a:ext cx="1697411" cy="70715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0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gotowość ponoszenia ryzyka i przekraczania schematów (społecznych, poznawczych, myślowych); </a:t>
          </a:r>
          <a:endParaRPr lang="pl-PL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otwartość na nowe problemy;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gotowość do uczenia się interdyscyplinarnego;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b="1" kern="1200" dirty="0" smtClean="0"/>
            <a:t>odporność na krytykę zewnętrzną i gotowość do konstruktywnego wykorzystywania informacji zwrotnych napływających z otoczenia. </a:t>
          </a:r>
        </a:p>
      </dsp:txBody>
      <dsp:txXfrm rot="-5400000">
        <a:off x="1158050" y="3039446"/>
        <a:ext cx="6988689" cy="15316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FE28B-7501-4F49-96B8-EE6E98574C4D}">
      <dsp:nvSpPr>
        <dsp:cNvPr id="0" name=""/>
        <dsp:cNvSpPr/>
      </dsp:nvSpPr>
      <dsp:spPr>
        <a:xfrm>
          <a:off x="4982" y="624505"/>
          <a:ext cx="2144154" cy="434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Wiedza </a:t>
          </a:r>
          <a:endParaRPr lang="pl-PL" sz="2000" kern="1200" dirty="0"/>
        </a:p>
      </dsp:txBody>
      <dsp:txXfrm>
        <a:off x="4982" y="624505"/>
        <a:ext cx="2144154" cy="434265"/>
      </dsp:txXfrm>
    </dsp:sp>
    <dsp:sp modelId="{997AA384-1683-4DBA-8B22-8B1A8CC6B00A}">
      <dsp:nvSpPr>
        <dsp:cNvPr id="0" name=""/>
        <dsp:cNvSpPr/>
      </dsp:nvSpPr>
      <dsp:spPr>
        <a:xfrm>
          <a:off x="4982" y="1193252"/>
          <a:ext cx="2144154" cy="45049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znajomość tego, czym jest innowacyjność i jaka jest korelacja między kreatywnością                                         i innowacyjnością; 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znajomość uwarunkowań sprzyjających rozwojowi kreatywności i wdrażaniu innowacji;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znajomość uwarunkowań blokujących rozwój kreatywności i wdrażanie innowacji. 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00" kern="1200" dirty="0"/>
        </a:p>
      </dsp:txBody>
      <dsp:txXfrm>
        <a:off x="4982" y="1193252"/>
        <a:ext cx="2144154" cy="4504956"/>
      </dsp:txXfrm>
    </dsp:sp>
    <dsp:sp modelId="{C687E7C5-7E60-45FE-9385-AA761E6A38FE}">
      <dsp:nvSpPr>
        <dsp:cNvPr id="0" name=""/>
        <dsp:cNvSpPr/>
      </dsp:nvSpPr>
      <dsp:spPr>
        <a:xfrm>
          <a:off x="3271322" y="444611"/>
          <a:ext cx="2144154" cy="434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Umiejętności </a:t>
          </a:r>
          <a:endParaRPr lang="pl-PL" sz="2000" kern="1200" dirty="0"/>
        </a:p>
      </dsp:txBody>
      <dsp:txXfrm>
        <a:off x="3271322" y="444611"/>
        <a:ext cx="2144154" cy="434265"/>
      </dsp:txXfrm>
    </dsp:sp>
    <dsp:sp modelId="{04FF75DB-C0EA-4C55-A072-DE8D9F1C9324}">
      <dsp:nvSpPr>
        <dsp:cNvPr id="0" name=""/>
        <dsp:cNvSpPr/>
      </dsp:nvSpPr>
      <dsp:spPr>
        <a:xfrm>
          <a:off x="2449318" y="898677"/>
          <a:ext cx="3788163" cy="497942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szybkie uczenie się, adaptacja                                         i funkcjonowanie (działanie)                      w obliczu nowych wyzwań; 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planowanie i projektowanie;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myślenie </a:t>
          </a:r>
          <a:r>
            <a:rPr lang="pl-PL" sz="1600" b="1" kern="1200" dirty="0" err="1" smtClean="0"/>
            <a:t>dywergencyjne</a:t>
          </a:r>
          <a:r>
            <a:rPr lang="pl-PL" sz="1600" b="1" kern="1200" dirty="0" smtClean="0"/>
            <a:t>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smtClean="0"/>
            <a:t>myślenie przyczynowo - skutkowe; </a:t>
          </a:r>
          <a:endParaRPr lang="pl-PL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zdolności komunikacyjne                             i budowania relacji;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planowanie i organizowanie własnej pracy,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tworzenie czegoś nowego;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stosowanie nowego sposobu pracy, nowego rozwiązania, nowej metody;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kierowanie własnych działań do nowych odbiorców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dirty="0" smtClean="0"/>
            <a:t>nawiązywanie nowych relacji poszerzających możliwości działania  w jakimś obszarze.</a:t>
          </a:r>
          <a:endParaRPr lang="pl-PL" sz="1600" b="1" kern="1200" dirty="0"/>
        </a:p>
      </dsp:txBody>
      <dsp:txXfrm>
        <a:off x="2449318" y="898677"/>
        <a:ext cx="3788163" cy="4979424"/>
      </dsp:txXfrm>
    </dsp:sp>
    <dsp:sp modelId="{F4877448-DFDD-4152-99E6-25E90ECCA968}">
      <dsp:nvSpPr>
        <dsp:cNvPr id="0" name=""/>
        <dsp:cNvSpPr/>
      </dsp:nvSpPr>
      <dsp:spPr>
        <a:xfrm>
          <a:off x="6537663" y="640856"/>
          <a:ext cx="2144154" cy="434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Postawy </a:t>
          </a:r>
          <a:endParaRPr lang="pl-PL" sz="2000" kern="1200" dirty="0"/>
        </a:p>
      </dsp:txBody>
      <dsp:txXfrm>
        <a:off x="6537663" y="640856"/>
        <a:ext cx="2144154" cy="434265"/>
      </dsp:txXfrm>
    </dsp:sp>
    <dsp:sp modelId="{5A432A28-C2FA-4791-8F15-BA585D62E212}">
      <dsp:nvSpPr>
        <dsp:cNvPr id="0" name=""/>
        <dsp:cNvSpPr/>
      </dsp:nvSpPr>
      <dsp:spPr>
        <a:xfrm>
          <a:off x="6542645" y="1121091"/>
          <a:ext cx="2144154" cy="45203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Gotowość podejmowania ryzyka i przyznawania prawa do błędów sobie                       i innym;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zdolność do dostrzegania nowych możliwości                          i krytycznej ich oceny, przewidywania, kreowania nowych, twórczych rozwiązań, wdrażania pomysłów, podejmowania ryzyka i konsekwencji                       w osiąganiu celów;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niezależność, zdolność do bycia proaktywnym, a więc przejmowania inicjatywy,                  a także do rozważnego rozumowania                                             i podejmowania decyzji zgodnie z własnymi przekonaniami, niezależnie od zewnętrznej presji lub okoliczności. </a:t>
          </a:r>
          <a:endParaRPr lang="pl-PL" sz="1200" kern="1200" dirty="0"/>
        </a:p>
      </dsp:txBody>
      <dsp:txXfrm>
        <a:off x="6542645" y="1121091"/>
        <a:ext cx="2144154" cy="4520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0D0CFBD4-E55F-41D5-A6FA-17B7F7214466}" type="datetimeFigureOut">
              <a:rPr lang="pl-PL" smtClean="0"/>
              <a:t>01.10.2018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E5BB6418-21AE-49A6-93D2-6098C47256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55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0955" tIns="45478" rIns="90955" bIns="45478" rtlCol="0"/>
          <a:lstStyle>
            <a:lvl1pPr algn="r">
              <a:defRPr sz="1200"/>
            </a:lvl1pPr>
          </a:lstStyle>
          <a:p>
            <a:fld id="{A2367FA8-C274-496A-A9ED-05E3667B10AE}" type="datetimeFigureOut">
              <a:rPr lang="pl-PL" smtClean="0"/>
              <a:pPr/>
              <a:t>01.10.2018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55" tIns="45478" rIns="90955" bIns="45478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0955" tIns="45478" rIns="90955" bIns="45478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0955" tIns="45478" rIns="90955" bIns="45478" rtlCol="0" anchor="b"/>
          <a:lstStyle>
            <a:lvl1pPr algn="r">
              <a:defRPr sz="1200"/>
            </a:lvl1pPr>
          </a:lstStyle>
          <a:p>
            <a:fld id="{E992C9A6-34DA-4DEC-8FA6-6887C35FE2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49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C9A6-34DA-4DEC-8FA6-6887C35FE29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1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C9A6-34DA-4DEC-8FA6-6887C35FE291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60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C9A6-34DA-4DEC-8FA6-6887C35FE291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70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C9A6-34DA-4DEC-8FA6-6887C35FE291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210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C9A6-34DA-4DEC-8FA6-6887C35FE291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1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2C9A6-34DA-4DEC-8FA6-6887C35FE291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73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4E28-79EC-4AD3-AABF-C219D29B1F4D}" type="datetime1">
              <a:rPr lang="pl-PL" smtClean="0"/>
              <a:t>01.10.2018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85E40-8CDE-4ADE-8550-F419462476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40390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38D5E-8E52-4129-B25E-4C77437E63C9}" type="datetime1">
              <a:rPr lang="pl-PL" smtClean="0"/>
              <a:t>01.10.2018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835D-2230-4877-96D6-C7754AB6F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9980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E915-8D3D-43C4-B331-23C9D0A10FBE}" type="datetime1">
              <a:rPr lang="pl-PL" smtClean="0"/>
              <a:t>01.10.2018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3746-E960-4A36-ADBD-29602CF0D1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5815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0350-7B3A-41D9-855F-C8F5A2294AD4}" type="datetime1">
              <a:rPr lang="pl-PL" smtClean="0"/>
              <a:t>01.10.2018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9A4B-718B-4D69-943C-BA507C76AC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3157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9F3FC-2535-4C1E-80E1-A3828081A051}" type="datetime1">
              <a:rPr lang="pl-PL" smtClean="0"/>
              <a:t>01.10.2018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DB94D-71BA-45A4-A91E-AA6215B859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57927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A287-668F-46D5-95B5-E0A033B952F6}" type="datetime1">
              <a:rPr lang="pl-PL" smtClean="0"/>
              <a:t>01.10.2018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2F36-927B-4390-A2B4-3966B1C85F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6436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0B7A-D920-4E2E-88C4-BE94DC5661DB}" type="datetime1">
              <a:rPr lang="pl-PL" smtClean="0"/>
              <a:t>01.10.2018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D9BA-5B28-409F-8383-B999ADF7A4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93532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EFBA7-359E-4141-8534-37D162B158D1}" type="datetime1">
              <a:rPr lang="pl-PL" smtClean="0"/>
              <a:t>01.10.2018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0EB5-7509-4DC7-8E17-6CA5FADC39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2025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0ED22-7936-43B9-B018-109D91E44793}" type="datetime1">
              <a:rPr lang="pl-PL" smtClean="0"/>
              <a:t>01.10.2018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0CB4-E0E2-408E-A7B7-CC8EAE68BC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9395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66017-73CF-4628-90B1-ED7677B2E074}" type="datetime1">
              <a:rPr lang="pl-PL" smtClean="0"/>
              <a:t>01.10.2018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A84B-0845-4F56-90AB-E89E3B50DD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018755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CFDA-8996-49D9-842A-827EF2529808}" type="datetime1">
              <a:rPr lang="pl-PL" smtClean="0"/>
              <a:t>01.10.2018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FD13-25F2-4544-9A12-A04CE33B88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60431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382B6-3E52-41B6-AABE-096C1293EC18}" type="datetime1">
              <a:rPr lang="pl-PL" smtClean="0"/>
              <a:t>01.10.2018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63981C-D28F-4DC4-84DD-F9C89C6CFB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ore.edu.pl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784976" cy="2592287"/>
          </a:xfrm>
          <a:noFill/>
        </p:spPr>
        <p:txBody>
          <a:bodyPr/>
          <a:lstStyle/>
          <a:p>
            <a:r>
              <a:rPr lang="pl-PL" sz="2800" b="1" dirty="0" smtClean="0"/>
              <a:t>Wizja </a:t>
            </a:r>
            <a:r>
              <a:rPr lang="pl-PL" sz="2800" b="1" dirty="0"/>
              <a:t>nowoczesnej szkoły – kształtowanie </a:t>
            </a:r>
            <a:r>
              <a:rPr lang="pl-PL" sz="2800" b="1" dirty="0" smtClean="0"/>
              <a:t>                      u </a:t>
            </a:r>
            <a:r>
              <a:rPr lang="pl-PL" sz="2800" b="1" dirty="0"/>
              <a:t>uczniów kompetencji </a:t>
            </a:r>
            <a:r>
              <a:rPr lang="pl-PL" sz="2800" b="1" dirty="0" smtClean="0"/>
              <a:t>kluczowych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altLang="pl-PL" sz="18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85E40-8CDE-4ADE-8550-F419462476B6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Nowoczesna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- szkoła kształtująca </a:t>
            </a:r>
            <a:b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uczniów kompetencje kluczowe</a:t>
            </a:r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pic>
        <p:nvPicPr>
          <p:cNvPr id="13" name="Symbol zastępczy zawartości 12"/>
          <p:cNvPicPr>
            <a:picLocks noGrp="1"/>
          </p:cNvPicPr>
          <p:nvPr>
            <p:ph idx="1"/>
          </p:nvPr>
        </p:nvPicPr>
        <p:blipFill rotWithShape="1">
          <a:blip r:embed="rId2"/>
          <a:srcRect l="25662" t="30335" r="51455" b="30158"/>
          <a:stretch/>
        </p:blipFill>
        <p:spPr bwMode="auto">
          <a:xfrm>
            <a:off x="1763688" y="1628800"/>
            <a:ext cx="5184576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73348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Kompetencje kluczowe a p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odstawa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programowa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i="1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pl-PL" sz="2400" b="1" i="1" u="sng" dirty="0" smtClean="0">
                <a:solidFill>
                  <a:schemeClr val="accent5">
                    <a:lumMod val="50000"/>
                  </a:schemeClr>
                </a:solidFill>
              </a:rPr>
              <a:t>Kształcenie </a:t>
            </a:r>
            <a:r>
              <a:rPr lang="pl-PL" sz="2400" b="1" i="1" u="sng" dirty="0">
                <a:solidFill>
                  <a:schemeClr val="accent5">
                    <a:lumMod val="50000"/>
                  </a:schemeClr>
                </a:solidFill>
              </a:rPr>
              <a:t>ogólne </a:t>
            </a:r>
            <a:r>
              <a:rPr lang="pl-PL" sz="2400" b="1" i="1" dirty="0">
                <a:solidFill>
                  <a:schemeClr val="accent5">
                    <a:lumMod val="50000"/>
                  </a:schemeClr>
                </a:solidFill>
              </a:rPr>
              <a:t>w szkole podstawowej ma na celu: </a:t>
            </a:r>
          </a:p>
          <a:p>
            <a:pPr marL="0" indent="0">
              <a:buNone/>
            </a:pPr>
            <a:r>
              <a:rPr lang="pl-PL" sz="2200" b="1" i="1" dirty="0" smtClean="0">
                <a:solidFill>
                  <a:srgbClr val="FF0000"/>
                </a:solidFill>
              </a:rPr>
              <a:t>2)wzmacnianie </a:t>
            </a:r>
            <a:r>
              <a:rPr lang="pl-PL" sz="2200" b="1" i="1" dirty="0">
                <a:solidFill>
                  <a:srgbClr val="FF0000"/>
                </a:solidFill>
              </a:rPr>
              <a:t>poczucia </a:t>
            </a:r>
            <a:r>
              <a:rPr lang="pl-PL" sz="2200" b="1" i="1" dirty="0" smtClean="0">
                <a:solidFill>
                  <a:srgbClr val="FF0000"/>
                </a:solidFill>
              </a:rPr>
              <a:t>tożsamości indywidualnej</a:t>
            </a:r>
            <a:r>
              <a:rPr lang="pl-PL" sz="2200" b="1" i="1" dirty="0">
                <a:solidFill>
                  <a:srgbClr val="FF0000"/>
                </a:solidFill>
              </a:rPr>
              <a:t>, kulturowej, narodowej, regionalnej i etnicznej; </a:t>
            </a:r>
            <a:endParaRPr lang="pl-PL" sz="22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2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200" b="1" i="1" dirty="0">
                <a:solidFill>
                  <a:srgbClr val="FF0000"/>
                </a:solidFill>
              </a:rPr>
              <a:t>4) rozwijanie kompetencji takich jak kreatywność, innowacyjność </a:t>
            </a:r>
            <a:r>
              <a:rPr lang="pl-PL" sz="2200" b="1" i="1" dirty="0" smtClean="0">
                <a:solidFill>
                  <a:srgbClr val="FF0000"/>
                </a:solidFill>
              </a:rPr>
              <a:t>i </a:t>
            </a:r>
            <a:r>
              <a:rPr lang="pl-PL" sz="2200" b="1" i="1" dirty="0">
                <a:solidFill>
                  <a:srgbClr val="FF0000"/>
                </a:solidFill>
              </a:rPr>
              <a:t>przedsiębiorczość</a:t>
            </a:r>
            <a:r>
              <a:rPr lang="pl-PL" sz="2200" b="1" i="1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endParaRPr lang="pl-PL" sz="2200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sz="2200" b="1" i="1" dirty="0" smtClean="0">
                <a:solidFill>
                  <a:srgbClr val="FF0000"/>
                </a:solidFill>
              </a:rPr>
              <a:t>5</a:t>
            </a:r>
            <a:r>
              <a:rPr lang="pl-PL" sz="2200" b="1" i="1" dirty="0">
                <a:solidFill>
                  <a:srgbClr val="FF0000"/>
                </a:solidFill>
              </a:rPr>
              <a:t>) rozwijanie umiejętności krytycznego </a:t>
            </a:r>
            <a:r>
              <a:rPr lang="pl-PL" sz="2200" b="1" i="1" dirty="0" smtClean="0">
                <a:solidFill>
                  <a:srgbClr val="FF0000"/>
                </a:solidFill>
              </a:rPr>
              <a:t> i logicznego                                  myślenia</a:t>
            </a:r>
            <a:r>
              <a:rPr lang="pl-PL" sz="2200" b="1" i="1" dirty="0">
                <a:solidFill>
                  <a:srgbClr val="FF0000"/>
                </a:solidFill>
              </a:rPr>
              <a:t>, rozumowania, argumentowania </a:t>
            </a:r>
            <a:r>
              <a:rPr lang="pl-PL" sz="2200" b="1" i="1" dirty="0" smtClean="0">
                <a:solidFill>
                  <a:srgbClr val="FF0000"/>
                </a:solidFill>
              </a:rPr>
              <a:t>                                      i </a:t>
            </a:r>
            <a:r>
              <a:rPr lang="pl-PL" sz="2200" b="1" i="1" dirty="0">
                <a:solidFill>
                  <a:srgbClr val="FF0000"/>
                </a:solidFill>
              </a:rPr>
              <a:t>wnioskowania;</a:t>
            </a:r>
          </a:p>
          <a:p>
            <a:pPr marL="0" indent="0">
              <a:buNone/>
            </a:pPr>
            <a:endParaRPr lang="pl-PL" altLang="pl-PL" sz="1600" i="1" dirty="0" smtClean="0"/>
          </a:p>
          <a:p>
            <a:pPr marL="0" indent="0">
              <a:buNone/>
            </a:pPr>
            <a:endParaRPr lang="pl-PL" altLang="pl-PL" sz="1600" i="1" dirty="0"/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38094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Najważniejsze umiejętności rozwijane w ramach kształcenia ogólnego w szkole podstawowej to: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sprawne komunikowanie się w języku polskim oraz w językach obcych nowożytnych; </a:t>
            </a:r>
          </a:p>
          <a:p>
            <a:pPr marL="0" indent="0">
              <a:buNone/>
            </a:pP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sprawne wykorzystywanie narzędzi matematyki w życiu codziennym, a także kształcenie myślenia matematycznego; </a:t>
            </a:r>
          </a:p>
          <a:p>
            <a:pPr marL="0" indent="0">
              <a:buNone/>
            </a:pP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poszukiwanie, porządkowanie, krytyczna analiza oraz wykorzystanie informacji z różnych źródeł; </a:t>
            </a:r>
          </a:p>
          <a:p>
            <a:pPr marL="0" indent="0">
              <a:buNone/>
            </a:pP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kreatywne rozwiązywanie problemów z różnych dziedzin ze świadomym wykorzystaniem metod i narzędzi wywodzących się </a:t>
            </a:r>
            <a:r>
              <a:rPr lang="pl-PL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z </a:t>
            </a: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informatyki, w tym programowanie;</a:t>
            </a:r>
          </a:p>
          <a:p>
            <a:pPr marL="0" indent="0">
              <a:buNone/>
            </a:pP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5) rozwiązywanie problemów, również z wykorzystaniem technik mediacyjnych; </a:t>
            </a:r>
          </a:p>
          <a:p>
            <a:pPr marL="0" indent="0">
              <a:buNone/>
            </a:pP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praca w zespole i społeczna aktywność; </a:t>
            </a:r>
          </a:p>
          <a:p>
            <a:pPr marL="0" indent="0">
              <a:buNone/>
            </a:pPr>
            <a:r>
              <a:rPr lang="pl-PL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aktywny udział w życiu kulturalnym szkoły, środowiska lokalnego oraz kraju. </a:t>
            </a: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5858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Podstawa programowa–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Zadania szkoły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Przykłady zadań szkoły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None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0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</a:t>
            </a:r>
            <a:r>
              <a:rPr lang="pl-PL" sz="2000" b="1" i="1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zwijanie</a:t>
            </a:r>
            <a:r>
              <a:rPr lang="pl-PL" sz="2000" b="1" i="1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k</a:t>
            </a:r>
            <a:r>
              <a:rPr lang="pl-PL" sz="2000" b="1" i="1" spc="-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mp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ji</a:t>
            </a:r>
            <a:r>
              <a:rPr lang="pl-PL" sz="2000" b="1" i="1" spc="-2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spc="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</a:t>
            </a:r>
            <a:r>
              <a:rPr lang="pl-PL" sz="2000" b="1" i="1" spc="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y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</a:t>
            </a:r>
            <a:r>
              <a:rPr lang="pl-PL" sz="2000" b="1" i="1" spc="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lni</a:t>
            </a:r>
            <a:r>
              <a:rPr lang="pl-PL" sz="2000" b="1" i="1" spc="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</a:t>
            </a:r>
            <a:r>
              <a:rPr lang="pl-PL" sz="2000" b="1" i="1" spc="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yc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h;</a:t>
            </a:r>
          </a:p>
          <a:p>
            <a:r>
              <a:rPr lang="pl-PL" sz="20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</a:t>
            </a:r>
            <a:r>
              <a:rPr lang="pl-PL" sz="2000" b="1" i="1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zwijanie</a:t>
            </a:r>
            <a:r>
              <a:rPr lang="pl-PL" sz="2000" b="1" i="1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</a:t>
            </a:r>
            <a:r>
              <a:rPr lang="pl-PL" sz="2000" b="1" i="1" spc="-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staw</a:t>
            </a:r>
            <a:r>
              <a:rPr lang="pl-PL" sz="2000" b="1" i="1" spc="-1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spc="-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y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wat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lski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h, 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patriotycznych                                        i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społecznych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;</a:t>
            </a:r>
          </a:p>
          <a:p>
            <a:endParaRPr lang="pl-PL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R="1288389">
              <a:spcBef>
                <a:spcPts val="585"/>
              </a:spcBef>
            </a:pPr>
            <a:r>
              <a:rPr lang="pl-PL" sz="2000" b="1" i="1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P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rz</a:t>
            </a:r>
            <a:r>
              <a:rPr lang="pl-PL" sz="20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y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g</a:t>
            </a:r>
            <a:r>
              <a:rPr lang="pl-PL" sz="2000" b="1" i="1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t</a:t>
            </a:r>
            <a:r>
              <a:rPr lang="pl-PL" sz="2000" b="1" i="1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wanie</a:t>
            </a:r>
            <a:r>
              <a:rPr lang="pl-PL" sz="2000" b="1" i="1" spc="-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u</a:t>
            </a:r>
            <a:r>
              <a:rPr lang="pl-PL" sz="2000" b="1" i="1" spc="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c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zni</a:t>
            </a:r>
            <a:r>
              <a:rPr lang="pl-PL" sz="2000" b="1" i="1" spc="-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ó</a:t>
            </a: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w</a:t>
            </a:r>
            <a:r>
              <a:rPr lang="pl-PL" sz="2000" b="1" i="1" spc="-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do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w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y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b</a:t>
            </a:r>
            <a:r>
              <a:rPr lang="pl-PL" sz="2000" b="1" i="1" spc="-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ru</a:t>
            </a:r>
            <a:r>
              <a:rPr lang="pl-PL" sz="2000" b="1" i="1" spc="-1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ki</a:t>
            </a:r>
            <a:r>
              <a:rPr lang="pl-PL" sz="2000" b="1" i="1" spc="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e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runku</a:t>
            </a:r>
            <a:r>
              <a:rPr lang="pl-PL" sz="2000" b="1" i="1" spc="-1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kszta</a:t>
            </a:r>
            <a:r>
              <a:rPr lang="pl-PL" sz="2000" b="1" i="1" spc="4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łce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nia i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zaw</a:t>
            </a:r>
            <a:r>
              <a:rPr lang="pl-PL" sz="2000" b="1" i="1" spc="-4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o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du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;</a:t>
            </a:r>
          </a:p>
          <a:p>
            <a:pPr marR="1288389">
              <a:spcBef>
                <a:spcPts val="585"/>
              </a:spcBef>
            </a:pPr>
            <a:endParaRPr lang="pl-PL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Nabywanie wiedzy i umiejętności potrzebnych do rozwiazywania problemów z wykorzystaniem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 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i </a:t>
            </a:r>
            <a:r>
              <a:rPr lang="pl-PL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 wywodzących się z </a:t>
            </a:r>
            <a:r>
              <a:rPr lang="pl-PL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informatyki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35942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Kompetencje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kluczowe a wymagania państwa 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Wymaganie 1: </a:t>
            </a:r>
          </a:p>
          <a:p>
            <a:pPr marL="0" indent="0">
              <a:buNone/>
            </a:pP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Procesy edukacyjne są zorganizowane w sposób sprzyjający uczeniu się</a:t>
            </a:r>
          </a:p>
          <a:p>
            <a:r>
              <a:rPr lang="pl-PL" sz="2200" i="1" dirty="0" smtClean="0"/>
              <a:t>Uczniowie </a:t>
            </a:r>
            <a:r>
              <a:rPr lang="pl-PL" sz="2200" i="1" dirty="0"/>
              <a:t>znają stawiane przed nimi cele i formułowane wobec nich oczekiwania. Nauczyciele stosują </a:t>
            </a:r>
            <a:r>
              <a:rPr lang="pl-PL" sz="2200" b="1" i="1" u="sng" dirty="0"/>
              <a:t>różne metody pracy dostosowane do potrzeb ucz</a:t>
            </a:r>
            <a:r>
              <a:rPr lang="pl-PL" sz="2200" b="1" i="1" dirty="0"/>
              <a:t>nia</a:t>
            </a:r>
            <a:r>
              <a:rPr lang="pl-PL" sz="2200" i="1" dirty="0"/>
              <a:t>, </a:t>
            </a:r>
            <a:r>
              <a:rPr lang="pl-PL" sz="2200" i="1" dirty="0" smtClean="0"/>
              <a:t>grupy                                 i </a:t>
            </a:r>
            <a:r>
              <a:rPr lang="pl-PL" sz="2200" i="1" dirty="0"/>
              <a:t>oddziału. </a:t>
            </a:r>
          </a:p>
          <a:p>
            <a:r>
              <a:rPr lang="pl-PL" sz="2200" i="1" dirty="0"/>
              <a:t>Nauczyciele </a:t>
            </a:r>
            <a:r>
              <a:rPr lang="pl-PL" sz="2200" b="1" i="1" u="sng" dirty="0"/>
              <a:t>motywują uczniów do aktywnego uczenia się </a:t>
            </a:r>
            <a:r>
              <a:rPr lang="pl-PL" sz="2200" i="1" dirty="0"/>
              <a:t>i wspierają ich </a:t>
            </a:r>
            <a:r>
              <a:rPr lang="pl-PL" sz="2200" i="1" dirty="0" smtClean="0"/>
              <a:t>w </a:t>
            </a:r>
            <a:r>
              <a:rPr lang="pl-PL" sz="2200" i="1" dirty="0"/>
              <a:t>trudnych sytuacjach, tworząc atmosferę sprzyjającą uczeniu się.</a:t>
            </a:r>
          </a:p>
          <a:p>
            <a:r>
              <a:rPr lang="pl-PL" sz="2200" i="1" dirty="0"/>
              <a:t>Nauczyciele kształtują u uczniów </a:t>
            </a:r>
            <a:r>
              <a:rPr lang="pl-PL" sz="2200" b="1" i="1" u="sng" dirty="0"/>
              <a:t>umiejętność uczenia się.</a:t>
            </a:r>
          </a:p>
          <a:p>
            <a:pPr marL="0" indent="0">
              <a:buNone/>
            </a:pPr>
            <a:endParaRPr lang="pl-PL" sz="2400" b="1" i="1" u="sng" dirty="0">
              <a:solidFill>
                <a:srgbClr val="FF0000"/>
              </a:solidFill>
            </a:endParaRP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00773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200" dirty="0"/>
              <a:t>Wymaganie 3:</a:t>
            </a:r>
            <a:br>
              <a:rPr lang="pl-PL" sz="2200" dirty="0"/>
            </a:br>
            <a:r>
              <a:rPr lang="pl-PL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Uczniowie są </a:t>
            </a:r>
            <a:r>
              <a:rPr lang="pl-PL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aktywni</a:t>
            </a:r>
          </a:p>
          <a:p>
            <a:pPr>
              <a:lnSpc>
                <a:spcPct val="100000"/>
              </a:lnSpc>
            </a:pPr>
            <a:r>
              <a:rPr lang="pl-PL" sz="2200" b="1" i="1" u="sng" dirty="0"/>
              <a:t>Uczniowie są zaangażowani </a:t>
            </a:r>
            <a:r>
              <a:rPr lang="pl-PL" sz="2200" i="1" dirty="0"/>
              <a:t>w zajęcia prowadzone </a:t>
            </a:r>
            <a:r>
              <a:rPr lang="pl-PL" sz="2200" i="1" dirty="0" smtClean="0"/>
              <a:t>                       w </a:t>
            </a:r>
            <a:r>
              <a:rPr lang="pl-PL" sz="2200" i="1" dirty="0"/>
              <a:t>szkole lub placówce </a:t>
            </a:r>
            <a:r>
              <a:rPr lang="pl-PL" sz="2200" i="1" dirty="0" smtClean="0"/>
              <a:t>i </a:t>
            </a:r>
            <a:r>
              <a:rPr lang="pl-PL" sz="2200" i="1" dirty="0"/>
              <a:t>chętnie w nich uczestniczą.  </a:t>
            </a:r>
          </a:p>
          <a:p>
            <a:r>
              <a:rPr lang="pl-PL" sz="2200" i="1" dirty="0"/>
              <a:t>Uczniowie współpracują ze sobą w realizacji przedsięwzięć </a:t>
            </a:r>
            <a:r>
              <a:rPr lang="pl-PL" sz="2200" i="1" dirty="0" smtClean="0"/>
              <a:t>                       i </a:t>
            </a:r>
            <a:r>
              <a:rPr lang="pl-PL" sz="2200" b="1" i="1" u="sng" dirty="0"/>
              <a:t>rozwiązywaniu problemów. </a:t>
            </a:r>
          </a:p>
          <a:p>
            <a:r>
              <a:rPr lang="pl-PL" sz="2200" i="1" dirty="0"/>
              <a:t>Nauczyciele stwarzają sytuacje, które zachęcają uczniów do podejmowania </a:t>
            </a:r>
            <a:r>
              <a:rPr lang="pl-PL" sz="2200" b="1" i="1" u="sng" dirty="0"/>
              <a:t>różnorodnych aktywności.  </a:t>
            </a:r>
          </a:p>
          <a:p>
            <a:r>
              <a:rPr lang="pl-PL" sz="2200" i="1" dirty="0"/>
              <a:t>Uczniowie </a:t>
            </a:r>
            <a:r>
              <a:rPr lang="pl-PL" sz="2200" b="1" i="1" u="sng" dirty="0"/>
              <a:t>inicjują i realizują różnorodne działania</a:t>
            </a:r>
            <a:r>
              <a:rPr lang="pl-PL" sz="2200" i="1" dirty="0"/>
              <a:t> na rzecz własnego rozwoju, rozwoju szkoły lub placówki </a:t>
            </a:r>
            <a:r>
              <a:rPr lang="pl-PL" sz="2200" i="1" dirty="0" smtClean="0"/>
              <a:t>                                   i </a:t>
            </a:r>
            <a:r>
              <a:rPr lang="pl-PL" sz="2200" i="1" dirty="0"/>
              <a:t>społeczności lokalnej.</a:t>
            </a:r>
          </a:p>
          <a:p>
            <a:endParaRPr lang="pl-PL" sz="2200" i="1" dirty="0"/>
          </a:p>
          <a:p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3509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latin typeface="Georgia" panose="02040502050405020303" pitchFamily="18" charset="0"/>
              </a:rPr>
              <a:t/>
            </a:r>
            <a:br>
              <a:rPr lang="pl-PL" sz="2800" b="1" dirty="0" smtClean="0">
                <a:latin typeface="Georgia" panose="02040502050405020303" pitchFamily="18" charset="0"/>
              </a:rPr>
            </a:br>
            <a:r>
              <a:rPr lang="pl-PL" sz="2800" b="1" dirty="0" smtClean="0">
                <a:latin typeface="Georgia" panose="02040502050405020303" pitchFamily="18" charset="0"/>
              </a:rPr>
              <a:t>Kompetencje </a:t>
            </a:r>
            <a:r>
              <a:rPr lang="pl-PL" sz="2800" b="1" dirty="0">
                <a:latin typeface="Georgia" panose="02040502050405020303" pitchFamily="18" charset="0"/>
              </a:rPr>
              <a:t>kluczowe a </a:t>
            </a:r>
            <a:r>
              <a:rPr lang="pl-PL" sz="2800" b="1" dirty="0" smtClean="0">
                <a:latin typeface="Georgia" panose="02040502050405020303" pitchFamily="18" charset="0"/>
              </a:rPr>
              <a:t>nauczyciele</a:t>
            </a:r>
            <a:r>
              <a:rPr lang="pl-PL" sz="2800" b="1" dirty="0">
                <a:latin typeface="Georgia" panose="02040502050405020303" pitchFamily="18" charset="0"/>
              </a:rPr>
              <a:t/>
            </a:r>
            <a:br>
              <a:rPr lang="pl-PL" sz="2800" b="1" dirty="0">
                <a:latin typeface="Georgia" panose="02040502050405020303" pitchFamily="18" charset="0"/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Rozwijanie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kompetencji kluczowych u uczniów – zadaniem każdego nauczyciela, bez względu na nauczany przedmiot.</a:t>
            </a:r>
          </a:p>
          <a:p>
            <a:pPr marL="0" indent="0">
              <a:buNone/>
            </a:pP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pl-PL" sz="2400" dirty="0"/>
              <a:t>Kształtowania wszystkich umiejętności powinno się odbywać podczas </a:t>
            </a:r>
            <a:r>
              <a:rPr lang="pl-PL" sz="2400" b="1" dirty="0"/>
              <a:t>zajęć przedmiotowych, pozalekcyjnych, pozaszkolnych.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782171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kierunki realizacji polityki oświatowej państwa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roku szkolnym 2018/2019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200" dirty="0" smtClean="0"/>
          </a:p>
          <a:p>
            <a:r>
              <a:rPr lang="pl-PL" sz="2200" dirty="0" smtClean="0"/>
              <a:t>100 </a:t>
            </a:r>
            <a:r>
              <a:rPr lang="pl-PL" sz="2200" dirty="0"/>
              <a:t>rocznica odzyskania niepodległości – wychowanie do wartości i kształtowanie patriotycznych postaw uczniów.</a:t>
            </a:r>
          </a:p>
          <a:p>
            <a:r>
              <a:rPr lang="pl-PL" sz="2200" dirty="0"/>
              <a:t>Wdrażanie nowej podstawy programowej kształcenia ogólnego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Kształcenie rozwijające samodzielność, kreatywność i innowacyjność uczniów.</a:t>
            </a:r>
          </a:p>
          <a:p>
            <a:r>
              <a:rPr lang="pl-PL" sz="2200" dirty="0"/>
              <a:t>Kształcenie zawodowe oparte na ścisłej współpracy </a:t>
            </a:r>
            <a:r>
              <a:rPr lang="pl-PL" sz="2200" dirty="0" smtClean="0"/>
              <a:t>                                 z </a:t>
            </a:r>
            <a:r>
              <a:rPr lang="pl-PL" sz="2200" dirty="0"/>
              <a:t>pracodawcami. Rozwój doradztwa zawodowego.</a:t>
            </a:r>
          </a:p>
          <a:p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Rozwijanie kompetencji cyfrowych uczniów </a:t>
            </a:r>
            <a:r>
              <a:rPr lang="pl-PL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i </a:t>
            </a: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nauczycieli. </a:t>
            </a:r>
            <a:r>
              <a:rPr lang="pl-PL" sz="2200" dirty="0"/>
              <a:t>Bezpieczne  </a:t>
            </a:r>
            <a:r>
              <a:rPr lang="pl-PL" sz="2200" dirty="0" smtClean="0"/>
              <a:t>i </a:t>
            </a:r>
            <a:r>
              <a:rPr lang="pl-PL" sz="2200" dirty="0"/>
              <a:t>odpowiedzialne korzystanie </a:t>
            </a:r>
            <a:r>
              <a:rPr lang="pl-PL" sz="2200" dirty="0" smtClean="0"/>
              <a:t>                          z </a:t>
            </a:r>
            <a:r>
              <a:rPr lang="pl-PL" sz="2200" dirty="0"/>
              <a:t>zasobów dostępnych w sieci.</a:t>
            </a:r>
          </a:p>
          <a:p>
            <a:endParaRPr lang="pl-PL" sz="2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5584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Samodzielność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Dyspozycja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dziecka do podejmowania wyzwań i działania </a:t>
            </a:r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z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własną wolą.</a:t>
            </a:r>
            <a:r>
              <a:rPr lang="pl-PL" b="1" i="1" dirty="0">
                <a:solidFill>
                  <a:srgbClr val="FF0000"/>
                </a:solidFill>
              </a:rPr>
              <a:t> </a:t>
            </a:r>
            <a:endParaRPr lang="pl-PL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pl-PL" b="1" i="1" dirty="0" smtClean="0">
                <a:solidFill>
                  <a:srgbClr val="FF0000"/>
                </a:solidFill>
              </a:rPr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pl-PL" sz="2400" b="1" i="1" dirty="0">
                <a:solidFill>
                  <a:srgbClr val="FF0000"/>
                </a:solidFill>
              </a:rPr>
              <a:t> </a:t>
            </a:r>
            <a:r>
              <a:rPr lang="pl-PL" sz="2400" b="1" i="1" dirty="0" smtClean="0">
                <a:solidFill>
                  <a:srgbClr val="FF0000"/>
                </a:solidFill>
              </a:rPr>
              <a:t>                                                                           </a:t>
            </a:r>
            <a:r>
              <a:rPr lang="pl-PL" sz="2400" dirty="0" smtClean="0"/>
              <a:t>(</a:t>
            </a:r>
            <a:r>
              <a:rPr lang="pl-PL" sz="2400" dirty="0"/>
              <a:t>Kinga </a:t>
            </a:r>
            <a:r>
              <a:rPr lang="pl-PL" sz="2400" dirty="0" err="1"/>
              <a:t>Kuszak</a:t>
            </a:r>
            <a:r>
              <a:rPr lang="pl-PL" sz="2400" dirty="0"/>
              <a:t>)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02356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Kiedy </a:t>
            </a:r>
            <a:r>
              <a:rPr lang="pl-P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polski uczeń pracuje samodzielnie?</a:t>
            </a:r>
            <a:br>
              <a:rPr lang="pl-PL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pic>
        <p:nvPicPr>
          <p:cNvPr id="5" name="Symbol zastępczy zawartości 3"/>
          <p:cNvPicPr>
            <a:picLocks/>
          </p:cNvPicPr>
          <p:nvPr/>
        </p:nvPicPr>
        <p:blipFill rotWithShape="1">
          <a:blip r:embed="rId2"/>
          <a:srcRect l="40873" t="3057" r="1852" b="40035"/>
          <a:stretch/>
        </p:blipFill>
        <p:spPr bwMode="auto">
          <a:xfrm>
            <a:off x="679200" y="1774825"/>
            <a:ext cx="778559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31404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altLang="pl-PL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  <a:sym typeface="Calibri" pitchFamily="34" charset="0"/>
              </a:rPr>
              <a:t>W jakim świecie będą funkcjonować nasi uczniowie?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spcAft>
                <a:spcPts val="1200"/>
              </a:spcAft>
              <a:buClr>
                <a:srgbClr val="000000"/>
              </a:buClr>
              <a:buFont typeface="Noto Sans Symbols"/>
              <a:buNone/>
            </a:pPr>
            <a:r>
              <a:rPr lang="pl-PL" altLang="pl-PL" sz="2000" b="1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Automatyzacja, cyfryzacja 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i związane z nimi zjawiska znacząco zmienią </a:t>
            </a:r>
            <a:r>
              <a:rPr lang="pl-PL" altLang="pl-PL" sz="2000" u="sng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definicję pracy 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w nadchodzących latach. </a:t>
            </a:r>
          </a:p>
          <a:p>
            <a:pPr marL="50800" indent="0">
              <a:spcAft>
                <a:spcPts val="1200"/>
              </a:spcAft>
              <a:buClr>
                <a:srgbClr val="000000"/>
              </a:buClr>
              <a:buNone/>
            </a:pPr>
            <a:r>
              <a:rPr lang="pl-PL" altLang="pl-PL" sz="2000" b="1" u="sng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• Prawie połowa (47%) zawodów znanych obecnie zostanie zastąpiona pracą maszyn w ciągu najbliższych 25 lat.</a:t>
            </a:r>
          </a:p>
          <a:p>
            <a:pPr marL="50800" indent="0">
              <a:spcAft>
                <a:spcPts val="1200"/>
              </a:spcAft>
              <a:buClr>
                <a:srgbClr val="000000"/>
              </a:buClr>
              <a:buNone/>
            </a:pPr>
            <a:r>
              <a:rPr lang="pl-PL" altLang="pl-PL" sz="2000" dirty="0">
                <a:cs typeface="Arial" pitchFamily="34" charset="0"/>
                <a:sym typeface="Calibri" pitchFamily="34" charset="0"/>
              </a:rPr>
              <a:t>• Zawody takie jak </a:t>
            </a:r>
            <a:r>
              <a:rPr lang="pl-PL" altLang="pl-PL" sz="2000" b="1" dirty="0">
                <a:cs typeface="Arial" pitchFamily="34" charset="0"/>
                <a:sym typeface="Calibri" pitchFamily="34" charset="0"/>
              </a:rPr>
              <a:t>robotnik rolny, sprzedawca, recepcjonista, księgowy, bibliotekarz, agent ubezpieczeniowy, urzędnik bankowy lub pocztowy </a:t>
            </a:r>
            <a:r>
              <a:rPr lang="pl-PL" altLang="pl-PL" sz="2000" dirty="0">
                <a:cs typeface="Arial" pitchFamily="34" charset="0"/>
                <a:sym typeface="Calibri" pitchFamily="34" charset="0"/>
              </a:rPr>
              <a:t>są w </a:t>
            </a:r>
            <a:r>
              <a:rPr lang="pl-PL" altLang="pl-PL" sz="2000" b="1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ponad 90% zagrożone automatyzacją. </a:t>
            </a:r>
          </a:p>
          <a:p>
            <a:pPr marL="50800" indent="0">
              <a:spcAft>
                <a:spcPts val="1200"/>
              </a:spcAft>
              <a:buClr>
                <a:srgbClr val="000000"/>
              </a:buClr>
              <a:buFont typeface="Noto Sans Symbols"/>
              <a:buNone/>
            </a:pP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• </a:t>
            </a:r>
            <a:r>
              <a:rPr lang="pl-PL" altLang="pl-PL" sz="2000" b="1" u="sng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Kompetencje cyfrowe </a:t>
            </a:r>
            <a:r>
              <a:rPr lang="pl-PL" altLang="pl-PL" sz="2000" b="1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są kluczowe dla sukcesu zawodowego 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w nowych realiach cyfrowej gospodarki. </a:t>
            </a:r>
            <a:endParaRPr lang="pl-PL" altLang="pl-PL" sz="2000" dirty="0" smtClean="0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  <a:p>
            <a:pPr marL="50800" indent="0">
              <a:buClr>
                <a:srgbClr val="000000"/>
              </a:buClr>
              <a:buNone/>
            </a:pPr>
            <a:endParaRPr lang="pl-PL" sz="1600" b="1" dirty="0" smtClean="0"/>
          </a:p>
          <a:p>
            <a:pPr marL="50800" indent="0">
              <a:buClr>
                <a:srgbClr val="000000"/>
              </a:buClr>
              <a:buNone/>
            </a:pPr>
            <a:r>
              <a:rPr lang="pl-PL" sz="1600" b="1" dirty="0" smtClean="0"/>
              <a:t>Z </a:t>
            </a:r>
            <a:r>
              <a:rPr lang="pl-PL" sz="1600" b="1" dirty="0"/>
              <a:t>RAPORTU  Gumtree.pl „Aktywni+ Przyszłość rynku pracy”  2017</a:t>
            </a:r>
            <a:endParaRPr lang="pl-PL" altLang="pl-PL" sz="1600" dirty="0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  <a:p>
            <a:pPr marL="50800" indent="0">
              <a:spcAft>
                <a:spcPts val="1200"/>
              </a:spcAft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271271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kierunku nowoczesnej szkoły</a:t>
            </a: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pic>
        <p:nvPicPr>
          <p:cNvPr id="5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l="40607" t="3762" r="1985" b="40271"/>
          <a:stretch/>
        </p:blipFill>
        <p:spPr bwMode="auto">
          <a:xfrm>
            <a:off x="457200" y="1606705"/>
            <a:ext cx="8229600" cy="4512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480797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pic>
        <p:nvPicPr>
          <p:cNvPr id="5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/>
          <a:srcRect l="30820" t="20694" r="39683" b="48971"/>
          <a:stretch/>
        </p:blipFill>
        <p:spPr bwMode="auto">
          <a:xfrm>
            <a:off x="971600" y="1628800"/>
            <a:ext cx="698477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757841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Aranżacja przestrzeni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67" y="1600200"/>
            <a:ext cx="61448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2845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9" y="1600200"/>
            <a:ext cx="60261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78228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935"/>
          </a:xfrm>
        </p:spPr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KREATYWNOŚĆ</a:t>
            </a:r>
            <a:endParaRPr lang="pl-PL" sz="2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99942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46130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INNOWACYJNOŚĆ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200" i="1" dirty="0">
                <a:solidFill>
                  <a:srgbClr val="FF0000"/>
                </a:solidFill>
              </a:rPr>
              <a:t>„</a:t>
            </a:r>
            <a:r>
              <a:rPr lang="pl-PL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Wprowadzenie czegoś nowego, rzecz nowo wprowadzana”</a:t>
            </a:r>
            <a:r>
              <a:rPr lang="pl-PL" sz="2200" i="1" dirty="0">
                <a:solidFill>
                  <a:srgbClr val="FF0000"/>
                </a:solidFill>
              </a:rPr>
              <a:t>.                                             </a:t>
            </a:r>
            <a:r>
              <a:rPr lang="pl-PL" sz="2200" dirty="0"/>
              <a:t>(Według Słownika języka polskiego)</a:t>
            </a:r>
          </a:p>
          <a:p>
            <a:endParaRPr lang="pl-PL" sz="2200" dirty="0"/>
          </a:p>
          <a:p>
            <a:r>
              <a:rPr lang="pl-PL" sz="2200" dirty="0">
                <a:solidFill>
                  <a:srgbClr val="FF0000"/>
                </a:solidFill>
              </a:rPr>
              <a:t> „</a:t>
            </a:r>
            <a:r>
              <a:rPr lang="pl-PL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Zdolność osoby do wcielania nowych pomysłów w czyn”.                                                 </a:t>
            </a:r>
            <a:r>
              <a:rPr lang="pl-PL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200" dirty="0"/>
              <a:t>Najmocniej wiąże się z inicjatywnością i przedsiębiorczością) </a:t>
            </a:r>
          </a:p>
          <a:p>
            <a:endParaRPr lang="pl-PL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Innowacyjność łączy się ze zdolnością do konstruktywnego porozumiewania się </a:t>
            </a:r>
            <a:r>
              <a:rPr lang="pl-PL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różnych środowiskach</a:t>
            </a:r>
            <a:r>
              <a:rPr lang="pl-PL" sz="2200" i="1" dirty="0">
                <a:solidFill>
                  <a:srgbClr val="FF0000"/>
                </a:solidFill>
              </a:rPr>
              <a:t>, </a:t>
            </a:r>
            <a:r>
              <a:rPr lang="pl-PL" sz="2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wyrażania                     </a:t>
            </a:r>
            <a:r>
              <a:rPr lang="pl-PL" sz="2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rozumienia różnych punktów widzenia</a:t>
            </a:r>
            <a:r>
              <a:rPr lang="pl-PL" sz="2200" i="1" dirty="0">
                <a:solidFill>
                  <a:srgbClr val="FF0000"/>
                </a:solidFill>
              </a:rPr>
              <a:t>. </a:t>
            </a:r>
            <a:r>
              <a:rPr lang="pl-PL" sz="2200" i="1" dirty="0" smtClean="0">
                <a:solidFill>
                  <a:srgbClr val="FF0000"/>
                </a:solidFill>
              </a:rPr>
              <a:t>                                               </a:t>
            </a:r>
            <a:r>
              <a:rPr lang="pl-PL" sz="2200" dirty="0" smtClean="0"/>
              <a:t>(</a:t>
            </a:r>
            <a:r>
              <a:rPr lang="pl-PL" sz="2200" dirty="0"/>
              <a:t>W obszarze kompetencji społeczno-obywatelskich, zdefiniowanych przez Parlament Europejski)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19031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952366"/>
              </p:ext>
            </p:extLst>
          </p:nvPr>
        </p:nvGraphicFramePr>
        <p:xfrm>
          <a:off x="323528" y="240552"/>
          <a:ext cx="8686800" cy="632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7023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/>
              <a:t>Niezbędnym warunkiem działań innowacyjnych w szkole jest </a:t>
            </a:r>
            <a:r>
              <a:rPr lang="pl-PL" sz="2400" b="1" dirty="0">
                <a:solidFill>
                  <a:srgbClr val="FF0000"/>
                </a:solidFill>
              </a:rPr>
              <a:t>kształtowanie postawy kreatywności </a:t>
            </a:r>
            <a:r>
              <a:rPr lang="pl-PL" sz="2400" dirty="0"/>
              <a:t>oraz umożliwienie wdrażania nowych rozwiązań</a:t>
            </a:r>
            <a:r>
              <a:rPr lang="pl-PL" sz="2400" dirty="0" smtClean="0"/>
              <a:t>.</a:t>
            </a:r>
          </a:p>
          <a:p>
            <a:pPr marL="0" indent="0">
              <a:buNone/>
            </a:pPr>
            <a:endParaRPr lang="pl-PL" sz="2400" dirty="0"/>
          </a:p>
          <a:p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dirty="0"/>
              <a:t> Nie można kształtować postawy innowacyjnej bez podejmowania </a:t>
            </a:r>
            <a:r>
              <a:rPr lang="pl-PL" sz="2400" b="1" dirty="0">
                <a:solidFill>
                  <a:srgbClr val="FF0000"/>
                </a:solidFill>
              </a:rPr>
              <a:t>prób działań, realizacji projektów</a:t>
            </a:r>
            <a:r>
              <a:rPr lang="pl-PL" sz="240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576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Innowacyjność w edukacji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Kształtowanie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innowacyjności to tworzenie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środowiska, w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którym proces edukacyjny opiera się na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mocnych stronach ucznia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budowaniu jego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poczucie własnej wartości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oraz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sprawstwa.</a:t>
            </a:r>
          </a:p>
          <a:p>
            <a:pPr marL="0" indent="0">
              <a:buNone/>
            </a:pP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Jak?</a:t>
            </a:r>
          </a:p>
          <a:p>
            <a:pPr marL="0" indent="0">
              <a:buNone/>
            </a:pPr>
            <a:endParaRPr lang="pl-P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Indywidualizacja nauczania.</a:t>
            </a:r>
            <a:endParaRPr lang="pl-PL" sz="2400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1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pl-PL" altLang="pl-PL" sz="3200" dirty="0" smtClean="0">
                <a:cs typeface="Arial" pitchFamily="34" charset="0"/>
              </a:rPr>
              <a:t/>
            </a:r>
            <a:br>
              <a:rPr lang="pl-PL" altLang="pl-PL" sz="3200" dirty="0" smtClean="0">
                <a:cs typeface="Arial" pitchFamily="34" charset="0"/>
              </a:rPr>
            </a:br>
            <a:r>
              <a:rPr lang="pl-PL" altLang="pl-PL" sz="3200" dirty="0" smtClean="0">
                <a:cs typeface="Arial" pitchFamily="34" charset="0"/>
              </a:rPr>
              <a:t>Kompetencje </a:t>
            </a:r>
            <a:r>
              <a:rPr lang="pl-PL" altLang="pl-PL" sz="3200" dirty="0">
                <a:cs typeface="Arial" pitchFamily="34" charset="0"/>
              </a:rPr>
              <a:t>kluczowe rozwijamy nie poprzez to </a:t>
            </a:r>
            <a:r>
              <a:rPr lang="pl-PL" altLang="pl-PL" sz="3200" b="1" dirty="0">
                <a:solidFill>
                  <a:srgbClr val="FF0000"/>
                </a:solidFill>
                <a:cs typeface="Arial" pitchFamily="34" charset="0"/>
              </a:rPr>
              <a:t>CZEGO uczymy</a:t>
            </a:r>
            <a:r>
              <a:rPr lang="pl-PL" altLang="pl-PL" sz="3200" dirty="0">
                <a:cs typeface="Arial" pitchFamily="34" charset="0"/>
              </a:rPr>
              <a:t>, </a:t>
            </a:r>
            <a:br>
              <a:rPr lang="pl-PL" altLang="pl-PL" sz="3200" dirty="0">
                <a:cs typeface="Arial" pitchFamily="34" charset="0"/>
              </a:rPr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altLang="pl-PL" dirty="0" smtClean="0"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altLang="pl-PL" dirty="0" smtClean="0">
                <a:cs typeface="Arial" pitchFamily="34" charset="0"/>
              </a:rPr>
              <a:t>a </a:t>
            </a:r>
            <a:r>
              <a:rPr lang="pl-PL" altLang="pl-PL" dirty="0">
                <a:cs typeface="Arial" pitchFamily="34" charset="0"/>
              </a:rPr>
              <a:t>poprzez to </a:t>
            </a:r>
            <a:r>
              <a:rPr lang="pl-PL" altLang="pl-PL" sz="4800" b="1" dirty="0">
                <a:solidFill>
                  <a:srgbClr val="FF0000"/>
                </a:solidFill>
                <a:cs typeface="Arial" pitchFamily="34" charset="0"/>
              </a:rPr>
              <a:t>JAK uczymy!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pic>
        <p:nvPicPr>
          <p:cNvPr id="5" name="Picture 2" descr="https://4.bp.blogspot.com/-_MxGgRplAa8/WbrYRZOtE2I/AAAAAAAABuU/2BnfRz9qP846HP8tjU2no1XE8G7eDLq7ACLcBGAs/s280/samodzielnosc%2Brysun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680520" cy="330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81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0800" indent="0">
              <a:spcAft>
                <a:spcPts val="1200"/>
              </a:spcAft>
              <a:buClr>
                <a:srgbClr val="000000"/>
              </a:buClr>
              <a:buNone/>
            </a:pPr>
            <a:r>
              <a:rPr lang="pl-PL" altLang="pl-PL" sz="2000" b="1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Analiza danych to najbardziej obiecujący kierunek rozwoju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: najlepiej opłacanymi zawodami będą Data </a:t>
            </a:r>
            <a:r>
              <a:rPr lang="pl-PL" altLang="pl-PL" sz="2000" dirty="0" err="1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Scientist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, </a:t>
            </a:r>
            <a:r>
              <a:rPr lang="pl-PL" altLang="pl-PL" sz="2000" dirty="0" err="1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DevOp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 </a:t>
            </a:r>
            <a:r>
              <a:rPr lang="pl-PL" altLang="pl-PL" sz="2000" dirty="0" err="1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Engineer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 oraz Data </a:t>
            </a:r>
            <a:r>
              <a:rPr lang="pl-PL" altLang="pl-PL" sz="2000" dirty="0" err="1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Engineer</a:t>
            </a:r>
            <a:r>
              <a:rPr lang="pl-PL" altLang="pl-PL" sz="2000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.</a:t>
            </a:r>
          </a:p>
          <a:p>
            <a:pPr marL="50800" indent="0">
              <a:buClr>
                <a:srgbClr val="000000"/>
              </a:buClr>
              <a:buNone/>
            </a:pPr>
            <a:r>
              <a:rPr lang="pl-PL" altLang="pl-PL" sz="2000" b="1" dirty="0" smtClean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Psycholog</a:t>
            </a:r>
            <a:r>
              <a:rPr lang="pl-PL" altLang="pl-PL" sz="2000" b="1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, pielęgniarka, analityk biznesowy, specjalista IT, duchowny, wykładowca i lekarz 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nie muszą obawiać się o swoją przyszłość zawodową — ryzyko automatyzacji wynosi poniżej 2</a:t>
            </a:r>
            <a:r>
              <a:rPr lang="pl-PL" altLang="pl-PL" sz="2000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%.</a:t>
            </a:r>
          </a:p>
          <a:p>
            <a:pPr marL="50800" indent="0">
              <a:buClr>
                <a:srgbClr val="000000"/>
              </a:buClr>
              <a:buNone/>
            </a:pPr>
            <a:r>
              <a:rPr lang="pl-PL" altLang="pl-PL" sz="2000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 </a:t>
            </a:r>
            <a:endParaRPr lang="pl-PL" altLang="pl-PL" sz="2000" dirty="0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  <a:p>
            <a:pPr marL="50800" indent="0">
              <a:buClr>
                <a:srgbClr val="000000"/>
              </a:buClr>
              <a:buNone/>
            </a:pPr>
            <a:r>
              <a:rPr lang="pl-PL" altLang="pl-PL" sz="2000" b="1" dirty="0">
                <a:solidFill>
                  <a:srgbClr val="FF0000"/>
                </a:solidFill>
                <a:cs typeface="Arial" pitchFamily="34" charset="0"/>
                <a:sym typeface="Calibri" pitchFamily="34" charset="0"/>
              </a:rPr>
              <a:t>Zawody kreatywne, wymagające nieszablonowego działania, są bezpiecznym kierunkiem rozwoju, </a:t>
            </a:r>
            <a:r>
              <a:rPr lang="pl-PL" altLang="pl-PL" sz="2000" dirty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w przeciwieństwie do zawodów opartych na czynnościach powtarzalnych i schematycznych</a:t>
            </a:r>
            <a:r>
              <a:rPr lang="pl-PL" altLang="pl-PL" sz="2000" dirty="0" smtClean="0">
                <a:solidFill>
                  <a:srgbClr val="000000"/>
                </a:solidFill>
                <a:cs typeface="Arial" pitchFamily="34" charset="0"/>
                <a:sym typeface="Calibri" pitchFamily="34" charset="0"/>
              </a:rPr>
              <a:t>!</a:t>
            </a:r>
          </a:p>
          <a:p>
            <a:pPr marL="50800" indent="0">
              <a:buClr>
                <a:srgbClr val="000000"/>
              </a:buClr>
              <a:buNone/>
            </a:pPr>
            <a:endParaRPr lang="pl-PL" sz="2000" b="1" dirty="0" smtClean="0"/>
          </a:p>
          <a:p>
            <a:pPr marL="50800" indent="0">
              <a:buClr>
                <a:srgbClr val="000000"/>
              </a:buClr>
              <a:buNone/>
            </a:pPr>
            <a:endParaRPr lang="pl-PL" sz="1600" b="1" dirty="0" smtClean="0"/>
          </a:p>
          <a:p>
            <a:pPr marL="50800" indent="0">
              <a:buClr>
                <a:srgbClr val="000000"/>
              </a:buClr>
              <a:buNone/>
            </a:pPr>
            <a:r>
              <a:rPr lang="pl-PL" sz="1600" b="1" dirty="0" smtClean="0"/>
              <a:t>Z </a:t>
            </a:r>
            <a:r>
              <a:rPr lang="pl-PL" sz="1600" b="1" dirty="0"/>
              <a:t>RAPORTU  Gumtree.pl </a:t>
            </a:r>
            <a:r>
              <a:rPr lang="pl-PL" sz="1600" b="1" dirty="0" smtClean="0"/>
              <a:t>„</a:t>
            </a:r>
            <a:r>
              <a:rPr lang="pl-PL" sz="1600" b="1" dirty="0"/>
              <a:t>Aktywni+ Przyszłość rynku pracy”  2017</a:t>
            </a:r>
            <a:endParaRPr lang="pl-PL" altLang="pl-PL" sz="1600" dirty="0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  <a:p>
            <a:pPr marL="393700">
              <a:spcAft>
                <a:spcPts val="1200"/>
              </a:spcAft>
              <a:buClr>
                <a:srgbClr val="000000"/>
              </a:buClr>
            </a:pPr>
            <a:endParaRPr lang="pl-PL" altLang="pl-PL" sz="2400" dirty="0">
              <a:solidFill>
                <a:srgbClr val="000000"/>
              </a:solidFill>
              <a:cs typeface="Arial" pitchFamily="34" charset="0"/>
              <a:sym typeface="Calibri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998316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Jak?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– </a:t>
            </a:r>
            <a:r>
              <a:rPr lang="pl-P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Warunki i sposób realizacji podstawy programowej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gry i zabawy </a:t>
            </a:r>
            <a:r>
              <a:rPr lang="pl-PL" sz="2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edukacyjne;</a:t>
            </a:r>
            <a:endParaRPr lang="pl-PL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dyskusja, debata, drama, projekt </a:t>
            </a:r>
            <a:r>
              <a:rPr lang="pl-PL" sz="2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edukacyjny;</a:t>
            </a:r>
            <a:endParaRPr lang="pl-PL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stosowanie tablicy interaktywnej; filmy i gry </a:t>
            </a:r>
            <a:r>
              <a:rPr lang="pl-PL" sz="2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dydaktyczne;</a:t>
            </a:r>
            <a:endParaRPr lang="pl-PL" sz="2000" b="1" dirty="0">
              <a:solidFill>
                <a:srgbClr val="00B050"/>
              </a:solidFill>
              <a:latin typeface="Georgia" panose="02040502050405020303" pitchFamily="18" charset="0"/>
            </a:endParaRP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techniki ułatwiające uczenie się;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konkursy, wystawy, spotkania czytelnicze, zajęcia teatralne, </a:t>
            </a:r>
            <a:r>
              <a:rPr lang="pl-PL" sz="20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eTwinning</a:t>
            </a:r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udział w koncertach, lekcje w salach koncertowych, muzeach;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projekty interdyscyplinarne;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lekcje w galeriach, muzeach, obiektach sakralnych;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metody aktywizujące, oparte na działaniu;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metody rozwiązywania problemów;</a:t>
            </a:r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1367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wycieczki edukacyjne;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obserwacja w terenie; 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metody aktywizujące z wykorzystaniem komputera;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debaty, seminaria, konkursy, wystawy fotograficzne, opracowywanie przewodników, folderów, portfolio;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praca w grupach;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doświadczenia i obserwacje;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eksperymentowanie;</a:t>
            </a:r>
          </a:p>
          <a:p>
            <a:r>
              <a:rPr lang="pl-PL" sz="2000" b="1" dirty="0">
                <a:solidFill>
                  <a:srgbClr val="00B050"/>
                </a:solidFill>
                <a:latin typeface="Georgia" panose="02040502050405020303" pitchFamily="18" charset="0"/>
              </a:rPr>
              <a:t>spotkania, prelekcje.</a:t>
            </a:r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1406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z="2000" b="1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Nauczyciele 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siła życiowa szkolnego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sukcesu</a:t>
            </a:r>
          </a:p>
          <a:p>
            <a:pPr marL="0" indent="0" algn="ctr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 są takie jak ich nauczyciele</a:t>
            </a:r>
          </a:p>
          <a:p>
            <a:pPr marL="0" indent="0"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</a:t>
            </a:r>
          </a:p>
          <a:p>
            <a:pPr marL="0" indent="0" algn="ctr">
              <a:buNone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</a:t>
            </a:r>
            <a:r>
              <a:rPr lang="pl-PL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</a:t>
            </a:r>
            <a:r>
              <a:rPr lang="pl-PL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Robinson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596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Kultura organizacyjna szkoły sprzyjająca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kształtowaniu kompetencji kluczowych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400" b="1" dirty="0" smtClean="0"/>
              <a:t>Współpraca nauczycieli</a:t>
            </a:r>
            <a:r>
              <a:rPr lang="pl-PL" sz="2400" dirty="0" smtClean="0"/>
              <a:t>– </a:t>
            </a:r>
            <a:r>
              <a:rPr lang="pl-PL" sz="2400" dirty="0"/>
              <a:t>relacje wszystkich </a:t>
            </a:r>
            <a:r>
              <a:rPr lang="pl-PL" sz="2400" dirty="0" smtClean="0"/>
              <a:t>                             w </a:t>
            </a:r>
            <a:r>
              <a:rPr lang="pl-PL" sz="2400" dirty="0"/>
              <a:t>szkole charakteryzują się zaufaniem, otwartością </a:t>
            </a:r>
            <a:r>
              <a:rPr lang="pl-PL" sz="2400" dirty="0" smtClean="0"/>
              <a:t>                             i </a:t>
            </a:r>
            <a:r>
              <a:rPr lang="pl-PL" sz="2400" dirty="0"/>
              <a:t>dobrą komunikacją;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pozytywne relacje z przełożonymi </a:t>
            </a:r>
            <a:r>
              <a:rPr lang="pl-PL" sz="2400" dirty="0"/>
              <a:t>– postrzeganie przełożonych jako wspierających pomysły, nieograniczających swobody działania;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świadomość własnych zasobów - </a:t>
            </a:r>
            <a:r>
              <a:rPr lang="pl-PL" sz="2400" dirty="0"/>
              <a:t>jasność misji – świadomość celów organizacji;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stymulacja intelektualna </a:t>
            </a:r>
            <a:r>
              <a:rPr lang="pl-PL" sz="2400" dirty="0"/>
              <a:t>– dyskusja jako forma rozwoju organizacji, uczenie się od siebie;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b="1" dirty="0"/>
              <a:t>otwartość na organizacje zewnętrzne</a:t>
            </a:r>
            <a:r>
              <a:rPr lang="pl-PL" sz="2400" dirty="0"/>
              <a:t>. 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999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Dyrektor jako przywódca edukacyjny - Zasady skutecznego przywództwa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/>
          <a:lstStyle/>
          <a:p>
            <a:endParaRPr lang="pl-PL" altLang="pl-PL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alt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wskazuj </a:t>
            </a:r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właściwą drogę;</a:t>
            </a:r>
          </a:p>
          <a:p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rozbudzaj wspólną wizję;</a:t>
            </a:r>
          </a:p>
          <a:p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bój się zmian;</a:t>
            </a:r>
          </a:p>
          <a:p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pozwól działać innym;</a:t>
            </a:r>
          </a:p>
          <a:p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motywuj i wspieraj.</a:t>
            </a:r>
          </a:p>
          <a:p>
            <a:endParaRPr lang="pl-PL" altLang="pl-PL" sz="2400" dirty="0"/>
          </a:p>
          <a:p>
            <a:endParaRPr lang="pl-PL" altLang="pl-PL" sz="2400" dirty="0"/>
          </a:p>
          <a:p>
            <a:endParaRPr lang="pl-PL" altLang="pl-PL" sz="2400" dirty="0"/>
          </a:p>
          <a:p>
            <a:pPr>
              <a:spcBef>
                <a:spcPct val="0"/>
              </a:spcBef>
            </a:pPr>
            <a:r>
              <a:rPr lang="pl-PL" altLang="pl-PL" sz="2000" i="1" dirty="0"/>
              <a:t>Na podstawie analizy tysięcy przypadków, opisujących rozmaite doświadczenia związane z przywództwem, J.M. </a:t>
            </a:r>
            <a:r>
              <a:rPr lang="pl-PL" altLang="pl-PL" sz="2000" i="1" dirty="0" err="1"/>
              <a:t>Kouzes</a:t>
            </a:r>
            <a:r>
              <a:rPr lang="pl-PL" altLang="pl-PL" sz="2000" i="1" dirty="0"/>
              <a:t> i B. Z. </a:t>
            </a:r>
            <a:r>
              <a:rPr lang="pl-PL" altLang="pl-PL" sz="2000" i="1" dirty="0" err="1"/>
              <a:t>Posn</a:t>
            </a:r>
            <a:endParaRPr lang="pl-PL" altLang="pl-PL" sz="2000" dirty="0"/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804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W pracy nauczycieli uczenie się jest równie ważne </a:t>
            </a: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jak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Arial" pitchFamily="34" charset="0"/>
              </a:rPr>
              <a:t>uczenie innych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sz="2400" i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pl-PL" altLang="pl-PL" sz="24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„…</a:t>
            </a:r>
            <a:r>
              <a:rPr lang="pl-PL" altLang="pl-PL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na obecnym etapie rozwoju polskiej oświaty coraz bardziej kluczowy jest rozwój samych szkół jako </a:t>
            </a:r>
            <a:r>
              <a:rPr lang="pl-PL" altLang="pl-PL" sz="2400" b="1" i="1" u="sng" dirty="0">
                <a:solidFill>
                  <a:srgbClr val="FF0000"/>
                </a:solidFill>
                <a:cs typeface="Arial" panose="020B0604020202020204" pitchFamily="34" charset="0"/>
              </a:rPr>
              <a:t>organizacji uczących się</a:t>
            </a:r>
            <a:r>
              <a:rPr lang="pl-PL" altLang="pl-PL" sz="2400" b="1" i="1" dirty="0">
                <a:solidFill>
                  <a:srgbClr val="FF0000"/>
                </a:solidFill>
                <a:cs typeface="Arial" panose="020B0604020202020204" pitchFamily="34" charset="0"/>
              </a:rPr>
              <a:t>. Po pierwsze, kluczowe jest tu </a:t>
            </a:r>
            <a:r>
              <a:rPr lang="pl-PL" altLang="pl-PL" sz="2400" b="1" i="1" u="sng" dirty="0">
                <a:solidFill>
                  <a:srgbClr val="FF0000"/>
                </a:solidFill>
                <a:cs typeface="Arial" panose="020B0604020202020204" pitchFamily="34" charset="0"/>
              </a:rPr>
              <a:t>doskonalenie metod nauczania i jakość pracy nauczycieli………..”</a:t>
            </a:r>
            <a:endParaRPr lang="pl-PL" altLang="pl-PL" sz="24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pl-PL" altLang="pl-PL" sz="2400" i="1" dirty="0">
                <a:cs typeface="Arial" panose="020B0604020202020204" pitchFamily="34" charset="0"/>
              </a:rPr>
              <a:t>                      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pl-PL" altLang="pl-PL" sz="2000" i="1" dirty="0">
                <a:cs typeface="Arial" panose="020B0604020202020204" pitchFamily="34" charset="0"/>
              </a:rPr>
              <a:t>        </a:t>
            </a:r>
            <a:r>
              <a:rPr lang="pl-PL" altLang="pl-PL" sz="2000" i="1" dirty="0" smtClean="0">
                <a:cs typeface="Arial" panose="020B0604020202020204" pitchFamily="34" charset="0"/>
              </a:rPr>
              <a:t>Strategia </a:t>
            </a:r>
            <a:r>
              <a:rPr lang="pl-PL" altLang="pl-PL" sz="2000" i="1" dirty="0">
                <a:cs typeface="Arial" panose="020B0604020202020204" pitchFamily="34" charset="0"/>
              </a:rPr>
              <a:t>Rozwoju Kapitału Ludzkiego na lata 2014–2020</a:t>
            </a:r>
            <a:endParaRPr lang="pl-PL" altLang="pl-PL" sz="2000" dirty="0">
              <a:cs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047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Wspomaganie zewnętrzne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  <a:defRPr/>
            </a:pPr>
            <a:r>
              <a:rPr lang="pl-PL" sz="2000" b="1" dirty="0"/>
              <a:t>Placówki doskonalenia nauczycieli, Poradnie </a:t>
            </a:r>
            <a:r>
              <a:rPr lang="pl-PL" sz="2000" b="1" dirty="0" smtClean="0"/>
              <a:t>psychologiczno-pedagogiczne, Biblioteki pedagogiczne </a:t>
            </a:r>
            <a:r>
              <a:rPr lang="pl-PL" sz="2000" b="1" dirty="0" smtClean="0">
                <a:solidFill>
                  <a:srgbClr val="FF0000"/>
                </a:solidFill>
              </a:rPr>
              <a:t>organizują                                i </a:t>
            </a:r>
            <a:r>
              <a:rPr lang="pl-PL" sz="2000" b="1" dirty="0">
                <a:solidFill>
                  <a:srgbClr val="FF0000"/>
                </a:solidFill>
              </a:rPr>
              <a:t>prowadzą wspomaganie </a:t>
            </a:r>
            <a:r>
              <a:rPr lang="pl-PL" sz="2000" dirty="0"/>
              <a:t>mające na celu poprawę jakości pracy szkoły tj.: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pl-PL" sz="2400" dirty="0"/>
              <a:t>a) pomoc w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diagnozowaniu potrzeb </a:t>
            </a:r>
            <a:r>
              <a:rPr lang="pl-PL" sz="2400" dirty="0"/>
              <a:t>szkoły lub placówki,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pl-PL" sz="2400" dirty="0"/>
              <a:t>b) ustalenie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sposobów działania </a:t>
            </a:r>
            <a:r>
              <a:rPr lang="pl-PL" sz="2400" dirty="0"/>
              <a:t>prowadzących do zaspokojenia potrzeb szkoły lub placówki,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pl-PL" sz="2400" dirty="0"/>
              <a:t>c) zaplanowanie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wspomagania </a:t>
            </a:r>
            <a:r>
              <a:rPr lang="pl-PL" sz="2400" dirty="0"/>
              <a:t>i ich realizację,</a:t>
            </a:r>
          </a:p>
          <a:p>
            <a:pPr>
              <a:spcAft>
                <a:spcPts val="600"/>
              </a:spcAft>
              <a:buNone/>
              <a:defRPr/>
            </a:pPr>
            <a:r>
              <a:rPr lang="pl-PL" sz="2400" dirty="0"/>
              <a:t>d) wspólną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ocenę efektów i opracowanie wniosków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pl-PL" sz="2400" dirty="0" smtClean="0"/>
              <a:t>z </a:t>
            </a:r>
            <a:r>
              <a:rPr lang="pl-PL" sz="2400" dirty="0"/>
              <a:t>realizacji zaplanowanych form wspomagania;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51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MONITOROWANIE</a:t>
            </a:r>
            <a:br>
              <a:rPr lang="pl-PL" sz="2800" b="1" dirty="0"/>
            </a:br>
            <a:r>
              <a:rPr lang="pl-PL" sz="2800" b="1" dirty="0"/>
              <a:t>kształcenia kompetencji uczniów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l-PL" sz="2400" b="1" dirty="0" smtClean="0"/>
          </a:p>
          <a:p>
            <a:pPr lvl="0"/>
            <a:r>
              <a:rPr lang="pl-PL" sz="2400" b="1" dirty="0" smtClean="0"/>
              <a:t>obserwacje </a:t>
            </a:r>
            <a:r>
              <a:rPr lang="pl-PL" sz="2400" b="1" dirty="0"/>
              <a:t>dyrektora szkoły</a:t>
            </a:r>
          </a:p>
          <a:p>
            <a:pPr lvl="0"/>
            <a:r>
              <a:rPr lang="pl-PL" sz="2400" b="1" dirty="0"/>
              <a:t>obserwacje zajęć otwartych, koleżeńskich</a:t>
            </a:r>
          </a:p>
          <a:p>
            <a:pPr lvl="0"/>
            <a:r>
              <a:rPr lang="pl-PL" sz="2400" b="1" dirty="0"/>
              <a:t>spacer edukacyjny</a:t>
            </a:r>
          </a:p>
          <a:p>
            <a:pPr lvl="0"/>
            <a:r>
              <a:rPr lang="pl-PL" sz="2400" b="1" dirty="0"/>
              <a:t>spotkania zespołów samokształceniowych</a:t>
            </a:r>
          </a:p>
          <a:p>
            <a:pPr lvl="0"/>
            <a:r>
              <a:rPr lang="pl-PL" sz="2400" b="1" dirty="0"/>
              <a:t>spotkania grup uczących się (Action Learning)</a:t>
            </a:r>
          </a:p>
          <a:p>
            <a:pPr lvl="0"/>
            <a:r>
              <a:rPr lang="pl-PL" sz="2400" b="1" dirty="0"/>
              <a:t>samoocena (nagrywanie lekcji)</a:t>
            </a:r>
          </a:p>
          <a:p>
            <a:pPr lvl="0"/>
            <a:r>
              <a:rPr lang="pl-PL" sz="2400" b="1" dirty="0"/>
              <a:t>coaching indywidualny lub grupowy </a:t>
            </a:r>
          </a:p>
          <a:p>
            <a:pPr lvl="0"/>
            <a:r>
              <a:rPr lang="pl-PL" sz="2400" b="1" dirty="0"/>
              <a:t>itd.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375060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  <a:hlinkClick r:id="rId2"/>
              </a:rPr>
              <a:t>www.ore.edu.pl</a:t>
            </a:r>
            <a:r>
              <a:rPr lang="pl-PL" altLang="pl-PL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/>
            </a:r>
            <a:br>
              <a:rPr lang="pl-PL" altLang="pl-PL" sz="28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</a:br>
            <a:r>
              <a:rPr lang="pl-PL" altLang="pl-PL" sz="28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Calibri" pitchFamily="34" charset="0"/>
              </a:rPr>
              <a:t>Projekty UE/ Wspomaganie szkół w rozwoju</a:t>
            </a: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26563" r="16692" b="10156"/>
          <a:stretch>
            <a:fillRect/>
          </a:stretch>
        </p:blipFill>
        <p:spPr bwMode="auto">
          <a:xfrm>
            <a:off x="457200" y="1890998"/>
            <a:ext cx="8229600" cy="394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080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797" y="1600200"/>
            <a:ext cx="8148406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970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„Każdy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prawo do edukacji włączającej, charakteryzującej się dobrą jakością szkoleń 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i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uczenia się przez całe życie w celu utrzymania 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i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nabywania umiejętności, </a:t>
            </a:r>
            <a:r>
              <a:rPr lang="pl-PL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które pozwolą mu                            w pełni uczestniczyć w życiu społeczeństwa </a:t>
            </a:r>
            <a:r>
              <a:rPr lang="pl-PL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i </a:t>
            </a:r>
            <a:r>
              <a:rPr lang="pl-PL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skutecznie radzić sobie ze zmianami na rynku pracy</a:t>
            </a:r>
            <a:r>
              <a:rPr lang="pl-PL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 marL="0" indent="0">
              <a:buNone/>
            </a:pPr>
            <a:endParaRPr lang="pl-P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1800" i="1" dirty="0"/>
              <a:t>ZAŁĄCZNIK do wniosku dotyczącego zalecenia Rady w sprawie kompetencji kluczowych w procesie uczenia się przez całe życie </a:t>
            </a:r>
            <a:r>
              <a:rPr lang="pt-BR" sz="1800" i="1" dirty="0"/>
              <a:t>Bruksela, dnia 17.1.2018</a:t>
            </a:r>
            <a:endParaRPr lang="pl-PL" sz="1800" i="1" dirty="0"/>
          </a:p>
          <a:p>
            <a:pPr marL="0" indent="0">
              <a:buNone/>
            </a:pPr>
            <a:endParaRPr lang="pl-PL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256414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3" y="1600200"/>
            <a:ext cx="76672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535221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8104"/>
            <a:ext cx="8229600" cy="339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00884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85E40-8CDE-4ADE-8550-F419462476B6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659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Osiem kompetencji kluczowych</a:t>
            </a:r>
            <a:r>
              <a:rPr lang="pl-PL" sz="2800" dirty="0">
                <a:latin typeface="Georgia" panose="02040502050405020303" pitchFamily="18" charset="0"/>
              </a:rPr>
              <a:t> </a:t>
            </a:r>
            <a:br>
              <a:rPr lang="pl-PL" sz="2800" dirty="0">
                <a:latin typeface="Georgia" panose="02040502050405020303" pitchFamily="18" charset="0"/>
              </a:rPr>
            </a:br>
            <a:r>
              <a:rPr lang="pl-PL" sz="2000" b="1" dirty="0"/>
              <a:t>(</a:t>
            </a:r>
            <a:r>
              <a:rPr lang="pt-BR" sz="2000" b="1" dirty="0"/>
              <a:t>Bruksela, dnia 17.1.2018</a:t>
            </a:r>
            <a:r>
              <a:rPr lang="pl-PL" sz="2000" b="1" dirty="0"/>
              <a:t>)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w zakresie czytania i pisania;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językowe;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matematyczne oraz kompetencje w zakresie nauk przyrodniczych, technologii i inżynierii;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cyfrowe;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osobiste, społeczne i w zakresie uczenia się;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obywatelskie;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w zakresie przedsiębiorczości; 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</a:rPr>
              <a:t>Kompetencje </a:t>
            </a:r>
            <a:r>
              <a:rPr lang="pl-PL" sz="2000" b="1" dirty="0">
                <a:solidFill>
                  <a:srgbClr val="FF0000"/>
                </a:solidFill>
              </a:rPr>
              <a:t>w zakresie świadomości i ekspresji kulturalnej. </a:t>
            </a:r>
          </a:p>
          <a:p>
            <a:pPr marL="0" indent="0">
              <a:buNone/>
            </a:pPr>
            <a:endParaRPr lang="pl-PL" sz="1800" i="1" dirty="0" smtClean="0"/>
          </a:p>
          <a:p>
            <a:pPr marL="0" indent="0">
              <a:buNone/>
            </a:pPr>
            <a:r>
              <a:rPr lang="pl-PL" sz="1800" i="1" dirty="0" smtClean="0"/>
              <a:t>ZAŁĄCZNIK </a:t>
            </a:r>
            <a:r>
              <a:rPr lang="pl-PL" sz="1800" i="1" dirty="0"/>
              <a:t>do wniosku dotyczącego zalecenia Rady w sprawie kompetencji kluczowych w procesie uczenia się przez całe życie </a:t>
            </a:r>
            <a:r>
              <a:rPr lang="pt-BR" sz="1800" i="1" dirty="0"/>
              <a:t>Bruksela, dnia 17.1.2018</a:t>
            </a:r>
            <a:endParaRPr lang="pl-PL" sz="1800" i="1" dirty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92487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Kompetencje kluczowe to te, których wszystkie osoby potrzebują do samorealizacji i rozwoju osobistego, uzyskania szans na zatrudnienie, włączenia społecznego i aktywnego obywatelstwa. </a:t>
            </a: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30598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Jak rozumieć kompetencje kluczowe?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275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518320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i="1" dirty="0" smtClean="0"/>
              <a:t/>
            </a:r>
            <a:br>
              <a:rPr lang="pl-PL" sz="2400" i="1" dirty="0" smtClean="0"/>
            </a:br>
            <a:r>
              <a:rPr lang="pl-PL" sz="2400" i="1" dirty="0"/>
              <a:t/>
            </a:r>
            <a:br>
              <a:rPr lang="pl-PL" sz="2400" i="1" dirty="0"/>
            </a:br>
            <a:r>
              <a:rPr lang="pl-PL" sz="2000" i="1" dirty="0" smtClean="0"/>
              <a:t>ZAŁĄCZNIK </a:t>
            </a:r>
            <a:r>
              <a:rPr lang="pl-PL" sz="2000" i="1" dirty="0"/>
              <a:t>do wniosku dotyczącego zalecenia Rady w sprawie kompetencji kluczowych w procesie uczenia się przez całe życie    </a:t>
            </a:r>
            <a:br>
              <a:rPr lang="pl-PL" sz="2000" i="1" dirty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„Umiejętności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myślenie krytyczne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rozwiązywanie problemów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zespołowa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umiejętność porozumiewania się 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i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negocjowania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umiejętności analityczne, </a:t>
            </a:r>
            <a:r>
              <a:rPr lang="pl-PL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kreatywność i </a:t>
            </a:r>
            <a:r>
              <a:rPr lang="pl-PL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umiejętności międzykulturowe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są </a:t>
            </a:r>
            <a:r>
              <a:rPr lang="pl-PL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elementem wszystkich kompetencji </a:t>
            </a:r>
            <a:r>
              <a:rPr lang="pl-PL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kluczowych”.</a:t>
            </a:r>
            <a:endParaRPr lang="pl-PL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7735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 sz="2800" b="1" dirty="0"/>
              <a:t>Uwarunkowania prawne kształcenia kompetencji uczniów w </a:t>
            </a:r>
            <a:r>
              <a:rPr lang="pl-PL" sz="2800" b="1" dirty="0" smtClean="0"/>
              <a:t>szkole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67584"/>
          </a:xfrm>
        </p:spPr>
        <p:txBody>
          <a:bodyPr/>
          <a:lstStyle/>
          <a:p>
            <a:endParaRPr lang="pl-PL" sz="2000" b="1" dirty="0" smtClean="0"/>
          </a:p>
          <a:p>
            <a:r>
              <a:rPr lang="pl-PL" sz="2000" b="1" dirty="0" smtClean="0"/>
              <a:t>Ustawa</a:t>
            </a:r>
            <a:r>
              <a:rPr lang="pl-PL" sz="2000" dirty="0" smtClean="0"/>
              <a:t> </a:t>
            </a:r>
            <a:r>
              <a:rPr lang="pl-PL" sz="2000" dirty="0"/>
              <a:t>z dnia 14 grudnia 2016 r. </a:t>
            </a:r>
            <a:r>
              <a:rPr lang="pl-PL" sz="2000" b="1" dirty="0"/>
              <a:t>Prawo </a:t>
            </a:r>
            <a:r>
              <a:rPr lang="pl-PL" sz="2000" b="1" dirty="0" smtClean="0"/>
              <a:t>oświatowe</a:t>
            </a:r>
          </a:p>
          <a:p>
            <a:endParaRPr lang="pl-PL" sz="2000" b="1" dirty="0"/>
          </a:p>
          <a:p>
            <a:r>
              <a:rPr lang="pl-PL" sz="2000" b="1" dirty="0" smtClean="0"/>
              <a:t>Rozporządzenie </a:t>
            </a:r>
            <a:r>
              <a:rPr lang="pl-PL" sz="2000" b="1" dirty="0"/>
              <a:t>ME</a:t>
            </a:r>
            <a:r>
              <a:rPr lang="pl-PL" sz="2000" dirty="0"/>
              <a:t>N z dnia 14 lutego 2017 r. w sprawie </a:t>
            </a:r>
            <a:r>
              <a:rPr lang="pl-PL" sz="2000" b="1" dirty="0"/>
              <a:t>podstawy programowej wychowania przedszkolnego </a:t>
            </a:r>
            <a:r>
              <a:rPr lang="pl-PL" sz="2000" b="1" dirty="0" smtClean="0"/>
              <a:t>                    oraz </a:t>
            </a:r>
            <a:r>
              <a:rPr lang="pl-PL" sz="2000" b="1" dirty="0"/>
              <a:t>podstawy programowej kształcenia ogólnego </a:t>
            </a:r>
            <a:r>
              <a:rPr lang="pl-PL" sz="2000" dirty="0"/>
              <a:t>dla szkoły podstawowej</a:t>
            </a:r>
            <a:r>
              <a:rPr lang="pl-PL" sz="2000" dirty="0" smtClean="0"/>
              <a:t>…</a:t>
            </a:r>
          </a:p>
          <a:p>
            <a:endParaRPr lang="pl-PL" sz="2000" dirty="0"/>
          </a:p>
          <a:p>
            <a:r>
              <a:rPr lang="pl-PL" sz="2000" b="1" dirty="0"/>
              <a:t>R</a:t>
            </a:r>
            <a:r>
              <a:rPr lang="pl-PL" sz="2000" b="1" dirty="0" smtClean="0"/>
              <a:t>ozporządzenie </a:t>
            </a:r>
            <a:r>
              <a:rPr lang="pl-PL" sz="2000" b="1" dirty="0"/>
              <a:t>MEN </a:t>
            </a:r>
            <a:r>
              <a:rPr lang="pl-PL" sz="2000" dirty="0"/>
              <a:t>z dnia 31 marca 2017 r. w sprawie </a:t>
            </a:r>
            <a:r>
              <a:rPr lang="pl-PL" sz="2000" b="1" dirty="0"/>
              <a:t>podstawy programowej kształcenia w </a:t>
            </a:r>
            <a:r>
              <a:rPr lang="pl-PL" sz="2000" b="1" dirty="0" smtClean="0"/>
              <a:t>zawodach</a:t>
            </a:r>
          </a:p>
          <a:p>
            <a:endParaRPr lang="pl-PL" sz="2000" b="1" dirty="0"/>
          </a:p>
          <a:p>
            <a:r>
              <a:rPr lang="pl-PL" sz="2000" b="1" dirty="0" smtClean="0"/>
              <a:t>Rozporządzenie </a:t>
            </a:r>
            <a:r>
              <a:rPr lang="pl-PL" sz="2000" b="1" dirty="0"/>
              <a:t>MEN </a:t>
            </a:r>
            <a:r>
              <a:rPr lang="pl-PL" sz="2000" dirty="0"/>
              <a:t>z dnia 11 sierpnia 2017 r. w sprawie </a:t>
            </a:r>
            <a:r>
              <a:rPr lang="pl-PL" sz="2000" b="1" dirty="0"/>
              <a:t>wymagań wobec szkół i placówek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pl-PL" sz="2000" dirty="0" smtClean="0"/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F9A4B-718B-4D69-943C-BA507C76AC48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954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2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</TotalTime>
  <Words>1584</Words>
  <Application>Microsoft Office PowerPoint</Application>
  <PresentationFormat>Pokaz na ekranie (4:3)</PresentationFormat>
  <Paragraphs>337</Paragraphs>
  <Slides>42</Slides>
  <Notes>6</Notes>
  <HiddenSlides>3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8" baseType="lpstr">
      <vt:lpstr>Arial</vt:lpstr>
      <vt:lpstr>Calibri</vt:lpstr>
      <vt:lpstr>Georgia</vt:lpstr>
      <vt:lpstr>Noto Sans Symbols</vt:lpstr>
      <vt:lpstr>Wingdings 2</vt:lpstr>
      <vt:lpstr>Motyw pakietu Office</vt:lpstr>
      <vt:lpstr>Wizja nowoczesnej szkoły – kształtowanie                       u uczniów kompetencji kluczowych  </vt:lpstr>
      <vt:lpstr>W jakim świecie będą funkcjonować nasi uczniowie?</vt:lpstr>
      <vt:lpstr>Prezentacja programu PowerPoint</vt:lpstr>
      <vt:lpstr>Prezentacja programu PowerPoint</vt:lpstr>
      <vt:lpstr>Osiem kompetencji kluczowych  (Bruksela, dnia 17.1.2018)</vt:lpstr>
      <vt:lpstr>Prezentacja programu PowerPoint</vt:lpstr>
      <vt:lpstr>Jak rozumieć kompetencje kluczowe?</vt:lpstr>
      <vt:lpstr>  ZAŁĄCZNIK do wniosku dotyczącego zalecenia Rady w sprawie kompetencji kluczowych w procesie uczenia się przez całe życie     </vt:lpstr>
      <vt:lpstr>Uwarunkowania prawne kształcenia kompetencji uczniów w szkole</vt:lpstr>
      <vt:lpstr> Nowoczesna szkoła - szkoła kształtująca  u uczniów kompetencje kluczowe </vt:lpstr>
      <vt:lpstr>Kompetencje kluczowe a podstawa programowa</vt:lpstr>
      <vt:lpstr>Najważniejsze umiejętności rozwijane w ramach kształcenia ogólnego w szkole podstawowej to: </vt:lpstr>
      <vt:lpstr>Podstawa programowa– Zadania szkoły</vt:lpstr>
      <vt:lpstr> Kompetencje kluczowe a wymagania państwa  </vt:lpstr>
      <vt:lpstr>Prezentacja programu PowerPoint</vt:lpstr>
      <vt:lpstr> Kompetencje kluczowe a nauczyciele </vt:lpstr>
      <vt:lpstr>Podstawowe kierunki realizacji polityki oświatowej państwa w roku szkolnym 2018/2019</vt:lpstr>
      <vt:lpstr>Samodzielność</vt:lpstr>
      <vt:lpstr> Kiedy polski uczeń pracuje samodzielnie? </vt:lpstr>
      <vt:lpstr>W kierunku nowoczesnej szkoły</vt:lpstr>
      <vt:lpstr>Prezentacja programu PowerPoint</vt:lpstr>
      <vt:lpstr>Aranżacja przestrzeni</vt:lpstr>
      <vt:lpstr>Prezentacja programu PowerPoint</vt:lpstr>
      <vt:lpstr>KREATYWNOŚĆ</vt:lpstr>
      <vt:lpstr>INNOWACYJNOŚĆ </vt:lpstr>
      <vt:lpstr>Prezentacja programu PowerPoint</vt:lpstr>
      <vt:lpstr>Prezentacja programu PowerPoint</vt:lpstr>
      <vt:lpstr>Innowacyjność w edukacji</vt:lpstr>
      <vt:lpstr> Kompetencje kluczowe rozwijamy nie poprzez to CZEGO uczymy,  </vt:lpstr>
      <vt:lpstr>Jak? – Warunki i sposób realizacji podstawy programowej</vt:lpstr>
      <vt:lpstr>Prezentacja programu PowerPoint</vt:lpstr>
      <vt:lpstr>  </vt:lpstr>
      <vt:lpstr>Kultura organizacyjna szkoły sprzyjająca kształtowaniu kompetencji kluczowych</vt:lpstr>
      <vt:lpstr>Dyrektor jako przywódca edukacyjny - Zasady skutecznego przywództwa</vt:lpstr>
      <vt:lpstr>W pracy nauczycieli uczenie się jest równie ważne jak uczenie innych</vt:lpstr>
      <vt:lpstr>Wspomaganie zewnętrzne</vt:lpstr>
      <vt:lpstr>MONITOROWANIE kształcenia kompetencji uczniów</vt:lpstr>
      <vt:lpstr>www.ore.edu.pl Projekty UE/ Wspomaganie szkół w rozwoju</vt:lpstr>
      <vt:lpstr>Prezentacja programu PowerPoint</vt:lpstr>
      <vt:lpstr>Prezentacja programu PowerPoint</vt:lpstr>
      <vt:lpstr>Prezentacja programu PowerPoint</vt:lpstr>
      <vt:lpstr>Dziękuję za uwagę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PCEN</dc:creator>
  <cp:lastModifiedBy>Bożena Śliwiak</cp:lastModifiedBy>
  <cp:revision>407</cp:revision>
  <cp:lastPrinted>2018-09-10T11:44:02Z</cp:lastPrinted>
  <dcterms:created xsi:type="dcterms:W3CDTF">2016-08-05T07:38:43Z</dcterms:created>
  <dcterms:modified xsi:type="dcterms:W3CDTF">2018-10-01T12:13:27Z</dcterms:modified>
</cp:coreProperties>
</file>