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7"/>
  </p:notesMasterIdLst>
  <p:sldIdLst>
    <p:sldId id="290" r:id="rId2"/>
    <p:sldId id="256" r:id="rId3"/>
    <p:sldId id="285" r:id="rId4"/>
    <p:sldId id="292" r:id="rId5"/>
    <p:sldId id="286" r:id="rId6"/>
    <p:sldId id="284" r:id="rId7"/>
    <p:sldId id="260" r:id="rId8"/>
    <p:sldId id="266" r:id="rId9"/>
    <p:sldId id="261" r:id="rId10"/>
    <p:sldId id="267" r:id="rId11"/>
    <p:sldId id="262" r:id="rId12"/>
    <p:sldId id="268" r:id="rId13"/>
    <p:sldId id="269" r:id="rId14"/>
    <p:sldId id="263" r:id="rId15"/>
    <p:sldId id="275" r:id="rId16"/>
    <p:sldId id="282" r:id="rId17"/>
    <p:sldId id="277" r:id="rId18"/>
    <p:sldId id="278" r:id="rId19"/>
    <p:sldId id="279" r:id="rId20"/>
    <p:sldId id="280" r:id="rId21"/>
    <p:sldId id="265" r:id="rId22"/>
    <p:sldId id="271" r:id="rId23"/>
    <p:sldId id="287" r:id="rId24"/>
    <p:sldId id="291" r:id="rId25"/>
    <p:sldId id="288" r:id="rId26"/>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64" autoAdjust="0"/>
    <p:restoredTop sz="69410" autoAdjust="0"/>
  </p:normalViewPr>
  <p:slideViewPr>
    <p:cSldViewPr snapToGrid="0">
      <p:cViewPr varScale="1">
        <p:scale>
          <a:sx n="61" d="100"/>
          <a:sy n="61" d="100"/>
        </p:scale>
        <p:origin x="1819"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32B629-176B-4130-B265-4499D1D0375D}" type="datetimeFigureOut">
              <a:rPr lang="pl-PL" smtClean="0"/>
              <a:t>17.09.2018</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9C5691-558C-4CC0-9405-8AB85332C281}" type="slidenum">
              <a:rPr lang="pl-PL" smtClean="0"/>
              <a:t>‹#›</a:t>
            </a:fld>
            <a:endParaRPr lang="pl-PL"/>
          </a:p>
        </p:txBody>
      </p:sp>
    </p:spTree>
    <p:extLst>
      <p:ext uri="{BB962C8B-B14F-4D97-AF65-F5344CB8AC3E}">
        <p14:creationId xmlns:p14="http://schemas.microsoft.com/office/powerpoint/2010/main" val="207470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prawo.vulcan.edu.pl/przegdok.asp?qdatprz=01-09-2018&amp;qplikid=2#P2A6"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s://www.prawo.vulcan.edu.pl/przegdok.asp?qdatprz=01-09-2018&amp;qplikid=2#P2A19"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8" Type="http://schemas.openxmlformats.org/officeDocument/2006/relationships/hyperlink" Target="https://www.prawo.vulcan.edu.pl/przegdok.asp?qdatprz=01-09-2018&amp;qplikid=2#P2A70" TargetMode="External"/><Relationship Id="rId3" Type="http://schemas.openxmlformats.org/officeDocument/2006/relationships/hyperlink" Target="https://www.prawo.vulcan.edu.pl/przegdok.asp?qdatprz=29-03-2018&amp;qplikid=4476#P4476A4" TargetMode="External"/><Relationship Id="rId7" Type="http://schemas.openxmlformats.org/officeDocument/2006/relationships/hyperlink" Target="https://www.prawo.vulcan.edu.pl/przegdok.asp?qdatprz=01-09-2018&amp;qplikid=2#P2A39" TargetMode="External"/><Relationship Id="rId2" Type="http://schemas.openxmlformats.org/officeDocument/2006/relationships/slide" Target="../slides/slide15.xml"/><Relationship Id="rId1" Type="http://schemas.openxmlformats.org/officeDocument/2006/relationships/notesMaster" Target="../notesMasters/notesMaster1.xml"/><Relationship Id="rId6" Type="http://schemas.openxmlformats.org/officeDocument/2006/relationships/hyperlink" Target="https://www.prawo.vulcan.edu.pl/przegdok.asp?qdatprz=01-09-2018&amp;qplikid=2#P2A17" TargetMode="External"/><Relationship Id="rId11" Type="http://schemas.openxmlformats.org/officeDocument/2006/relationships/hyperlink" Target="https://www.prawo.vulcan.edu.pl/przegdok.asp?qdatprz=01-09-2018&amp;qplikid=2#P2A116" TargetMode="External"/><Relationship Id="rId5" Type="http://schemas.openxmlformats.org/officeDocument/2006/relationships/hyperlink" Target="https://www.prawo.vulcan.edu.pl/przegdok.asp?qdatprz=01-09-2018&amp;qplikid=2#P2A6" TargetMode="External"/><Relationship Id="rId10" Type="http://schemas.openxmlformats.org/officeDocument/2006/relationships/hyperlink" Target="https://www.prawo.vulcan.edu.pl/przegdok.asp?qdatprz=01-09-2018&amp;qplikid=2#P2A94" TargetMode="External"/><Relationship Id="rId4" Type="http://schemas.openxmlformats.org/officeDocument/2006/relationships/hyperlink" Target="https://www.prawo.vulcan.edu.pl/przegdok.asp?qdatprz=01-09-2018&amp;qplikid=2#P2A4" TargetMode="External"/><Relationship Id="rId9" Type="http://schemas.openxmlformats.org/officeDocument/2006/relationships/hyperlink" Target="https://www.prawo.vulcan.edu.pl/przegdok.asp?qdatprz=01-09-2018&amp;qplikid=2#P2A72" TargetMode="Externa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www.prawo.vulcan.edu.pl/przegdok.asp?qdatprz=01-09-2020&amp;qplikid=2#P2A6" TargetMode="External"/><Relationship Id="rId2" Type="http://schemas.openxmlformats.org/officeDocument/2006/relationships/slide" Target="../slides/slide18.xml"/><Relationship Id="rId1" Type="http://schemas.openxmlformats.org/officeDocument/2006/relationships/notesMaster" Target="../notesMasters/notesMaster1.xml"/><Relationship Id="rId4" Type="http://schemas.openxmlformats.org/officeDocument/2006/relationships/hyperlink" Target="https://www.prawo.vulcan.edu.pl/przegdok.asp?qdatprz=01-09-2020&amp;qplikid=2#P2A49" TargetMode="Externa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www.prawo.vulcan.edu.pl/przegdok.asp?qdatprz=30-03-2018&amp;qplikid=2#P2A192" TargetMode="External"/><Relationship Id="rId2" Type="http://schemas.openxmlformats.org/officeDocument/2006/relationships/slide" Target="../slides/slide19.xml"/><Relationship Id="rId1" Type="http://schemas.openxmlformats.org/officeDocument/2006/relationships/notesMaster" Target="../notesMasters/notesMaster1.xml"/><Relationship Id="rId6" Type="http://schemas.openxmlformats.org/officeDocument/2006/relationships/hyperlink" Target="https://www.prawo.vulcan.edu.pl/przegdok.asp?qdatprz=30-03-2018&amp;qplikid=2#P2A11" TargetMode="External"/><Relationship Id="rId5" Type="http://schemas.openxmlformats.org/officeDocument/2006/relationships/hyperlink" Target="https://www.prawo.vulcan.edu.pl/przegdok.asp?qdatprz=30-03-2018&amp;qplikid=4476#P4476A4" TargetMode="External"/><Relationship Id="rId4" Type="http://schemas.openxmlformats.org/officeDocument/2006/relationships/hyperlink" Target="https://www.prawo.vulcan.edu.pl/przegdok.asp?qdatprz=30-03-2018&amp;qplikid=4476#P4476A88"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www.prawo.vulcan.edu.pl/przegdok.asp?qdatprz=01-09-2020&amp;qplikid=2#P2A6" TargetMode="External"/><Relationship Id="rId2" Type="http://schemas.openxmlformats.org/officeDocument/2006/relationships/slide" Target="../slides/slide20.xml"/><Relationship Id="rId1" Type="http://schemas.openxmlformats.org/officeDocument/2006/relationships/notesMaster" Target="../notesMasters/notesMaster1.xml"/><Relationship Id="rId4" Type="http://schemas.openxmlformats.org/officeDocument/2006/relationships/hyperlink" Target="https://www.prawo.vulcan.edu.pl/przegdok.asp?qdatprz=01-09-2020&amp;qplikid=2#P2A49" TargetMode="External"/></Relationships>
</file>

<file path=ppt/notesSlides/_rels/notesSlide21.xml.rels><?xml version="1.0" encoding="UTF-8" standalone="yes"?>
<Relationships xmlns="http://schemas.openxmlformats.org/package/2006/relationships"><Relationship Id="rId8" Type="http://schemas.openxmlformats.org/officeDocument/2006/relationships/hyperlink" Target="https://www.prawo.vulcan.edu.pl/przegdok.asp?qdatprz=01-09-2018&amp;qplikid=195#P195A57" TargetMode="External"/><Relationship Id="rId3" Type="http://schemas.openxmlformats.org/officeDocument/2006/relationships/hyperlink" Target="https://www.prawo.vulcan.edu.pl/przegdok.asp?qdatprz=01-09-2018&amp;qplikid=2#P2A6" TargetMode="External"/><Relationship Id="rId7" Type="http://schemas.openxmlformats.org/officeDocument/2006/relationships/hyperlink" Target="https://www.prawo.vulcan.edu.pl/przegdok.asp?qdatprz=01-09-2018&amp;qplikid=195#P195A55" TargetMode="External"/><Relationship Id="rId2" Type="http://schemas.openxmlformats.org/officeDocument/2006/relationships/slide" Target="../slides/slide21.xml"/><Relationship Id="rId1" Type="http://schemas.openxmlformats.org/officeDocument/2006/relationships/notesMaster" Target="../notesMasters/notesMaster1.xml"/><Relationship Id="rId6" Type="http://schemas.openxmlformats.org/officeDocument/2006/relationships/hyperlink" Target="https://www.prawo.vulcan.edu.pl/przegdok.asp?qdatprz=01-09-2018&amp;qplikid=195#P195A54" TargetMode="External"/><Relationship Id="rId5" Type="http://schemas.openxmlformats.org/officeDocument/2006/relationships/hyperlink" Target="https://www.prawo.vulcan.edu.pl/przegdok.asp?qdatprz=01-09-2018&amp;qplikid=195#P195A53" TargetMode="External"/><Relationship Id="rId4" Type="http://schemas.openxmlformats.org/officeDocument/2006/relationships/hyperlink" Target="https://www.prawo.vulcan.edu.pl/przegdok.asp?qdatprz=01-09-2018&amp;qplikid=195#P195A50" TargetMode="External"/><Relationship Id="rId9" Type="http://schemas.openxmlformats.org/officeDocument/2006/relationships/hyperlink" Target="https://www.prawo.vulcan.edu.pl/przegdok.asp?qdatprz=01-09-2018&amp;qplikid=195#P195A58" TargetMode="Externa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www.prawo.vulcan.edu.pl/przegdok.asp?qdatprz=01-09-2018&amp;qplikid=2#P2A6" TargetMode="External"/><Relationship Id="rId2" Type="http://schemas.openxmlformats.org/officeDocument/2006/relationships/slide" Target="../slides/slide22.xml"/><Relationship Id="rId1" Type="http://schemas.openxmlformats.org/officeDocument/2006/relationships/notesMaster" Target="../notesMasters/notesMaster1.xml"/><Relationship Id="rId5" Type="http://schemas.openxmlformats.org/officeDocument/2006/relationships/hyperlink" Target="https://www.prawo.vulcan.edu.pl/przegdok.asp?qdatprz=01-09-2018&amp;qplikid=146#P146A63" TargetMode="External"/><Relationship Id="rId4" Type="http://schemas.openxmlformats.org/officeDocument/2006/relationships/hyperlink" Target="https://www.prawo.vulcan.edu.pl/przegdok.asp?qdatprz=01-09-2018&amp;qplikid=3648#P3648A2" TargetMode="Externa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prawo.vulcan.edu.pl/przegdok.asp?qdatprz=01-09-2018&amp;qplikid=2#P2A6" TargetMode="External"/><Relationship Id="rId2" Type="http://schemas.openxmlformats.org/officeDocument/2006/relationships/slide" Target="../slides/slide4.xml"/><Relationship Id="rId1" Type="http://schemas.openxmlformats.org/officeDocument/2006/relationships/notesMaster" Target="../notesMasters/notesMaster1.xml"/><Relationship Id="rId5" Type="http://schemas.openxmlformats.org/officeDocument/2006/relationships/hyperlink" Target="https://www.prawo.vulcan.edu.pl/przegdok.asp?qdatprz=01-09-2018&amp;qplikid=2#P2A19" TargetMode="External"/><Relationship Id="rId4" Type="http://schemas.openxmlformats.org/officeDocument/2006/relationships/hyperlink" Target="https://www.prawo.vulcan.edu.pl/przegdok.asp?qdatprz=01-09-2018&amp;qplikid=2#P2A23"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prawo.vulcan.edu.pl/przegdok.asp?qdatprz=01-09-2018&amp;qplikid=2#P2A6"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s://www.prawo.vulcan.edu.pl/przegdok.asp?qdatprz=01-09-2018&amp;qplikid=2#P2A19" TargetMode="External"/><Relationship Id="rId4" Type="http://schemas.openxmlformats.org/officeDocument/2006/relationships/hyperlink" Target="https://www.prawo.vulcan.edu.pl/przegdok.asp?qdatprz=01-09-2018&amp;qplikid=2#P2A23"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prawo.vulcan.edu.pl/przegdok.asp?qdatprz=01-09-2018&amp;qplikid=2#P2A6"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s://www.prawo.vulcan.edu.pl/przegdok.asp?qdatprz=01-09-2018&amp;qplikid=2#P2A19"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200" b="1" dirty="0" smtClean="0">
                <a:solidFill>
                  <a:srgbClr val="002060"/>
                </a:solidFill>
                <a:effectLst>
                  <a:outerShdw blurRad="38100" dist="38100" dir="2700000" algn="tl">
                    <a:srgbClr val="000000">
                      <a:alpha val="43137"/>
                    </a:srgbClr>
                  </a:outerShdw>
                </a:effectLst>
              </a:rPr>
              <a:t>Zadania dyrektora dot. oceniania nauczycieli wynikające ze zmian w prawie oświatowym  od 1 września 2018 r. Przykłady dobrych praktyk </a:t>
            </a:r>
            <a:endParaRPr lang="pl-PL" sz="1200" dirty="0" smtClean="0"/>
          </a:p>
          <a:p>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1</a:t>
            </a:fld>
            <a:endParaRPr lang="pl-PL"/>
          </a:p>
        </p:txBody>
      </p:sp>
    </p:spTree>
    <p:extLst>
      <p:ext uri="{BB962C8B-B14F-4D97-AF65-F5344CB8AC3E}">
        <p14:creationId xmlns:p14="http://schemas.microsoft.com/office/powerpoint/2010/main" val="18590414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smtClean="0">
                <a:solidFill>
                  <a:schemeClr val="tx1"/>
                </a:solidFill>
                <a:effectLst/>
                <a:latin typeface="+mn-lt"/>
                <a:ea typeface="+mn-ea"/>
                <a:cs typeface="+mn-cs"/>
              </a:rPr>
              <a:t>§ 3. 1. Kryteria oceny pracy nauczyciela kontraktowego obejmują kryteria określone w </a:t>
            </a:r>
          </a:p>
          <a:p>
            <a:r>
              <a:rPr lang="pl-PL" sz="1200" kern="1200" dirty="0" smtClean="0">
                <a:solidFill>
                  <a:schemeClr val="tx1"/>
                </a:solidFill>
                <a:effectLst/>
                <a:latin typeface="+mn-lt"/>
                <a:ea typeface="+mn-ea"/>
                <a:cs typeface="+mn-cs"/>
              </a:rPr>
              <a:t>§ 2 ust. 1 oraz: </a:t>
            </a:r>
          </a:p>
          <a:p>
            <a:r>
              <a:rPr lang="pl-PL" sz="1200" kern="1200" dirty="0" smtClean="0">
                <a:solidFill>
                  <a:schemeClr val="tx1"/>
                </a:solidFill>
                <a:effectLst/>
                <a:latin typeface="+mn-lt"/>
                <a:ea typeface="+mn-ea"/>
                <a:cs typeface="+mn-cs"/>
              </a:rPr>
              <a:t>1) planowanie, organizowanie i prowadzenie zajęć dydaktycznych, wychowawczych i </a:t>
            </a:r>
          </a:p>
          <a:p>
            <a:r>
              <a:rPr lang="pl-PL" sz="1200" kern="1200" dirty="0" smtClean="0">
                <a:solidFill>
                  <a:schemeClr val="tx1"/>
                </a:solidFill>
                <a:effectLst/>
                <a:latin typeface="+mn-lt"/>
                <a:ea typeface="+mn-ea"/>
                <a:cs typeface="+mn-cs"/>
              </a:rPr>
              <a:t>opiekuńczych wynikających ze specyfiki szkoły i zajmowanego stanowiska, z </a:t>
            </a:r>
          </a:p>
          <a:p>
            <a:r>
              <a:rPr lang="pl-PL" sz="1200" kern="1200" dirty="0" smtClean="0">
                <a:solidFill>
                  <a:schemeClr val="tx1"/>
                </a:solidFill>
                <a:effectLst/>
                <a:latin typeface="+mn-lt"/>
                <a:ea typeface="+mn-ea"/>
                <a:cs typeface="+mn-cs"/>
              </a:rPr>
              <a:t>wykorzystaniem metod aktywizujących ucznia, w tym narzędzi multimedialnych i </a:t>
            </a:r>
          </a:p>
          <a:p>
            <a:r>
              <a:rPr lang="pl-PL" sz="1200" kern="1200" dirty="0" smtClean="0">
                <a:solidFill>
                  <a:schemeClr val="tx1"/>
                </a:solidFill>
                <a:effectLst/>
                <a:latin typeface="+mn-lt"/>
                <a:ea typeface="+mn-ea"/>
                <a:cs typeface="+mn-cs"/>
              </a:rPr>
              <a:t>informatycznych, dostosowanych do specyfiki prowadzonych zajęć; </a:t>
            </a:r>
          </a:p>
          <a:p>
            <a:r>
              <a:rPr lang="pl-PL" sz="1200" kern="1200" dirty="0" smtClean="0">
                <a:solidFill>
                  <a:schemeClr val="tx1"/>
                </a:solidFill>
                <a:effectLst/>
                <a:latin typeface="+mn-lt"/>
                <a:ea typeface="+mn-ea"/>
                <a:cs typeface="+mn-cs"/>
              </a:rPr>
              <a:t> </a:t>
            </a:r>
          </a:p>
          <a:p>
            <a:r>
              <a:rPr lang="pl-PL" sz="1200" kern="1200" dirty="0" smtClean="0">
                <a:solidFill>
                  <a:schemeClr val="tx1"/>
                </a:solidFill>
                <a:effectLst/>
                <a:latin typeface="+mn-lt"/>
                <a:ea typeface="+mn-ea"/>
                <a:cs typeface="+mn-cs"/>
              </a:rPr>
              <a:t>2) diagnozowanie potrzeb i możliwości ucznia oraz indywidualizowanie pracy z uczniem; </a:t>
            </a:r>
          </a:p>
          <a:p>
            <a:r>
              <a:rPr lang="pl-PL" sz="1200" kern="1200" dirty="0" smtClean="0">
                <a:solidFill>
                  <a:schemeClr val="tx1"/>
                </a:solidFill>
                <a:effectLst/>
                <a:latin typeface="+mn-lt"/>
                <a:ea typeface="+mn-ea"/>
                <a:cs typeface="+mn-cs"/>
              </a:rPr>
              <a:t> </a:t>
            </a:r>
          </a:p>
          <a:p>
            <a:r>
              <a:rPr lang="pl-PL" sz="1200" kern="1200" dirty="0" smtClean="0">
                <a:solidFill>
                  <a:schemeClr val="tx1"/>
                </a:solidFill>
                <a:effectLst/>
                <a:latin typeface="+mn-lt"/>
                <a:ea typeface="+mn-ea"/>
                <a:cs typeface="+mn-cs"/>
              </a:rPr>
              <a:t>3) analizowanie własnej pracy, wykorzystywanie wniosków wynikających z tej analizy do </a:t>
            </a:r>
          </a:p>
          <a:p>
            <a:r>
              <a:rPr lang="pl-PL" sz="1200" kern="1200" dirty="0" smtClean="0">
                <a:solidFill>
                  <a:schemeClr val="tx1"/>
                </a:solidFill>
                <a:effectLst/>
                <a:latin typeface="+mn-lt"/>
                <a:ea typeface="+mn-ea"/>
                <a:cs typeface="+mn-cs"/>
              </a:rPr>
              <a:t>doskonalenia procesu </a:t>
            </a:r>
            <a:r>
              <a:rPr lang="pl-PL" sz="1200" kern="1200" dirty="0" err="1" smtClean="0">
                <a:solidFill>
                  <a:schemeClr val="tx1"/>
                </a:solidFill>
                <a:effectLst/>
                <a:latin typeface="+mn-lt"/>
                <a:ea typeface="+mn-ea"/>
                <a:cs typeface="+mn-cs"/>
              </a:rPr>
              <a:t>dydaktyczno</a:t>
            </a:r>
            <a:r>
              <a:rPr lang="pl-PL" sz="1200" kern="1200" dirty="0" smtClean="0">
                <a:solidFill>
                  <a:schemeClr val="tx1"/>
                </a:solidFill>
                <a:effectLst/>
                <a:latin typeface="+mn-lt"/>
                <a:ea typeface="+mn-ea"/>
                <a:cs typeface="+mn-cs"/>
              </a:rPr>
              <a:t>–wychowawczego i opiekuńczego oraz osiąganie </a:t>
            </a:r>
          </a:p>
          <a:p>
            <a:r>
              <a:rPr lang="pl-PL" sz="1200" kern="1200" dirty="0" smtClean="0">
                <a:solidFill>
                  <a:schemeClr val="tx1"/>
                </a:solidFill>
                <a:effectLst/>
                <a:latin typeface="+mn-lt"/>
                <a:ea typeface="+mn-ea"/>
                <a:cs typeface="+mn-cs"/>
              </a:rPr>
              <a:t>pozytywnych efektów pracy; </a:t>
            </a:r>
          </a:p>
          <a:p>
            <a:r>
              <a:rPr lang="pl-PL" sz="1200" kern="1200" dirty="0" smtClean="0">
                <a:solidFill>
                  <a:schemeClr val="tx1"/>
                </a:solidFill>
                <a:effectLst/>
                <a:latin typeface="+mn-lt"/>
                <a:ea typeface="+mn-ea"/>
                <a:cs typeface="+mn-cs"/>
              </a:rPr>
              <a:t> </a:t>
            </a:r>
          </a:p>
          <a:p>
            <a:r>
              <a:rPr lang="pl-PL" sz="1200" kern="1200" dirty="0" smtClean="0">
                <a:solidFill>
                  <a:schemeClr val="tx1"/>
                </a:solidFill>
                <a:effectLst/>
                <a:latin typeface="+mn-lt"/>
                <a:ea typeface="+mn-ea"/>
                <a:cs typeface="+mn-cs"/>
              </a:rPr>
              <a:t>4) wykorzystywanie w pracy wiedzy i umiejętności nabytych w wyniku doskonalenia </a:t>
            </a:r>
          </a:p>
          <a:p>
            <a:r>
              <a:rPr lang="pl-PL" sz="1200" kern="1200" dirty="0" smtClean="0">
                <a:solidFill>
                  <a:schemeClr val="tx1"/>
                </a:solidFill>
                <a:effectLst/>
                <a:latin typeface="+mn-lt"/>
                <a:ea typeface="+mn-ea"/>
                <a:cs typeface="+mn-cs"/>
              </a:rPr>
              <a:t>zawodowego; </a:t>
            </a:r>
          </a:p>
          <a:p>
            <a:r>
              <a:rPr lang="pl-PL" sz="1200" kern="1200" dirty="0" smtClean="0">
                <a:solidFill>
                  <a:schemeClr val="tx1"/>
                </a:solidFill>
                <a:effectLst/>
                <a:latin typeface="+mn-lt"/>
                <a:ea typeface="+mn-ea"/>
                <a:cs typeface="+mn-cs"/>
              </a:rPr>
              <a:t>5) realizowanie innych zajęć i czynności, o których mowa w art. 42 ust. 2 pkt 2 Karty </a:t>
            </a:r>
          </a:p>
          <a:p>
            <a:r>
              <a:rPr lang="pl-PL" sz="1200" kern="1200" dirty="0" smtClean="0">
                <a:solidFill>
                  <a:schemeClr val="tx1"/>
                </a:solidFill>
                <a:effectLst/>
                <a:latin typeface="+mn-lt"/>
                <a:ea typeface="+mn-ea"/>
                <a:cs typeface="+mn-cs"/>
              </a:rPr>
              <a:t>Nauczyciela, w tym udział w przeprowadzaniu egzaminów, o których mowa w art. 42 </a:t>
            </a:r>
          </a:p>
          <a:p>
            <a:r>
              <a:rPr lang="pl-PL" sz="1200" kern="1200" dirty="0" smtClean="0">
                <a:solidFill>
                  <a:schemeClr val="tx1"/>
                </a:solidFill>
                <a:effectLst/>
                <a:latin typeface="+mn-lt"/>
                <a:ea typeface="+mn-ea"/>
                <a:cs typeface="+mn-cs"/>
              </a:rPr>
              <a:t>ust. 2b pkt 2 Karty Nauczyciela.</a:t>
            </a:r>
          </a:p>
          <a:p>
            <a:r>
              <a:rPr lang="pl-PL" sz="1200" kern="1200" dirty="0" smtClean="0">
                <a:solidFill>
                  <a:schemeClr val="tx1"/>
                </a:solidFill>
                <a:effectLst/>
                <a:latin typeface="+mn-lt"/>
                <a:ea typeface="+mn-ea"/>
                <a:cs typeface="+mn-cs"/>
              </a:rPr>
              <a:t>2. Kryteria oceny pracy nauczyciela kontraktowego dokonywanej po zakończeniu stażu </a:t>
            </a:r>
          </a:p>
          <a:p>
            <a:r>
              <a:rPr lang="pl-PL" sz="1200" kern="1200" dirty="0" smtClean="0">
                <a:solidFill>
                  <a:schemeClr val="tx1"/>
                </a:solidFill>
                <a:effectLst/>
                <a:latin typeface="+mn-lt"/>
                <a:ea typeface="+mn-ea"/>
                <a:cs typeface="+mn-cs"/>
              </a:rPr>
              <a:t>na stopień nauczyciela mianowanego obejmują także stopień realizacji planu rozwoju </a:t>
            </a:r>
          </a:p>
          <a:p>
            <a:r>
              <a:rPr lang="pl-PL" sz="1200" kern="1200" dirty="0" smtClean="0">
                <a:solidFill>
                  <a:schemeClr val="tx1"/>
                </a:solidFill>
                <a:effectLst/>
                <a:latin typeface="+mn-lt"/>
                <a:ea typeface="+mn-ea"/>
                <a:cs typeface="+mn-cs"/>
              </a:rPr>
              <a:t>zawodowego.  </a:t>
            </a:r>
          </a:p>
          <a:p>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10</a:t>
            </a:fld>
            <a:endParaRPr lang="pl-PL"/>
          </a:p>
        </p:txBody>
      </p:sp>
    </p:spTree>
    <p:extLst>
      <p:ext uri="{BB962C8B-B14F-4D97-AF65-F5344CB8AC3E}">
        <p14:creationId xmlns:p14="http://schemas.microsoft.com/office/powerpoint/2010/main" val="36683157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pl-PL" sz="1200" b="1"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pl-PL" sz="1200" b="1"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pl-PL" sz="1200"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pl-PL" sz="1200" b="1" dirty="0" smtClean="0"/>
              <a:t>Art. 9f </a:t>
            </a:r>
            <a:r>
              <a:rPr lang="pl-PL" sz="1200" dirty="0" smtClean="0"/>
              <a:t>.</a:t>
            </a:r>
            <a:r>
              <a:rPr lang="pl-PL" dirty="0" smtClean="0"/>
              <a:t>2. Nauczycielowi kontraktowemu i nauczycielowi mianowanemu, którzy w okresie trwania </a:t>
            </a:r>
            <a:r>
              <a:rPr lang="pl-PL" dirty="0" smtClean="0">
                <a:hlinkClick r:id="rId3"/>
              </a:rPr>
              <a:t>stażu</a:t>
            </a:r>
            <a:r>
              <a:rPr lang="pl-PL" dirty="0" smtClean="0"/>
              <a:t> zmienili miejsce zatrudnienia, do </a:t>
            </a:r>
            <a:r>
              <a:rPr lang="pl-PL" dirty="0" smtClean="0">
                <a:hlinkClick r:id="rId3"/>
              </a:rPr>
              <a:t>stażu</a:t>
            </a:r>
            <a:r>
              <a:rPr lang="pl-PL" dirty="0" smtClean="0"/>
              <a:t>, o którym mowa w </a:t>
            </a:r>
            <a:r>
              <a:rPr lang="pl-PL" dirty="0" smtClean="0">
                <a:hlinkClick r:id="rId4"/>
              </a:rPr>
              <a:t>art. 9c</a:t>
            </a:r>
            <a:r>
              <a:rPr lang="pl-PL" dirty="0" smtClean="0"/>
              <a:t> ust. 1 pkt 2, zalicza się okres dotychczas odbytego </a:t>
            </a:r>
            <a:r>
              <a:rPr lang="pl-PL" dirty="0" smtClean="0">
                <a:hlinkClick r:id="rId3"/>
              </a:rPr>
              <a:t>stażu</a:t>
            </a:r>
            <a:r>
              <a:rPr lang="pl-PL" dirty="0" smtClean="0"/>
              <a:t>, jeżeli podjęli zatrudnienie w </a:t>
            </a:r>
            <a:r>
              <a:rPr lang="pl-PL" dirty="0" smtClean="0">
                <a:hlinkClick r:id="rId3"/>
              </a:rPr>
              <a:t>szkole</a:t>
            </a:r>
            <a:r>
              <a:rPr lang="pl-PL" dirty="0" smtClean="0"/>
              <a:t> nie później niż w okresie 3 miesięcy po ustaniu poprzedniego stosunku pracy i za okres dotychczas odbytego </a:t>
            </a:r>
            <a:r>
              <a:rPr lang="pl-PL" dirty="0" smtClean="0">
                <a:hlinkClick r:id="rId3"/>
              </a:rPr>
              <a:t>stażu</a:t>
            </a:r>
            <a:r>
              <a:rPr lang="pl-PL" dirty="0" smtClean="0"/>
              <a:t> otrzymali co najmniej dobrą ocenę pracy. </a:t>
            </a:r>
          </a:p>
          <a:p>
            <a:r>
              <a:rPr lang="pl-PL" sz="1200" b="1" dirty="0" smtClean="0"/>
              <a:t>Art. 9d</a:t>
            </a:r>
            <a:r>
              <a:rPr lang="pl-PL" sz="1200" dirty="0" smtClean="0"/>
              <a:t>.</a:t>
            </a:r>
            <a:r>
              <a:rPr lang="pl-PL" dirty="0" smtClean="0"/>
              <a:t>4. Nauczyciel kontraktowy może rozpocząć </a:t>
            </a:r>
            <a:r>
              <a:rPr lang="pl-PL" dirty="0" smtClean="0">
                <a:hlinkClick r:id="rId3"/>
              </a:rPr>
              <a:t>staż</a:t>
            </a:r>
            <a:r>
              <a:rPr lang="pl-PL" dirty="0" smtClean="0"/>
              <a:t> na stopień nauczyciela mianowanego po przepracowaniu w </a:t>
            </a:r>
            <a:r>
              <a:rPr lang="pl-PL" dirty="0" smtClean="0">
                <a:hlinkClick r:id="rId3"/>
              </a:rPr>
              <a:t>szkole</a:t>
            </a:r>
            <a:r>
              <a:rPr lang="pl-PL" dirty="0" smtClean="0"/>
              <a:t> co najmniej 3 lat, a nauczyciel mianowany może rozpocząć </a:t>
            </a:r>
            <a:r>
              <a:rPr lang="pl-PL" dirty="0" smtClean="0">
                <a:hlinkClick r:id="rId3"/>
              </a:rPr>
              <a:t>staż</a:t>
            </a:r>
            <a:r>
              <a:rPr lang="pl-PL" dirty="0" smtClean="0"/>
              <a:t> na stopień nauczyciela dyplomowanego po przepracowaniu w </a:t>
            </a:r>
            <a:r>
              <a:rPr lang="pl-PL" dirty="0" smtClean="0">
                <a:hlinkClick r:id="rId3"/>
              </a:rPr>
              <a:t>szkole</a:t>
            </a:r>
            <a:r>
              <a:rPr lang="pl-PL" dirty="0" smtClean="0"/>
              <a:t> co najmniej 4 lat od dnia nadania poprzedniego stopnia awansu zawodowego. </a:t>
            </a:r>
          </a:p>
          <a:p>
            <a:r>
              <a:rPr lang="pl-PL" dirty="0" smtClean="0"/>
              <a:t>4a. Nauczyciel kontraktowy i nauczyciel mianowany, legitymujący się wyróżniającą oceną pracy, może rozpocząć </a:t>
            </a:r>
            <a:r>
              <a:rPr lang="pl-PL" dirty="0" smtClean="0">
                <a:hlinkClick r:id="rId3"/>
              </a:rPr>
              <a:t>staż</a:t>
            </a:r>
            <a:r>
              <a:rPr lang="pl-PL" dirty="0" smtClean="0"/>
              <a:t> na kolejny stopień awansu zawodowego po przepracowaniu w </a:t>
            </a:r>
            <a:r>
              <a:rPr lang="pl-PL" dirty="0" smtClean="0">
                <a:hlinkClick r:id="rId3"/>
              </a:rPr>
              <a:t>szkole</a:t>
            </a:r>
            <a:r>
              <a:rPr lang="pl-PL" dirty="0" smtClean="0"/>
              <a:t> co najmniej 2 lat od dnia nadania poprzedniego stopnia awansu zawodowego. </a:t>
            </a:r>
          </a:p>
          <a:p>
            <a:r>
              <a:rPr lang="pl-PL" b="1" dirty="0" smtClean="0"/>
              <a:t>Art. 9g.</a:t>
            </a:r>
            <a:r>
              <a:rPr lang="pl-PL" dirty="0" smtClean="0"/>
              <a:t>8. </a:t>
            </a:r>
            <a:r>
              <a:rPr lang="pl-PL" dirty="0" smtClean="0">
                <a:hlinkClick r:id="rId3"/>
              </a:rPr>
              <a:t>Nauczyciel</a:t>
            </a:r>
            <a:r>
              <a:rPr lang="pl-PL" dirty="0" smtClean="0"/>
              <a:t>, który nie uzyskał akceptacji lub nie zdał egzaminu odpowiednio przed komisjami, o których mowa w ust. 1-3, może ponownie złożyć wniosek o podjęcie odpowiednio postępowania egzaminacyjnego lub kwalifikacyjnego po odbyciu, na wniosek </a:t>
            </a:r>
            <a:r>
              <a:rPr lang="pl-PL" dirty="0" smtClean="0">
                <a:hlinkClick r:id="rId3"/>
              </a:rPr>
              <a:t>nauczyciela</a:t>
            </a:r>
            <a:r>
              <a:rPr lang="pl-PL" dirty="0" smtClean="0"/>
              <a:t> i za zgodą dyrektora </a:t>
            </a:r>
            <a:r>
              <a:rPr lang="pl-PL" dirty="0" smtClean="0">
                <a:hlinkClick r:id="rId3"/>
              </a:rPr>
              <a:t>szkoły</a:t>
            </a:r>
            <a:r>
              <a:rPr lang="pl-PL" dirty="0" smtClean="0"/>
              <a:t>, dodatkowego </a:t>
            </a:r>
            <a:r>
              <a:rPr lang="pl-PL" dirty="0" smtClean="0">
                <a:hlinkClick r:id="rId3"/>
              </a:rPr>
              <a:t>stażu</a:t>
            </a:r>
            <a:r>
              <a:rPr lang="pl-PL" dirty="0" smtClean="0"/>
              <a:t> w wymiarze 9 miesięcy, z tym że: </a:t>
            </a:r>
          </a:p>
          <a:p>
            <a:r>
              <a:rPr lang="pl-PL" dirty="0" smtClean="0"/>
              <a:t>2) nauczyciel mianowany, w przypadku powtórnego nieuzyskania akceptacji, przed kolejnym ubieganiem się o uzyskanie akceptacji komisji kwalifikacyjnej jest obowiązany do odbycia </a:t>
            </a:r>
            <a:r>
              <a:rPr lang="pl-PL" dirty="0" smtClean="0">
                <a:hlinkClick r:id="rId3"/>
              </a:rPr>
              <a:t>stażu</a:t>
            </a:r>
            <a:r>
              <a:rPr lang="pl-PL" dirty="0" smtClean="0"/>
              <a:t> w wymiarze określonym w </a:t>
            </a:r>
            <a:r>
              <a:rPr lang="pl-PL" dirty="0" smtClean="0">
                <a:hlinkClick r:id="rId4"/>
              </a:rPr>
              <a:t>art. 9c</a:t>
            </a:r>
            <a:r>
              <a:rPr lang="pl-PL" dirty="0" smtClean="0"/>
              <a:t> ust. 1 pkt 2.</a:t>
            </a:r>
          </a:p>
          <a:p>
            <a:r>
              <a:rPr lang="pl-PL" b="1" dirty="0" smtClean="0"/>
              <a:t>Art.6a</a:t>
            </a:r>
            <a:r>
              <a:rPr lang="pl-PL" dirty="0" smtClean="0"/>
              <a:t>.2a. W przypadkach, o których mowa w ust. 1 pkt 1 i 2, dyrektor </a:t>
            </a:r>
            <a:r>
              <a:rPr lang="pl-PL" dirty="0" smtClean="0">
                <a:hlinkClick r:id="rId3"/>
              </a:rPr>
              <a:t>szkoły</a:t>
            </a:r>
            <a:r>
              <a:rPr lang="pl-PL" dirty="0" smtClean="0"/>
              <a:t> jest obowiązany dokonać oceny pracy </a:t>
            </a:r>
            <a:r>
              <a:rPr lang="pl-PL" dirty="0" smtClean="0">
                <a:hlinkClick r:id="rId3"/>
              </a:rPr>
              <a:t>nauczyciela</a:t>
            </a:r>
            <a:r>
              <a:rPr lang="pl-PL" dirty="0" smtClean="0"/>
              <a:t> w terminie nie dłuższym niż 21 dni od dnia złożenia sprawozdania, o którym mowa w </a:t>
            </a:r>
            <a:r>
              <a:rPr lang="pl-PL" dirty="0" smtClean="0">
                <a:hlinkClick r:id="rId4"/>
              </a:rPr>
              <a:t>art. 9c</a:t>
            </a:r>
            <a:r>
              <a:rPr lang="pl-PL" dirty="0" smtClean="0"/>
              <a:t> ust. 3.  </a:t>
            </a:r>
          </a:p>
          <a:p>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11</a:t>
            </a:fld>
            <a:endParaRPr lang="pl-PL"/>
          </a:p>
        </p:txBody>
      </p:sp>
    </p:spTree>
    <p:extLst>
      <p:ext uri="{BB962C8B-B14F-4D97-AF65-F5344CB8AC3E}">
        <p14:creationId xmlns:p14="http://schemas.microsoft.com/office/powerpoint/2010/main" val="24729165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sz="1200" kern="1200" dirty="0" smtClean="0">
              <a:solidFill>
                <a:schemeClr val="tx1"/>
              </a:solidFill>
              <a:effectLst/>
              <a:latin typeface="+mn-lt"/>
              <a:ea typeface="+mn-ea"/>
              <a:cs typeface="+mn-cs"/>
            </a:endParaRPr>
          </a:p>
          <a:p>
            <a:r>
              <a:rPr lang="pl-PL" b="1" dirty="0" smtClean="0"/>
              <a:t>§ 4</a:t>
            </a:r>
            <a:r>
              <a:rPr lang="pl-PL" dirty="0" smtClean="0"/>
              <a:t>. </a:t>
            </a:r>
            <a:r>
              <a:rPr lang="pl-PL" sz="1200" b="1" kern="1200" dirty="0" smtClean="0">
                <a:solidFill>
                  <a:schemeClr val="tx1"/>
                </a:solidFill>
                <a:effectLst/>
                <a:latin typeface="+mn-lt"/>
                <a:ea typeface="+mn-ea"/>
                <a:cs typeface="+mn-cs"/>
              </a:rPr>
              <a:t>2. Kryterium oceny pracy, o którym mowa w ust. 1 pkt 2, nie dotyczy nauczyciela </a:t>
            </a:r>
          </a:p>
          <a:p>
            <a:r>
              <a:rPr lang="pl-PL" sz="1200" b="1" kern="1200" dirty="0" smtClean="0">
                <a:solidFill>
                  <a:schemeClr val="tx1"/>
                </a:solidFill>
                <a:effectLst/>
                <a:latin typeface="+mn-lt"/>
                <a:ea typeface="+mn-ea"/>
                <a:cs typeface="+mn-cs"/>
              </a:rPr>
              <a:t>zatrudnionego w poradni psychologiczno-pedagogicznej, bibliotece pedagogicznej lub </a:t>
            </a:r>
          </a:p>
          <a:p>
            <a:r>
              <a:rPr lang="pl-PL" sz="1200" b="1" kern="1200" dirty="0" smtClean="0">
                <a:solidFill>
                  <a:schemeClr val="tx1"/>
                </a:solidFill>
                <a:effectLst/>
                <a:latin typeface="+mn-lt"/>
                <a:ea typeface="+mn-ea"/>
                <a:cs typeface="+mn-cs"/>
              </a:rPr>
              <a:t>placówce doskonalenia nauczycieli. </a:t>
            </a:r>
          </a:p>
          <a:p>
            <a:r>
              <a:rPr lang="pl-PL" sz="1200" kern="1200" dirty="0" smtClean="0">
                <a:solidFill>
                  <a:schemeClr val="tx1"/>
                </a:solidFill>
                <a:effectLst/>
                <a:latin typeface="+mn-lt"/>
                <a:ea typeface="+mn-ea"/>
                <a:cs typeface="+mn-cs"/>
              </a:rPr>
              <a:t> </a:t>
            </a:r>
          </a:p>
          <a:p>
            <a:r>
              <a:rPr lang="pl-PL" sz="1200" kern="1200" dirty="0" smtClean="0">
                <a:solidFill>
                  <a:schemeClr val="tx1"/>
                </a:solidFill>
                <a:effectLst/>
                <a:latin typeface="+mn-lt"/>
                <a:ea typeface="+mn-ea"/>
                <a:cs typeface="+mn-cs"/>
              </a:rPr>
              <a:t>3. Kryteria oceny pracy nauczyciela mianowanego dokonywanej po zakończeniu stażu </a:t>
            </a:r>
          </a:p>
          <a:p>
            <a:r>
              <a:rPr lang="pl-PL" sz="1200" kern="1200" dirty="0" smtClean="0">
                <a:solidFill>
                  <a:schemeClr val="tx1"/>
                </a:solidFill>
                <a:effectLst/>
                <a:latin typeface="+mn-lt"/>
                <a:ea typeface="+mn-ea"/>
                <a:cs typeface="+mn-cs"/>
              </a:rPr>
              <a:t>na stopień nauczyciela dyplomowanego obejmują także stopień realizacji planu rozwoju </a:t>
            </a:r>
          </a:p>
          <a:p>
            <a:r>
              <a:rPr lang="pl-PL" sz="1200" kern="1200" dirty="0" smtClean="0">
                <a:solidFill>
                  <a:schemeClr val="tx1"/>
                </a:solidFill>
                <a:effectLst/>
                <a:latin typeface="+mn-lt"/>
                <a:ea typeface="+mn-ea"/>
                <a:cs typeface="+mn-cs"/>
              </a:rPr>
              <a:t>zawodowego.</a:t>
            </a:r>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12</a:t>
            </a:fld>
            <a:endParaRPr lang="pl-PL"/>
          </a:p>
        </p:txBody>
      </p:sp>
    </p:spTree>
    <p:extLst>
      <p:ext uri="{BB962C8B-B14F-4D97-AF65-F5344CB8AC3E}">
        <p14:creationId xmlns:p14="http://schemas.microsoft.com/office/powerpoint/2010/main" val="21573535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smtClean="0">
                <a:solidFill>
                  <a:schemeClr val="tx1"/>
                </a:solidFill>
                <a:effectLst/>
                <a:latin typeface="+mn-lt"/>
                <a:ea typeface="+mn-ea"/>
                <a:cs typeface="+mn-cs"/>
              </a:rPr>
              <a:t>§ 5. Kryteria oceny pracy nauczyciela dyplomowanego  obejmują kryteria określone w § 2 ust. 1, § 3 ust. 1 i § 4 ust. 1 oraz: </a:t>
            </a:r>
          </a:p>
          <a:p>
            <a:r>
              <a:rPr lang="pl-PL" sz="1200" kern="1200" dirty="0" smtClean="0">
                <a:solidFill>
                  <a:schemeClr val="tx1"/>
                </a:solidFill>
                <a:effectLst/>
                <a:latin typeface="+mn-lt"/>
                <a:ea typeface="+mn-ea"/>
                <a:cs typeface="+mn-cs"/>
              </a:rPr>
              <a:t> </a:t>
            </a:r>
          </a:p>
          <a:p>
            <a:r>
              <a:rPr lang="pl-PL" sz="1200" kern="1200" dirty="0" smtClean="0">
                <a:solidFill>
                  <a:schemeClr val="tx1"/>
                </a:solidFill>
                <a:effectLst/>
                <a:latin typeface="+mn-lt"/>
                <a:ea typeface="+mn-ea"/>
                <a:cs typeface="+mn-cs"/>
              </a:rPr>
              <a:t>1) ewaluację własnej pracy dydaktycznej, wychowawczej i opiekuńczej oraz wykorzystywanie jej wyników do doskonalenia własnej pracy i pracy szkoły; </a:t>
            </a:r>
          </a:p>
          <a:p>
            <a:r>
              <a:rPr lang="pl-PL" sz="1200" kern="1200" dirty="0" smtClean="0">
                <a:solidFill>
                  <a:schemeClr val="tx1"/>
                </a:solidFill>
                <a:effectLst/>
                <a:latin typeface="+mn-lt"/>
                <a:ea typeface="+mn-ea"/>
                <a:cs typeface="+mn-cs"/>
              </a:rPr>
              <a:t> </a:t>
            </a:r>
          </a:p>
          <a:p>
            <a:r>
              <a:rPr lang="pl-PL" sz="1200" kern="1200" dirty="0" smtClean="0">
                <a:solidFill>
                  <a:schemeClr val="tx1"/>
                </a:solidFill>
                <a:effectLst/>
                <a:latin typeface="+mn-lt"/>
                <a:ea typeface="+mn-ea"/>
                <a:cs typeface="+mn-cs"/>
              </a:rPr>
              <a:t>2) efektywne realizowanie zadań na rzecz ucznia we współpracy z podmiotami zewnętrznymi; </a:t>
            </a:r>
          </a:p>
          <a:p>
            <a:r>
              <a:rPr lang="pl-PL" sz="1200" kern="1200" dirty="0" smtClean="0">
                <a:solidFill>
                  <a:schemeClr val="tx1"/>
                </a:solidFill>
                <a:effectLst/>
                <a:latin typeface="+mn-lt"/>
                <a:ea typeface="+mn-ea"/>
                <a:cs typeface="+mn-cs"/>
              </a:rPr>
              <a:t> </a:t>
            </a:r>
          </a:p>
          <a:p>
            <a:r>
              <a:rPr lang="pl-PL" sz="1200" kern="1200" dirty="0" smtClean="0">
                <a:solidFill>
                  <a:schemeClr val="tx1"/>
                </a:solidFill>
                <a:effectLst/>
                <a:latin typeface="+mn-lt"/>
                <a:ea typeface="+mn-ea"/>
                <a:cs typeface="+mn-cs"/>
              </a:rPr>
              <a:t>3) dwa z poniższych kryteriów, wskazane przez nauczyciela: </a:t>
            </a:r>
          </a:p>
          <a:p>
            <a:r>
              <a:rPr lang="pl-PL" sz="1200" kern="1200" dirty="0" smtClean="0">
                <a:solidFill>
                  <a:schemeClr val="tx1"/>
                </a:solidFill>
                <a:effectLst/>
                <a:latin typeface="+mn-lt"/>
                <a:ea typeface="+mn-ea"/>
                <a:cs typeface="+mn-cs"/>
              </a:rPr>
              <a:t> </a:t>
            </a:r>
          </a:p>
          <a:p>
            <a:r>
              <a:rPr lang="pl-PL" sz="1200" kern="1200" dirty="0" smtClean="0">
                <a:solidFill>
                  <a:schemeClr val="tx1"/>
                </a:solidFill>
                <a:effectLst/>
                <a:latin typeface="+mn-lt"/>
                <a:ea typeface="+mn-ea"/>
                <a:cs typeface="+mn-cs"/>
              </a:rPr>
              <a:t>a) opracowywanie i wdrażanie innowacyjnych programów nauczania, programów </a:t>
            </a:r>
          </a:p>
          <a:p>
            <a:r>
              <a:rPr lang="pl-PL" sz="1200" kern="1200" dirty="0" smtClean="0">
                <a:solidFill>
                  <a:schemeClr val="tx1"/>
                </a:solidFill>
                <a:effectLst/>
                <a:latin typeface="+mn-lt"/>
                <a:ea typeface="+mn-ea"/>
                <a:cs typeface="+mn-cs"/>
              </a:rPr>
              <a:t>wychowawczo-profilaktycznych lub innych programów wynikających ze specyfiki </a:t>
            </a:r>
          </a:p>
          <a:p>
            <a:r>
              <a:rPr lang="pl-PL" sz="1200" kern="1200" dirty="0" smtClean="0">
                <a:solidFill>
                  <a:schemeClr val="tx1"/>
                </a:solidFill>
                <a:effectLst/>
                <a:latin typeface="+mn-lt"/>
                <a:ea typeface="+mn-ea"/>
                <a:cs typeface="+mn-cs"/>
              </a:rPr>
              <a:t>szkoły lub zajmowanego stanowiska, z uwzględnieniem potrzeb uczniów, </a:t>
            </a:r>
          </a:p>
          <a:p>
            <a:r>
              <a:rPr lang="pl-PL" sz="1200" kern="1200" dirty="0" smtClean="0">
                <a:solidFill>
                  <a:schemeClr val="tx1"/>
                </a:solidFill>
                <a:effectLst/>
                <a:latin typeface="+mn-lt"/>
                <a:ea typeface="+mn-ea"/>
                <a:cs typeface="+mn-cs"/>
              </a:rPr>
              <a:t>b) upowszechnianie dobrych praktyk edukacyjnych, w szczególności przygotowanie </a:t>
            </a:r>
          </a:p>
          <a:p>
            <a:r>
              <a:rPr lang="pl-PL" sz="1200" kern="1200" dirty="0" smtClean="0">
                <a:solidFill>
                  <a:schemeClr val="tx1"/>
                </a:solidFill>
                <a:effectLst/>
                <a:latin typeface="+mn-lt"/>
                <a:ea typeface="+mn-ea"/>
                <a:cs typeface="+mn-cs"/>
              </a:rPr>
              <a:t>autorskiej publikacji z zakresu oświaty, </a:t>
            </a:r>
          </a:p>
          <a:p>
            <a:r>
              <a:rPr lang="pl-PL" sz="1200" kern="1200" dirty="0" smtClean="0">
                <a:solidFill>
                  <a:schemeClr val="tx1"/>
                </a:solidFill>
                <a:effectLst/>
                <a:latin typeface="+mn-lt"/>
                <a:ea typeface="+mn-ea"/>
                <a:cs typeface="+mn-cs"/>
              </a:rPr>
              <a:t>c) przeprowadzenie ewaluacji działań wynikających z pełnionej funkcji lub zadań </a:t>
            </a:r>
          </a:p>
          <a:p>
            <a:r>
              <a:rPr lang="pl-PL" sz="1200" kern="1200" dirty="0" smtClean="0">
                <a:solidFill>
                  <a:schemeClr val="tx1"/>
                </a:solidFill>
                <a:effectLst/>
                <a:latin typeface="+mn-lt"/>
                <a:ea typeface="+mn-ea"/>
                <a:cs typeface="+mn-cs"/>
              </a:rPr>
              <a:t>związanych z oświatą realizowanych poza szkołą oraz wykorzystywanie jej </a:t>
            </a:r>
          </a:p>
          <a:p>
            <a:r>
              <a:rPr lang="pl-PL" sz="1200" kern="1200" dirty="0" smtClean="0">
                <a:solidFill>
                  <a:schemeClr val="tx1"/>
                </a:solidFill>
                <a:effectLst/>
                <a:latin typeface="+mn-lt"/>
                <a:ea typeface="+mn-ea"/>
                <a:cs typeface="+mn-cs"/>
              </a:rPr>
              <a:t>wyników do podnoszenia jakości pracy szkoły, </a:t>
            </a:r>
          </a:p>
          <a:p>
            <a:r>
              <a:rPr lang="pl-PL" sz="1200" kern="1200" dirty="0" smtClean="0">
                <a:solidFill>
                  <a:schemeClr val="tx1"/>
                </a:solidFill>
                <a:effectLst/>
                <a:latin typeface="+mn-lt"/>
                <a:ea typeface="+mn-ea"/>
                <a:cs typeface="+mn-cs"/>
              </a:rPr>
              <a:t> </a:t>
            </a:r>
          </a:p>
          <a:p>
            <a:r>
              <a:rPr lang="pl-PL" sz="1200" kern="1200" dirty="0" smtClean="0">
                <a:solidFill>
                  <a:schemeClr val="tx1"/>
                </a:solidFill>
                <a:effectLst/>
                <a:latin typeface="+mn-lt"/>
                <a:ea typeface="+mn-ea"/>
                <a:cs typeface="+mn-cs"/>
              </a:rPr>
              <a:t>d) współpracę z Centralną Komisją Egzaminacyjną lub okręgową komisją </a:t>
            </a:r>
          </a:p>
          <a:p>
            <a:r>
              <a:rPr lang="pl-PL" sz="1200" kern="1200" dirty="0" smtClean="0">
                <a:solidFill>
                  <a:schemeClr val="tx1"/>
                </a:solidFill>
                <a:effectLst/>
                <a:latin typeface="+mn-lt"/>
                <a:ea typeface="+mn-ea"/>
                <a:cs typeface="+mn-cs"/>
              </a:rPr>
              <a:t>egzaminacyjną, w szczególności w charakterze egzaminatora, autora zadań lub </a:t>
            </a:r>
          </a:p>
          <a:p>
            <a:r>
              <a:rPr lang="pl-PL" sz="1200" kern="1200" dirty="0" smtClean="0">
                <a:solidFill>
                  <a:schemeClr val="tx1"/>
                </a:solidFill>
                <a:effectLst/>
                <a:latin typeface="+mn-lt"/>
                <a:ea typeface="+mn-ea"/>
                <a:cs typeface="+mn-cs"/>
              </a:rPr>
              <a:t>recenzenta, placówkami doskonalenia nauczycieli lub szkołami wyższymi </a:t>
            </a:r>
          </a:p>
          <a:p>
            <a:r>
              <a:rPr lang="pl-PL" sz="1200" kern="1200" dirty="0" smtClean="0">
                <a:solidFill>
                  <a:schemeClr val="tx1"/>
                </a:solidFill>
                <a:effectLst/>
                <a:latin typeface="+mn-lt"/>
                <a:ea typeface="+mn-ea"/>
                <a:cs typeface="+mn-cs"/>
              </a:rPr>
              <a:t>w zakresie opieki nad studentami odbywającymi praktyki pedagogiczne. </a:t>
            </a:r>
          </a:p>
          <a:p>
            <a:r>
              <a:rPr lang="pl-PL" sz="1200" b="1" kern="1200" dirty="0" smtClean="0">
                <a:solidFill>
                  <a:schemeClr val="tx1"/>
                </a:solidFill>
                <a:effectLst/>
                <a:latin typeface="+mn-lt"/>
                <a:ea typeface="+mn-ea"/>
                <a:cs typeface="+mn-cs"/>
              </a:rPr>
              <a:t> I WERSJA</a:t>
            </a:r>
          </a:p>
          <a:p>
            <a:r>
              <a:rPr lang="pl-PL" sz="1200" kern="1200" dirty="0" smtClean="0">
                <a:solidFill>
                  <a:schemeClr val="tx1"/>
                </a:solidFill>
                <a:effectLst/>
                <a:latin typeface="+mn-lt"/>
                <a:ea typeface="+mn-ea"/>
                <a:cs typeface="+mn-cs"/>
              </a:rPr>
              <a:t>1) ewaluację własnej pracy dydaktycznej, wychowawczej i opiekuńczej, a także utrzymywanie efektów tej pracy na wysokim poziomie;</a:t>
            </a:r>
          </a:p>
          <a:p>
            <a:r>
              <a:rPr lang="pl-PL" sz="1200" kern="1200" dirty="0" smtClean="0">
                <a:solidFill>
                  <a:schemeClr val="tx1"/>
                </a:solidFill>
                <a:effectLst/>
                <a:latin typeface="+mn-lt"/>
                <a:ea typeface="+mn-ea"/>
                <a:cs typeface="+mn-cs"/>
              </a:rPr>
              <a:t>2) efektywną współpracę z podmiotami pozaszkolnymi działającymi na rzecz ucznia;</a:t>
            </a:r>
          </a:p>
          <a:p>
            <a:r>
              <a:rPr lang="pl-PL" sz="1200" kern="1200" dirty="0" smtClean="0">
                <a:solidFill>
                  <a:schemeClr val="tx1"/>
                </a:solidFill>
                <a:effectLst/>
                <a:latin typeface="+mn-lt"/>
                <a:ea typeface="+mn-ea"/>
                <a:cs typeface="+mn-cs"/>
              </a:rPr>
              <a:t>3) spełnianie co najmniej trzech z poniższych kryteriów, obejmujących:</a:t>
            </a:r>
          </a:p>
          <a:p>
            <a:r>
              <a:rPr lang="pl-PL" sz="1200" kern="1200" dirty="0" smtClean="0">
                <a:solidFill>
                  <a:schemeClr val="tx1"/>
                </a:solidFill>
                <a:effectLst/>
                <a:latin typeface="+mn-lt"/>
                <a:ea typeface="+mn-ea"/>
                <a:cs typeface="+mn-cs"/>
              </a:rPr>
              <a:t>a) opracowywanie i wdrażanie innowacyjnych programów dydaktycznych, wychowawczych i opiekuńczych, profilaktycznych lub innych związanych z oświatą, powiązanych ze specyfiką szkoły, z uwzględnieniem potrzeb uczniów,</a:t>
            </a:r>
          </a:p>
          <a:p>
            <a:r>
              <a:rPr lang="pl-PL" sz="1200" kern="1200" dirty="0" smtClean="0">
                <a:solidFill>
                  <a:schemeClr val="tx1"/>
                </a:solidFill>
                <a:effectLst/>
                <a:latin typeface="+mn-lt"/>
                <a:ea typeface="+mn-ea"/>
                <a:cs typeface="+mn-cs"/>
              </a:rPr>
              <a:t>b) upowszechnianie dobrych praktyk edukacyjnych,</a:t>
            </a:r>
          </a:p>
          <a:p>
            <a:r>
              <a:rPr lang="pl-PL" sz="1200" strike="noStrike" kern="1200" dirty="0" smtClean="0">
                <a:solidFill>
                  <a:schemeClr val="tx1"/>
                </a:solidFill>
                <a:effectLst/>
                <a:latin typeface="+mn-lt"/>
                <a:ea typeface="+mn-ea"/>
                <a:cs typeface="+mn-cs"/>
              </a:rPr>
              <a:t>c) dążenie do pełni własnego rozwoju osobistego poprzez opracowanie autorskiej publikacji naukowej,  przeprowadzanie i analizowanie badań naukowych z zakresu oświaty oraz wykorzystywanie wyników tych badań do podnoszenia jakości pracy szkoły,</a:t>
            </a:r>
          </a:p>
          <a:p>
            <a:r>
              <a:rPr lang="pl-PL" sz="1200" kern="1200" dirty="0" smtClean="0">
                <a:solidFill>
                  <a:schemeClr val="tx1"/>
                </a:solidFill>
                <a:effectLst/>
                <a:latin typeface="+mn-lt"/>
                <a:ea typeface="+mn-ea"/>
                <a:cs typeface="+mn-cs"/>
              </a:rPr>
              <a:t>d) przeprowadzenie ewaluacji działań wynikających z pełnionej funkcji lub realizowanych zadań poza szkołą, związanych z oświatą oraz wykorzystywanie wyników do podnoszenia jakości pracy szkoły,</a:t>
            </a:r>
          </a:p>
          <a:p>
            <a:r>
              <a:rPr lang="pl-PL" sz="1200" kern="1200" dirty="0" smtClean="0">
                <a:solidFill>
                  <a:schemeClr val="tx1"/>
                </a:solidFill>
                <a:effectLst/>
                <a:latin typeface="+mn-lt"/>
                <a:ea typeface="+mn-ea"/>
                <a:cs typeface="+mn-cs"/>
              </a:rPr>
              <a:t>e) współpracę z Centralną Komisją Egzaminacyjną lub okręgową komisją egzaminacyjną w charakterze egzaminatora, autora zadań lub recenzenta.</a:t>
            </a:r>
          </a:p>
          <a:p>
            <a:r>
              <a:rPr lang="pl-PL" sz="1200" kern="1200" dirty="0" smtClean="0">
                <a:solidFill>
                  <a:schemeClr val="tx1"/>
                </a:solidFill>
                <a:effectLst/>
                <a:latin typeface="+mn-lt"/>
                <a:ea typeface="+mn-ea"/>
                <a:cs typeface="+mn-cs"/>
              </a:rPr>
              <a:t> </a:t>
            </a:r>
          </a:p>
          <a:p>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13</a:t>
            </a:fld>
            <a:endParaRPr lang="pl-PL"/>
          </a:p>
        </p:txBody>
      </p:sp>
    </p:spTree>
    <p:extLst>
      <p:ext uri="{BB962C8B-B14F-4D97-AF65-F5344CB8AC3E}">
        <p14:creationId xmlns:p14="http://schemas.microsoft.com/office/powerpoint/2010/main" val="35119471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0" kern="1200" dirty="0" smtClean="0">
                <a:solidFill>
                  <a:schemeClr val="tx1"/>
                </a:solidFill>
                <a:effectLst/>
                <a:latin typeface="+mn-lt"/>
                <a:ea typeface="+mn-ea"/>
                <a:cs typeface="+mn-cs"/>
              </a:rPr>
              <a:t>Art. 123. 1. Do postępowań w sprawie dokonania oceny pracy nauczyciela, wszczętych i niezakończonych przed dniem 1 września 2018 r., stosuje się przepisy dotychczasowe. </a:t>
            </a:r>
          </a:p>
          <a:p>
            <a:r>
              <a:rPr lang="pl-PL" sz="1200" b="0" kern="1200" dirty="0" smtClean="0">
                <a:solidFill>
                  <a:schemeClr val="tx1"/>
                </a:solidFill>
                <a:effectLst/>
                <a:latin typeface="+mn-lt"/>
                <a:ea typeface="+mn-ea"/>
                <a:cs typeface="+mn-cs"/>
              </a:rPr>
              <a:t>2. Oceny pracy nauczyciela kontraktowego i nauczyciela mianowanego dokonuje się po raz pierwszy na zasadach określonych w art. 6a ustawy zmienianej w art. 76, w brzmieniu nadanym niniejszą ustawą, </a:t>
            </a:r>
            <a:r>
              <a:rPr lang="pl-PL" sz="1200" b="1" kern="1200" dirty="0" smtClean="0">
                <a:solidFill>
                  <a:schemeClr val="tx1"/>
                </a:solidFill>
                <a:effectLst/>
                <a:latin typeface="+mn-lt"/>
                <a:ea typeface="+mn-ea"/>
                <a:cs typeface="+mn-cs"/>
              </a:rPr>
              <a:t>do dnia 31 sierpnia 2021 r., </a:t>
            </a:r>
            <a:r>
              <a:rPr lang="pl-PL" sz="1200" b="0" kern="1200" dirty="0" smtClean="0">
                <a:solidFill>
                  <a:schemeClr val="tx1"/>
                </a:solidFill>
                <a:effectLst/>
                <a:latin typeface="+mn-lt"/>
                <a:ea typeface="+mn-ea"/>
                <a:cs typeface="+mn-cs"/>
              </a:rPr>
              <a:t>a jeżeli nauczyciel w tym okresie rozpocznie staż na kolejny stopień awansu zawodowego - po zakończeniu tego stażu. </a:t>
            </a:r>
          </a:p>
          <a:p>
            <a:r>
              <a:rPr lang="pl-PL" sz="1200" b="0" kern="1200" dirty="0" smtClean="0">
                <a:solidFill>
                  <a:schemeClr val="tx1"/>
                </a:solidFill>
                <a:effectLst/>
                <a:latin typeface="+mn-lt"/>
                <a:ea typeface="+mn-ea"/>
                <a:cs typeface="+mn-cs"/>
              </a:rPr>
              <a:t>3. Oceny pracy nauczyciela dyplomowanego, który w dniu 1 września 2018 r. legitymuje się co najmniej trzyletnim okresem pracy w szkole od dnia uzyskania stopnia nauczyciela dyplomowanego, dokonuje się po raz pierwszy na zasadach określonych w art. 6a ustawy zmienianej w art. 76, w brzmieniu nadanym niniejszą ustawą, </a:t>
            </a:r>
            <a:r>
              <a:rPr lang="pl-PL" sz="1200" b="1" kern="1200" dirty="0" smtClean="0">
                <a:solidFill>
                  <a:schemeClr val="tx1"/>
                </a:solidFill>
                <a:effectLst/>
                <a:latin typeface="+mn-lt"/>
                <a:ea typeface="+mn-ea"/>
                <a:cs typeface="+mn-cs"/>
              </a:rPr>
              <a:t>do dnia 30 czerwca 2020 r.  </a:t>
            </a:r>
          </a:p>
          <a:p>
            <a:r>
              <a:rPr lang="pl-PL" sz="1200" b="0" kern="1200" dirty="0" smtClean="0">
                <a:solidFill>
                  <a:schemeClr val="tx1"/>
                </a:solidFill>
                <a:effectLst/>
                <a:latin typeface="+mn-lt"/>
                <a:ea typeface="+mn-ea"/>
                <a:cs typeface="+mn-cs"/>
              </a:rPr>
              <a:t>Art. 124. Nauczyciele zatrudnieni w dniu 1 września 2018 r. w szkole, posiadający stopień naukowy oraz legitymujący się co najmniej pięcioletnim okresem pracy w szkole wyższej, z tym dniem uzyskują z mocy prawa stopień nauczyciela mianowanego, chyba że już uzyskali ten stopień na podstawie przepisów dotychczasowych. </a:t>
            </a:r>
          </a:p>
          <a:p>
            <a:r>
              <a:rPr lang="pl-PL" sz="1200" b="0" kern="1200" dirty="0" smtClean="0">
                <a:solidFill>
                  <a:schemeClr val="tx1"/>
                </a:solidFill>
                <a:effectLst/>
                <a:latin typeface="+mn-lt"/>
                <a:ea typeface="+mn-ea"/>
                <a:cs typeface="+mn-cs"/>
              </a:rPr>
              <a:t>Art. 125. Staż na kolejny stopień awansu zawodowego nauczyciela rozpoczęty i niezakończony przed dniem 1 września 2018 r. jest odbywany według dotychczasowych przepisów. </a:t>
            </a:r>
          </a:p>
          <a:p>
            <a:r>
              <a:rPr lang="pl-PL" sz="1200" b="0" kern="1200" dirty="0" smtClean="0">
                <a:solidFill>
                  <a:schemeClr val="tx1"/>
                </a:solidFill>
                <a:effectLst/>
                <a:latin typeface="+mn-lt"/>
                <a:ea typeface="+mn-ea"/>
                <a:cs typeface="+mn-cs"/>
              </a:rPr>
              <a:t>Art. 126. Do postępowań o nadanie nauczycielom stopnia awansu zawodowego, wszczętych i niezakończonych przed dniem 1 września 2018 r., stosuje się przepisy dotychczasowe. </a:t>
            </a:r>
            <a:endParaRPr lang="pl-PL" b="0"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14</a:t>
            </a:fld>
            <a:endParaRPr lang="pl-PL"/>
          </a:p>
        </p:txBody>
      </p:sp>
    </p:spTree>
    <p:extLst>
      <p:ext uri="{BB962C8B-B14F-4D97-AF65-F5344CB8AC3E}">
        <p14:creationId xmlns:p14="http://schemas.microsoft.com/office/powerpoint/2010/main" val="3482015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Art. 127. </a:t>
            </a:r>
            <a:r>
              <a:rPr lang="pl-PL" dirty="0" smtClean="0"/>
              <a:t>W przypadku </a:t>
            </a:r>
            <a:r>
              <a:rPr lang="pl-PL" dirty="0" smtClean="0">
                <a:hlinkClick r:id="rId3"/>
              </a:rPr>
              <a:t>nauczycieli</a:t>
            </a:r>
            <a:r>
              <a:rPr lang="pl-PL" dirty="0" smtClean="0"/>
              <a:t>, którzy zakończyli staż na kolejny stopień awansu zawodowego przed dniem 1 września 2018 r., lecz do tego dnia nie otrzymali oceny dorobku zawodowego za okres stażu lub nie złożyli wniosku o podjęcie postępowania kwalifikacyjnego lub egzaminacyjnego, ocena dorobku zawodowego </a:t>
            </a:r>
            <a:r>
              <a:rPr lang="pl-PL" dirty="0" smtClean="0">
                <a:hlinkClick r:id="rId3"/>
              </a:rPr>
              <a:t>nauczyciela</a:t>
            </a:r>
            <a:r>
              <a:rPr lang="pl-PL" dirty="0" smtClean="0"/>
              <a:t> za okres stażu jest dokonywana oraz postępowanie kwalifikacyjne lub egzaminacyjne jest prowadzone według dotychczasowych przepisów. </a:t>
            </a:r>
          </a:p>
          <a:p>
            <a:r>
              <a:rPr lang="pl-PL" b="1" dirty="0" smtClean="0"/>
              <a:t>Art. 128. </a:t>
            </a:r>
            <a:r>
              <a:rPr lang="pl-PL" dirty="0" smtClean="0"/>
              <a:t>W przypadku </a:t>
            </a:r>
            <a:r>
              <a:rPr lang="pl-PL" dirty="0" smtClean="0">
                <a:hlinkClick r:id="rId3"/>
              </a:rPr>
              <a:t>nauczyciela</a:t>
            </a:r>
            <a:r>
              <a:rPr lang="pl-PL" dirty="0" smtClean="0"/>
              <a:t> stażysty, który w dniu 1 września 2018 r. odbywa staż na kolejny stopień awansu zawodowego, rozpoczęty z początkiem roku szkolnego 2017/2018, ocena dorobku zawodowego </a:t>
            </a:r>
            <a:r>
              <a:rPr lang="pl-PL" dirty="0" smtClean="0">
                <a:hlinkClick r:id="rId3"/>
              </a:rPr>
              <a:t>nauczyciela</a:t>
            </a:r>
            <a:r>
              <a:rPr lang="pl-PL" dirty="0" smtClean="0"/>
              <a:t> za okres stażu jest dokonywana oraz postępowanie kwalifikacyjne na stopień </a:t>
            </a:r>
            <a:r>
              <a:rPr lang="pl-PL" dirty="0" smtClean="0">
                <a:hlinkClick r:id="rId3"/>
              </a:rPr>
              <a:t>nauczyciela</a:t>
            </a:r>
            <a:r>
              <a:rPr lang="pl-PL" dirty="0" smtClean="0"/>
              <a:t> kontraktowego jest prowadzone według dotychczasowych przepisów. </a:t>
            </a:r>
          </a:p>
          <a:p>
            <a:r>
              <a:rPr lang="pl-PL" b="1" dirty="0" smtClean="0"/>
              <a:t>Art. 129. </a:t>
            </a:r>
            <a:r>
              <a:rPr lang="pl-PL" dirty="0" smtClean="0"/>
              <a:t>W przypadku </a:t>
            </a:r>
            <a:r>
              <a:rPr lang="pl-PL" dirty="0" smtClean="0">
                <a:hlinkClick r:id="rId3"/>
              </a:rPr>
              <a:t>nauczyciela</a:t>
            </a:r>
            <a:r>
              <a:rPr lang="pl-PL" dirty="0" smtClean="0"/>
              <a:t> kontraktowego i </a:t>
            </a:r>
            <a:r>
              <a:rPr lang="pl-PL" dirty="0" smtClean="0">
                <a:hlinkClick r:id="rId3"/>
              </a:rPr>
              <a:t>nauczyciela</a:t>
            </a:r>
            <a:r>
              <a:rPr lang="pl-PL" dirty="0" smtClean="0"/>
              <a:t> mianowanego, który do dnia 1 września 2018 r. w trakcie odbywania stażu na kolejny stopień awansu zawodowego zmienił miejsce zatrudnienia i za okres dotychczas odbytego stażu otrzymał pozytywną ocenę dorobku zawodowego, ocena ta jest uwzględniana do oceny pracy dokonywanej po zakończeniu całego stażu. </a:t>
            </a:r>
          </a:p>
          <a:p>
            <a:r>
              <a:rPr lang="pl-PL" b="1" dirty="0" smtClean="0"/>
              <a:t>Art. 130. </a:t>
            </a:r>
            <a:r>
              <a:rPr lang="pl-PL" dirty="0" smtClean="0"/>
              <a:t>W roku szkolnym 2018/2019 </a:t>
            </a:r>
            <a:r>
              <a:rPr lang="pl-PL" dirty="0" smtClean="0">
                <a:hlinkClick r:id="rId3"/>
              </a:rPr>
              <a:t>nauczyciel</a:t>
            </a:r>
            <a:r>
              <a:rPr lang="pl-PL" dirty="0" smtClean="0"/>
              <a:t> kontraktowy może rozpocząć staż na stopień </a:t>
            </a:r>
            <a:r>
              <a:rPr lang="pl-PL" dirty="0" smtClean="0">
                <a:hlinkClick r:id="rId3"/>
              </a:rPr>
              <a:t>nauczyciela</a:t>
            </a:r>
            <a:r>
              <a:rPr lang="pl-PL" dirty="0" smtClean="0"/>
              <a:t> mianowanego, jeżeli legitymuje się co najmniej dwuletnim okresem pracy w </a:t>
            </a:r>
            <a:r>
              <a:rPr lang="pl-PL" dirty="0" smtClean="0">
                <a:hlinkClick r:id="rId3"/>
              </a:rPr>
              <a:t>szkole</a:t>
            </a:r>
            <a:r>
              <a:rPr lang="pl-PL" dirty="0" smtClean="0"/>
              <a:t> od dnia uzyskania stopnia </a:t>
            </a:r>
            <a:r>
              <a:rPr lang="pl-PL" dirty="0" smtClean="0">
                <a:hlinkClick r:id="rId3"/>
              </a:rPr>
              <a:t>nauczyciela</a:t>
            </a:r>
            <a:r>
              <a:rPr lang="pl-PL" dirty="0" smtClean="0"/>
              <a:t> kontraktowego. </a:t>
            </a:r>
          </a:p>
          <a:p>
            <a:pPr marL="0" marR="0" indent="0" algn="l" defTabSz="914400" rtl="0" eaLnBrk="1" fontAlgn="auto" latinLnBrk="0" hangingPunct="1">
              <a:lnSpc>
                <a:spcPct val="100000"/>
              </a:lnSpc>
              <a:spcBef>
                <a:spcPts val="0"/>
              </a:spcBef>
              <a:spcAft>
                <a:spcPts val="0"/>
              </a:spcAft>
              <a:buClrTx/>
              <a:buSzTx/>
              <a:buFontTx/>
              <a:buNone/>
              <a:tabLst/>
              <a:defRPr/>
            </a:pPr>
            <a:endParaRPr lang="pl-PL"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pl-PL"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pl-PL"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pl-PL"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pl-PL" sz="1200" dirty="0" smtClean="0"/>
              <a:t>Art. 91b</a:t>
            </a:r>
            <a:r>
              <a:rPr lang="pl-PL" sz="1200" baseline="0" dirty="0" smtClean="0"/>
              <a:t> ust. 2 pkt 4</a:t>
            </a:r>
            <a:r>
              <a:rPr lang="pl-PL" sz="1200" kern="1200" dirty="0" smtClean="0">
                <a:solidFill>
                  <a:schemeClr val="tx1"/>
                </a:solidFill>
                <a:effectLst/>
                <a:latin typeface="+mn-lt"/>
                <a:ea typeface="+mn-ea"/>
                <a:cs typeface="+mn-cs"/>
              </a:rPr>
              <a:t> przedszkolach, o których mowa w </a:t>
            </a:r>
            <a:r>
              <a:rPr lang="pl-PL" sz="1200" kern="1200" dirty="0" smtClean="0">
                <a:solidFill>
                  <a:schemeClr val="tx1"/>
                </a:solidFill>
                <a:effectLst/>
                <a:latin typeface="+mn-lt"/>
                <a:ea typeface="+mn-ea"/>
                <a:cs typeface="+mn-cs"/>
                <a:hlinkClick r:id="rId4"/>
              </a:rPr>
              <a:t>art. 1</a:t>
            </a:r>
            <a:r>
              <a:rPr lang="pl-PL" sz="1200" kern="1200" dirty="0" smtClean="0">
                <a:solidFill>
                  <a:schemeClr val="tx1"/>
                </a:solidFill>
                <a:effectLst/>
                <a:latin typeface="+mn-lt"/>
                <a:ea typeface="+mn-ea"/>
                <a:cs typeface="+mn-cs"/>
              </a:rPr>
              <a:t> ust. 2 pkt 2 lit. b, w wymiarze co najmniej 1/2 obowiązkowego wymiaru zajęć, w tym do </a:t>
            </a:r>
            <a:r>
              <a:rPr lang="pl-PL" sz="1200" kern="1200" dirty="0" smtClean="0">
                <a:solidFill>
                  <a:schemeClr val="tx1"/>
                </a:solidFill>
                <a:effectLst/>
                <a:latin typeface="+mn-lt"/>
                <a:ea typeface="+mn-ea"/>
                <a:cs typeface="+mn-cs"/>
                <a:hlinkClick r:id="rId5"/>
              </a:rPr>
              <a:t>nauczyciela</a:t>
            </a:r>
            <a:r>
              <a:rPr lang="pl-PL" sz="1200" kern="1200" dirty="0" smtClean="0">
                <a:solidFill>
                  <a:schemeClr val="tx1"/>
                </a:solidFill>
                <a:effectLst/>
                <a:latin typeface="+mn-lt"/>
                <a:ea typeface="+mn-ea"/>
                <a:cs typeface="+mn-cs"/>
              </a:rPr>
              <a:t> zatrudnionego na stanowisku dyrektora, mają zastosowanie przepisy </a:t>
            </a:r>
            <a:r>
              <a:rPr lang="pl-PL" sz="1200" kern="1200" dirty="0" smtClean="0">
                <a:solidFill>
                  <a:schemeClr val="tx1"/>
                </a:solidFill>
                <a:effectLst/>
                <a:latin typeface="+mn-lt"/>
                <a:ea typeface="+mn-ea"/>
                <a:cs typeface="+mn-cs"/>
                <a:hlinkClick r:id="rId6"/>
              </a:rPr>
              <a:t>art. 9a</a:t>
            </a:r>
            <a:r>
              <a:rPr lang="pl-PL" sz="1200" kern="1200" dirty="0" smtClean="0">
                <a:solidFill>
                  <a:schemeClr val="tx1"/>
                </a:solidFill>
                <a:effectLst/>
                <a:latin typeface="+mn-lt"/>
                <a:ea typeface="+mn-ea"/>
                <a:cs typeface="+mn-cs"/>
              </a:rPr>
              <a:t>-9i, </a:t>
            </a:r>
            <a:r>
              <a:rPr lang="pl-PL" sz="1200" kern="1200" dirty="0" smtClean="0">
                <a:solidFill>
                  <a:schemeClr val="tx1"/>
                </a:solidFill>
                <a:effectLst/>
                <a:latin typeface="+mn-lt"/>
                <a:ea typeface="+mn-ea"/>
                <a:cs typeface="+mn-cs"/>
                <a:hlinkClick r:id="rId7"/>
              </a:rPr>
              <a:t>art. 22</a:t>
            </a:r>
            <a:r>
              <a:rPr lang="pl-PL" sz="1200" kern="1200" dirty="0" smtClean="0">
                <a:solidFill>
                  <a:schemeClr val="tx1"/>
                </a:solidFill>
                <a:effectLst/>
                <a:latin typeface="+mn-lt"/>
                <a:ea typeface="+mn-ea"/>
                <a:cs typeface="+mn-cs"/>
              </a:rPr>
              <a:t> ust. 3 i 4, </a:t>
            </a:r>
            <a:r>
              <a:rPr lang="pl-PL" sz="1200" kern="1200" dirty="0" smtClean="0">
                <a:solidFill>
                  <a:schemeClr val="tx1"/>
                </a:solidFill>
                <a:effectLst/>
                <a:latin typeface="+mn-lt"/>
                <a:ea typeface="+mn-ea"/>
                <a:cs typeface="+mn-cs"/>
                <a:hlinkClick r:id="rId8"/>
              </a:rPr>
              <a:t>art. 49</a:t>
            </a:r>
            <a:r>
              <a:rPr lang="pl-PL" sz="1200" kern="1200" dirty="0" smtClean="0">
                <a:solidFill>
                  <a:schemeClr val="tx1"/>
                </a:solidFill>
                <a:effectLst/>
                <a:latin typeface="+mn-lt"/>
                <a:ea typeface="+mn-ea"/>
                <a:cs typeface="+mn-cs"/>
              </a:rPr>
              <a:t> ust. 1 pkt 2 i 3, </a:t>
            </a:r>
            <a:r>
              <a:rPr lang="pl-PL" sz="1200" kern="1200" dirty="0" smtClean="0">
                <a:solidFill>
                  <a:schemeClr val="tx1"/>
                </a:solidFill>
                <a:effectLst/>
                <a:latin typeface="+mn-lt"/>
                <a:ea typeface="+mn-ea"/>
                <a:cs typeface="+mn-cs"/>
                <a:hlinkClick r:id="rId9"/>
              </a:rPr>
              <a:t>art. 51</a:t>
            </a:r>
            <a:r>
              <a:rPr lang="pl-PL" sz="1200" kern="1200" dirty="0" smtClean="0">
                <a:solidFill>
                  <a:schemeClr val="tx1"/>
                </a:solidFill>
                <a:effectLst/>
                <a:latin typeface="+mn-lt"/>
                <a:ea typeface="+mn-ea"/>
                <a:cs typeface="+mn-cs"/>
              </a:rPr>
              <a:t>, </a:t>
            </a:r>
            <a:r>
              <a:rPr lang="pl-PL" sz="1200" kern="1200" dirty="0" smtClean="0">
                <a:solidFill>
                  <a:schemeClr val="tx1"/>
                </a:solidFill>
                <a:effectLst/>
                <a:latin typeface="+mn-lt"/>
                <a:ea typeface="+mn-ea"/>
                <a:cs typeface="+mn-cs"/>
                <a:hlinkClick r:id="rId10"/>
              </a:rPr>
              <a:t>art. 70a</a:t>
            </a:r>
            <a:r>
              <a:rPr lang="pl-PL" sz="1200" kern="1200" dirty="0" smtClean="0">
                <a:solidFill>
                  <a:schemeClr val="tx1"/>
                </a:solidFill>
                <a:effectLst/>
                <a:latin typeface="+mn-lt"/>
                <a:ea typeface="+mn-ea"/>
                <a:cs typeface="+mn-cs"/>
              </a:rPr>
              <a:t> ust. 3, 4 i 6 oraz </a:t>
            </a:r>
            <a:r>
              <a:rPr lang="pl-PL" sz="1200" kern="1200" dirty="0" smtClean="0">
                <a:solidFill>
                  <a:schemeClr val="tx1"/>
                </a:solidFill>
                <a:effectLst/>
                <a:latin typeface="+mn-lt"/>
                <a:ea typeface="+mn-ea"/>
                <a:cs typeface="+mn-cs"/>
                <a:hlinkClick r:id="rId11"/>
              </a:rPr>
              <a:t>art. 88</a:t>
            </a:r>
            <a:r>
              <a:rPr lang="pl-PL" sz="1200" kern="1200" dirty="0" smtClean="0">
                <a:solidFill>
                  <a:schemeClr val="tx1"/>
                </a:solidFill>
                <a:effectLst/>
                <a:latin typeface="+mn-lt"/>
                <a:ea typeface="+mn-ea"/>
                <a:cs typeface="+mn-cs"/>
              </a:rPr>
              <a:t>. </a:t>
            </a:r>
          </a:p>
          <a:p>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15</a:t>
            </a:fld>
            <a:endParaRPr lang="pl-PL"/>
          </a:p>
        </p:txBody>
      </p:sp>
    </p:spTree>
    <p:extLst>
      <p:ext uri="{BB962C8B-B14F-4D97-AF65-F5344CB8AC3E}">
        <p14:creationId xmlns:p14="http://schemas.microsoft.com/office/powerpoint/2010/main" val="5957833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16</a:t>
            </a:fld>
            <a:endParaRPr lang="pl-PL"/>
          </a:p>
        </p:txBody>
      </p:sp>
    </p:spTree>
    <p:extLst>
      <p:ext uri="{BB962C8B-B14F-4D97-AF65-F5344CB8AC3E}">
        <p14:creationId xmlns:p14="http://schemas.microsoft.com/office/powerpoint/2010/main" val="2481792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smtClean="0">
                <a:solidFill>
                  <a:schemeClr val="tx1"/>
                </a:solidFill>
                <a:effectLst/>
                <a:latin typeface="+mn-lt"/>
                <a:ea typeface="+mn-ea"/>
                <a:cs typeface="+mn-cs"/>
              </a:rPr>
              <a:t>§ 6. 1. Ocenę pracy nauczyciela ustala się po ustaleniu poziomu spełniania wszystkich kryteriów oceny pracy określonych dla danego stopnia awansu zawodowego, z </a:t>
            </a:r>
          </a:p>
          <a:p>
            <a:r>
              <a:rPr lang="pl-PL" sz="1200" kern="1200" dirty="0" smtClean="0">
                <a:solidFill>
                  <a:schemeClr val="tx1"/>
                </a:solidFill>
                <a:effectLst/>
                <a:latin typeface="+mn-lt"/>
                <a:ea typeface="+mn-ea"/>
                <a:cs typeface="+mn-cs"/>
              </a:rPr>
              <a:t>zastosowaniem wskaźników oceny pracy określonych w regulaminie, o którym mowa w art. 6a ust. 14 Karty Nauczyciela. </a:t>
            </a:r>
          </a:p>
          <a:p>
            <a:r>
              <a:rPr lang="pl-PL" sz="1200" kern="1200" dirty="0" smtClean="0">
                <a:solidFill>
                  <a:schemeClr val="tx1"/>
                </a:solidFill>
                <a:effectLst/>
                <a:latin typeface="+mn-lt"/>
                <a:ea typeface="+mn-ea"/>
                <a:cs typeface="+mn-cs"/>
              </a:rPr>
              <a:t> </a:t>
            </a:r>
          </a:p>
          <a:p>
            <a:r>
              <a:rPr lang="pl-PL" sz="1200" kern="1200" dirty="0" smtClean="0">
                <a:solidFill>
                  <a:schemeClr val="tx1"/>
                </a:solidFill>
                <a:effectLst/>
                <a:latin typeface="+mn-lt"/>
                <a:ea typeface="+mn-ea"/>
                <a:cs typeface="+mn-cs"/>
              </a:rPr>
              <a:t>2. W przypadku ustalenia poziomu spełniania kryteriów oceny pracy na poziomie: </a:t>
            </a:r>
          </a:p>
          <a:p>
            <a:r>
              <a:rPr lang="pl-PL" sz="1200" kern="1200" dirty="0" smtClean="0">
                <a:solidFill>
                  <a:schemeClr val="tx1"/>
                </a:solidFill>
                <a:effectLst/>
                <a:latin typeface="+mn-lt"/>
                <a:ea typeface="+mn-ea"/>
                <a:cs typeface="+mn-cs"/>
              </a:rPr>
              <a:t> </a:t>
            </a:r>
          </a:p>
          <a:p>
            <a:r>
              <a:rPr lang="pl-PL" sz="1200" kern="1200" dirty="0" smtClean="0">
                <a:solidFill>
                  <a:schemeClr val="tx1"/>
                </a:solidFill>
                <a:effectLst/>
                <a:latin typeface="+mn-lt"/>
                <a:ea typeface="+mn-ea"/>
                <a:cs typeface="+mn-cs"/>
              </a:rPr>
              <a:t>1) 95% i powyżej – nauczyciel otrzymuje ocenę wyróżniającą; </a:t>
            </a:r>
          </a:p>
          <a:p>
            <a:r>
              <a:rPr lang="pl-PL" sz="1200" kern="1200" dirty="0" smtClean="0">
                <a:solidFill>
                  <a:schemeClr val="tx1"/>
                </a:solidFill>
                <a:effectLst/>
                <a:latin typeface="+mn-lt"/>
                <a:ea typeface="+mn-ea"/>
                <a:cs typeface="+mn-cs"/>
              </a:rPr>
              <a:t> </a:t>
            </a:r>
          </a:p>
          <a:p>
            <a:r>
              <a:rPr lang="pl-PL" sz="1200" kern="1200" dirty="0" smtClean="0">
                <a:solidFill>
                  <a:schemeClr val="tx1"/>
                </a:solidFill>
                <a:effectLst/>
                <a:latin typeface="+mn-lt"/>
                <a:ea typeface="+mn-ea"/>
                <a:cs typeface="+mn-cs"/>
              </a:rPr>
              <a:t>2) 80% i powyżej – nauczyciel otrzymuje ocenę bardzo dobrą; </a:t>
            </a:r>
          </a:p>
          <a:p>
            <a:r>
              <a:rPr lang="pl-PL" sz="1200" kern="1200" dirty="0" smtClean="0">
                <a:solidFill>
                  <a:schemeClr val="tx1"/>
                </a:solidFill>
                <a:effectLst/>
                <a:latin typeface="+mn-lt"/>
                <a:ea typeface="+mn-ea"/>
                <a:cs typeface="+mn-cs"/>
              </a:rPr>
              <a:t> </a:t>
            </a:r>
          </a:p>
          <a:p>
            <a:r>
              <a:rPr lang="pl-PL" sz="1200" kern="1200" dirty="0" smtClean="0">
                <a:solidFill>
                  <a:schemeClr val="tx1"/>
                </a:solidFill>
                <a:effectLst/>
                <a:latin typeface="+mn-lt"/>
                <a:ea typeface="+mn-ea"/>
                <a:cs typeface="+mn-cs"/>
              </a:rPr>
              <a:t>3) 55% i powyżej – nauczyciel otrzymuje ocenę dobrą; </a:t>
            </a:r>
          </a:p>
          <a:p>
            <a:r>
              <a:rPr lang="pl-PL" sz="1200" kern="1200" dirty="0" smtClean="0">
                <a:solidFill>
                  <a:schemeClr val="tx1"/>
                </a:solidFill>
                <a:effectLst/>
                <a:latin typeface="+mn-lt"/>
                <a:ea typeface="+mn-ea"/>
                <a:cs typeface="+mn-cs"/>
              </a:rPr>
              <a:t> </a:t>
            </a:r>
          </a:p>
          <a:p>
            <a:r>
              <a:rPr lang="pl-PL" sz="1200" kern="1200" dirty="0" smtClean="0">
                <a:solidFill>
                  <a:schemeClr val="tx1"/>
                </a:solidFill>
                <a:effectLst/>
                <a:latin typeface="+mn-lt"/>
                <a:ea typeface="+mn-ea"/>
                <a:cs typeface="+mn-cs"/>
              </a:rPr>
              <a:t>4) poniżej 55% – nauczyciel otrzymuje ocenę negatywną. </a:t>
            </a:r>
          </a:p>
          <a:p>
            <a:endParaRPr lang="pl-PL" sz="1200" kern="1200" dirty="0" smtClean="0">
              <a:solidFill>
                <a:schemeClr val="tx1"/>
              </a:solidFill>
              <a:effectLst/>
              <a:latin typeface="+mn-lt"/>
              <a:ea typeface="+mn-ea"/>
              <a:cs typeface="+mn-cs"/>
            </a:endParaRPr>
          </a:p>
          <a:p>
            <a:r>
              <a:rPr lang="pl-PL" sz="1200" kern="1200" dirty="0" smtClean="0">
                <a:solidFill>
                  <a:schemeClr val="tx1"/>
                </a:solidFill>
                <a:effectLst/>
                <a:latin typeface="+mn-lt"/>
                <a:ea typeface="+mn-ea"/>
                <a:cs typeface="+mn-cs"/>
              </a:rPr>
              <a:t>I WERSJA</a:t>
            </a:r>
          </a:p>
          <a:p>
            <a:pPr marL="0" indent="0">
              <a:buNone/>
            </a:pPr>
            <a:r>
              <a:rPr lang="pl-PL" b="1" dirty="0" smtClean="0"/>
              <a:t>§ 6.</a:t>
            </a:r>
            <a:r>
              <a:rPr lang="pl-PL" dirty="0" smtClean="0"/>
              <a:t> 1. Ustalanie oceny pracy nauczyciela </a:t>
            </a:r>
            <a:r>
              <a:rPr lang="pl-PL" b="1" dirty="0" smtClean="0"/>
              <a:t>polega na </a:t>
            </a:r>
            <a:r>
              <a:rPr lang="pl-PL" dirty="0" smtClean="0"/>
              <a:t>ustaleniu poziomu spełniania wszystkich kryteriów oceny pracy,  które nauczyciel musi spełnić na danym stopniu awansu zawodowego, </a:t>
            </a:r>
            <a:r>
              <a:rPr lang="pl-PL" b="1" dirty="0" smtClean="0"/>
              <a:t>przy pomocy wskaźników oceny pracy </a:t>
            </a:r>
            <a:r>
              <a:rPr lang="pl-PL" dirty="0" smtClean="0"/>
              <a:t>określonych w regulaminie, o którym mowa w art. 6a ust. 14 Karty Nauczyciela.   </a:t>
            </a:r>
          </a:p>
          <a:p>
            <a:pPr marL="0" indent="0">
              <a:buNone/>
            </a:pPr>
            <a:r>
              <a:rPr lang="pl-PL" dirty="0" smtClean="0"/>
              <a:t>2. W przypadku ustalenia poziomu spełniania kryteriów oceny pracy nauczyciela na poziomie:</a:t>
            </a:r>
          </a:p>
          <a:p>
            <a:pPr marL="0" indent="0">
              <a:buNone/>
            </a:pPr>
            <a:r>
              <a:rPr lang="pl-PL" dirty="0" smtClean="0"/>
              <a:t>1) nie mniejszym niż 95% – nauczyciel otrzymuje ocenę wyróżniającą;</a:t>
            </a:r>
          </a:p>
          <a:p>
            <a:pPr marL="0" indent="0">
              <a:buNone/>
            </a:pPr>
            <a:r>
              <a:rPr lang="pl-PL" dirty="0" smtClean="0"/>
              <a:t>2) nie mniejszym niż 80% – nauczyciel otrzymuje ocenę bardzo dobrą;</a:t>
            </a:r>
          </a:p>
          <a:p>
            <a:pPr marL="0" indent="0">
              <a:buNone/>
            </a:pPr>
            <a:r>
              <a:rPr lang="pl-PL" dirty="0" smtClean="0"/>
              <a:t>3) nie mniejszym niż 55% – nauczyciel otrzymuje ocenę dobrą;</a:t>
            </a:r>
          </a:p>
          <a:p>
            <a:pPr marL="0" indent="0">
              <a:buNone/>
            </a:pPr>
            <a:r>
              <a:rPr lang="pl-PL" dirty="0" smtClean="0"/>
              <a:t>4) mniejszym niż 55% – nauczyciel otrzymuje ocenę negatywną.</a:t>
            </a:r>
          </a:p>
          <a:p>
            <a:pPr marL="0" indent="0">
              <a:buNone/>
            </a:pPr>
            <a:r>
              <a:rPr lang="pl-PL" b="1" dirty="0" smtClean="0"/>
              <a:t>	</a:t>
            </a:r>
          </a:p>
          <a:p>
            <a:endParaRPr lang="pl-PL" sz="1200" kern="1200" dirty="0" smtClean="0">
              <a:solidFill>
                <a:schemeClr val="tx1"/>
              </a:solidFill>
              <a:effectLst/>
              <a:latin typeface="+mn-lt"/>
              <a:ea typeface="+mn-ea"/>
              <a:cs typeface="+mn-cs"/>
            </a:endParaRPr>
          </a:p>
          <a:p>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17</a:t>
            </a:fld>
            <a:endParaRPr lang="pl-PL"/>
          </a:p>
        </p:txBody>
      </p:sp>
    </p:spTree>
    <p:extLst>
      <p:ext uri="{BB962C8B-B14F-4D97-AF65-F5344CB8AC3E}">
        <p14:creationId xmlns:p14="http://schemas.microsoft.com/office/powerpoint/2010/main" val="31879677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„500+dla nauczyciela – dodatek za wyróżniającą się pracę. </a:t>
            </a:r>
            <a:r>
              <a:rPr lang="pl-PL" b="0" dirty="0" smtClean="0"/>
              <a:t>Od 1 września 2020 r. będzie nowy dodatek dla nauczycieli za wyróżniającą pracę. Docelowo od września 2022 r. wyniesie on ok. 500 zł. Grupą uprawnioną do otrzymania dodatku będą nauczyciele dyplomowani legitymujący się najwyższą oceną pracy (oceną wyróżniającą). Szacujemy, że koszty tego dodatku wyniosą w 2020 r. (za 4 miesiące) ok. 44 mln zł, w 2021 r. – 175 mln, a docelowo rocznie ok. 600–700 mln zł. </a:t>
            </a:r>
            <a:r>
              <a:rPr lang="pl-PL" b="1" dirty="0" smtClean="0"/>
              <a:t>Finansowanie tego dodatku będzie w ramach środków uwolnionych w związku ze zmianami w systemie awansu zawodowego – wydłużeniem podstawowej ścieżki awansu z 10 do 15 lat i tym samym spowolnieniem tempa wydatkowania środków na zwiększenie wynagrodzenia dla nauczycieli uzyskujących kolejny stopień awansu.</a:t>
            </a:r>
          </a:p>
          <a:p>
            <a:r>
              <a:rPr lang="pl-PL" dirty="0" smtClean="0"/>
              <a:t>Koszty dodatku za wyróżniającą pracę zostały oszacowane na podstawie wysokości dodatku obowiązującego w danym roku oraz prognozowanej liczby etatów nauczycieli dyplomowanych, którzy otrzymają dodatek w kolejnych latach (</a:t>
            </a:r>
            <a:r>
              <a:rPr lang="pl-PL" b="1" u="sng" dirty="0" smtClean="0"/>
              <a:t>przy założeniu</a:t>
            </a:r>
            <a:r>
              <a:rPr lang="pl-PL" b="1" dirty="0" smtClean="0"/>
              <a:t>, że dodatek ten w związku z warunkiem jego uzyskania otrzyma 1/3 liczby etatów nauczycieli dyplomowanych).”</a:t>
            </a:r>
          </a:p>
          <a:p>
            <a:pPr marL="0" marR="0" indent="0" algn="l" defTabSz="914400" rtl="0" eaLnBrk="1" fontAlgn="auto" latinLnBrk="0" hangingPunct="1">
              <a:lnSpc>
                <a:spcPct val="100000"/>
              </a:lnSpc>
              <a:spcBef>
                <a:spcPts val="0"/>
              </a:spcBef>
              <a:spcAft>
                <a:spcPts val="0"/>
              </a:spcAft>
              <a:buClrTx/>
              <a:buSzTx/>
              <a:buFontTx/>
              <a:buNone/>
              <a:tabLst/>
              <a:defRPr/>
            </a:pPr>
            <a:endParaRPr lang="pl-PL" b="1"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pl-PL" b="1"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pl-PL"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pl-PL" b="1" dirty="0" smtClean="0"/>
              <a:t>Ustawa</a:t>
            </a:r>
            <a:r>
              <a:rPr lang="pl-PL" b="1" baseline="0" dirty="0" smtClean="0"/>
              <a:t> KN po 1 września 2020 r.</a:t>
            </a:r>
            <a:endParaRPr lang="pl-PL" b="1" dirty="0" smtClean="0"/>
          </a:p>
          <a:p>
            <a:r>
              <a:rPr lang="pl-PL" b="1" dirty="0" smtClean="0"/>
              <a:t>Art. 33a. </a:t>
            </a:r>
            <a:r>
              <a:rPr lang="pl-PL" dirty="0" smtClean="0"/>
              <a:t>1. Nauczycielowi dyplomowanemu legitymującemu się co najmniej trzyletnim okresem pracy w </a:t>
            </a:r>
            <a:r>
              <a:rPr lang="pl-PL" dirty="0" smtClean="0">
                <a:hlinkClick r:id="rId3"/>
              </a:rPr>
              <a:t>szkole</a:t>
            </a:r>
            <a:r>
              <a:rPr lang="pl-PL" dirty="0" smtClean="0"/>
              <a:t> od dnia nadania stopnia nauczyciela dyplomowanego oraz wyróżniającą oceną pracy przysługuje dodatek za wyróżniającą pracę w wysokości 16% kwoty bazowej, określanej dla </a:t>
            </a:r>
            <a:r>
              <a:rPr lang="pl-PL" dirty="0" smtClean="0">
                <a:hlinkClick r:id="rId3"/>
              </a:rPr>
              <a:t>nauczycieli</a:t>
            </a:r>
            <a:r>
              <a:rPr lang="pl-PL" dirty="0" smtClean="0"/>
              <a:t> corocznie w ustawie budżetowej. </a:t>
            </a:r>
          </a:p>
          <a:p>
            <a:r>
              <a:rPr lang="pl-PL" dirty="0" smtClean="0"/>
              <a:t>2. Nauczyciel, o którym mowa w ust. 1, zatrudniony w niepełnym wymiarze zajęć, ma prawo do dodatku za wyróżniającą pracę w wysokości proporcjonalnej do wymiaru zatrudnienia. </a:t>
            </a:r>
          </a:p>
          <a:p>
            <a:r>
              <a:rPr lang="pl-PL" dirty="0" smtClean="0"/>
              <a:t>3. Nauczyciel, o którym mowa w ust. 1, nabywa prawo do dodatku za wyróżniającą pracę: </a:t>
            </a:r>
          </a:p>
          <a:p>
            <a:r>
              <a:rPr lang="pl-PL" dirty="0" smtClean="0"/>
              <a:t>1) z dniem 1 stycznia - w przypadku uzyskania ostatecznej wyróżniającej oceny pracy w okresie od dnia 1 lipca do dnia 31 grudnia roku poprzedzającego dany rok kalendarzowy;</a:t>
            </a:r>
          </a:p>
          <a:p>
            <a:r>
              <a:rPr lang="pl-PL" dirty="0" smtClean="0"/>
              <a:t>2) z dniem 1 września - w przypadku uzyskania ostatecznej wyróżniającej oceny pracy w okresie od dnia 1 stycznia do dnia 30 czerwca danego roku kalendarzowego.</a:t>
            </a:r>
          </a:p>
          <a:p>
            <a:r>
              <a:rPr lang="pl-PL" dirty="0" smtClean="0"/>
              <a:t>4. Prawo do dodatku za wyróżniającą pracę wygasa z ostatnim dniem miesiąca kalendarzowego, w którym uzyskana przez </a:t>
            </a:r>
            <a:r>
              <a:rPr lang="pl-PL" dirty="0" smtClean="0">
                <a:hlinkClick r:id="rId3"/>
              </a:rPr>
              <a:t>nauczyciela</a:t>
            </a:r>
            <a:r>
              <a:rPr lang="pl-PL" dirty="0" smtClean="0"/>
              <a:t> ocena pracy niższa niż ocena wyróżniająca stała się ostateczna. </a:t>
            </a:r>
          </a:p>
          <a:p>
            <a:r>
              <a:rPr lang="pl-PL" dirty="0" smtClean="0"/>
              <a:t>5. Dodatku za wyróżniającą pracę nie uwzględnia się przy obliczaniu kwot wydatkowanych na średnie wynagrodzenia nauczycieli, o których mowa w </a:t>
            </a:r>
            <a:r>
              <a:rPr lang="pl-PL" dirty="0" smtClean="0">
                <a:hlinkClick r:id="rId4"/>
              </a:rPr>
              <a:t>art. 30</a:t>
            </a:r>
            <a:r>
              <a:rPr lang="pl-PL" dirty="0" smtClean="0"/>
              <a:t> ust. 3. </a:t>
            </a:r>
          </a:p>
          <a:p>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18</a:t>
            </a:fld>
            <a:endParaRPr lang="pl-PL"/>
          </a:p>
        </p:txBody>
      </p:sp>
    </p:spTree>
    <p:extLst>
      <p:ext uri="{BB962C8B-B14F-4D97-AF65-F5344CB8AC3E}">
        <p14:creationId xmlns:p14="http://schemas.microsoft.com/office/powerpoint/2010/main" val="33492262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u="sng" dirty="0" smtClean="0"/>
              <a:t>ustawa o finansowaniu zadań publicznych</a:t>
            </a:r>
            <a:endParaRPr lang="pl-PL" sz="1200" b="1" kern="1200" dirty="0" smtClean="0">
              <a:solidFill>
                <a:schemeClr val="tx1"/>
              </a:solidFill>
              <a:effectLst/>
              <a:latin typeface="+mn-lt"/>
              <a:ea typeface="+mn-ea"/>
              <a:cs typeface="+mn-cs"/>
            </a:endParaRPr>
          </a:p>
          <a:p>
            <a:r>
              <a:rPr lang="pl-PL" sz="1200" b="1" kern="1200" dirty="0" smtClean="0">
                <a:solidFill>
                  <a:schemeClr val="tx1"/>
                </a:solidFill>
                <a:effectLst/>
                <a:latin typeface="+mn-lt"/>
                <a:ea typeface="+mn-ea"/>
                <a:cs typeface="+mn-cs"/>
              </a:rPr>
              <a:t>Art. 133. </a:t>
            </a:r>
            <a:r>
              <a:rPr lang="pl-PL" sz="1200" kern="1200" dirty="0" smtClean="0">
                <a:solidFill>
                  <a:schemeClr val="tx1"/>
                </a:solidFill>
                <a:effectLst/>
                <a:latin typeface="+mn-lt"/>
                <a:ea typeface="+mn-ea"/>
                <a:cs typeface="+mn-cs"/>
              </a:rPr>
              <a:t>1. Dodatek za wyróżniającą pracę w wysokości określonej w </a:t>
            </a:r>
            <a:r>
              <a:rPr lang="pl-PL" sz="1200" kern="1200" dirty="0" smtClean="0">
                <a:solidFill>
                  <a:schemeClr val="tx1"/>
                </a:solidFill>
                <a:effectLst/>
                <a:latin typeface="+mn-lt"/>
                <a:ea typeface="+mn-ea"/>
                <a:cs typeface="+mn-cs"/>
                <a:hlinkClick r:id="rId3"/>
              </a:rPr>
              <a:t>art. 33a</a:t>
            </a:r>
            <a:r>
              <a:rPr lang="pl-PL" sz="1200" kern="1200" dirty="0" smtClean="0">
                <a:solidFill>
                  <a:schemeClr val="tx1"/>
                </a:solidFill>
                <a:effectLst/>
                <a:latin typeface="+mn-lt"/>
                <a:ea typeface="+mn-ea"/>
                <a:cs typeface="+mn-cs"/>
              </a:rPr>
              <a:t> ust. 1 ustawy zmienianej w </a:t>
            </a:r>
            <a:r>
              <a:rPr lang="pl-PL" sz="1200" kern="1200" dirty="0" smtClean="0">
                <a:solidFill>
                  <a:schemeClr val="tx1"/>
                </a:solidFill>
                <a:effectLst/>
                <a:latin typeface="+mn-lt"/>
                <a:ea typeface="+mn-ea"/>
                <a:cs typeface="+mn-cs"/>
                <a:hlinkClick r:id="rId4"/>
              </a:rPr>
              <a:t>art. 76</a:t>
            </a:r>
            <a:r>
              <a:rPr lang="pl-PL" sz="1200" kern="1200" dirty="0" smtClean="0">
                <a:solidFill>
                  <a:schemeClr val="tx1"/>
                </a:solidFill>
                <a:effectLst/>
                <a:latin typeface="+mn-lt"/>
                <a:ea typeface="+mn-ea"/>
                <a:cs typeface="+mn-cs"/>
              </a:rPr>
              <a:t>, w brzmieniu nadanym niniejszą ustawą, po raz pierwszy przysługuje od dnia 1 września 2022 r. </a:t>
            </a:r>
          </a:p>
          <a:p>
            <a:r>
              <a:rPr lang="pl-PL" sz="1200" kern="1200" dirty="0" smtClean="0">
                <a:solidFill>
                  <a:schemeClr val="tx1"/>
                </a:solidFill>
                <a:effectLst/>
                <a:latin typeface="+mn-lt"/>
                <a:ea typeface="+mn-ea"/>
                <a:cs typeface="+mn-cs"/>
              </a:rPr>
              <a:t>2. W okresie od dnia 1 września 2020 r. do dnia 31 sierpnia 2022 r. dodatek za wyróżniającą pracę dla </a:t>
            </a:r>
            <a:r>
              <a:rPr lang="pl-PL" sz="1200" kern="1200" dirty="0" smtClean="0">
                <a:solidFill>
                  <a:schemeClr val="tx1"/>
                </a:solidFill>
                <a:effectLst/>
                <a:latin typeface="+mn-lt"/>
                <a:ea typeface="+mn-ea"/>
                <a:cs typeface="+mn-cs"/>
                <a:hlinkClick r:id="rId5"/>
              </a:rPr>
              <a:t>nauczyciela</a:t>
            </a:r>
            <a:r>
              <a:rPr lang="pl-PL" sz="1200" kern="1200" dirty="0" smtClean="0">
                <a:solidFill>
                  <a:schemeClr val="tx1"/>
                </a:solidFill>
                <a:effectLst/>
                <a:latin typeface="+mn-lt"/>
                <a:ea typeface="+mn-ea"/>
                <a:cs typeface="+mn-cs"/>
              </a:rPr>
              <a:t> dyplomowanego zatrudnionego w pełnym wymiarze zajęć ustala się w wysokości: </a:t>
            </a:r>
          </a:p>
          <a:p>
            <a:r>
              <a:rPr lang="pl-PL" sz="1200" kern="1200" dirty="0" smtClean="0">
                <a:solidFill>
                  <a:schemeClr val="tx1"/>
                </a:solidFill>
                <a:effectLst/>
                <a:latin typeface="+mn-lt"/>
                <a:ea typeface="+mn-ea"/>
                <a:cs typeface="+mn-cs"/>
              </a:rPr>
              <a:t>1) od dnia 1 września 2020 r. do dnia 31 sierpnia 2021 r. - 3%,</a:t>
            </a:r>
          </a:p>
          <a:p>
            <a:r>
              <a:rPr lang="pl-PL" sz="1200" kern="1200" dirty="0" smtClean="0">
                <a:solidFill>
                  <a:schemeClr val="tx1"/>
                </a:solidFill>
                <a:effectLst/>
                <a:latin typeface="+mn-lt"/>
                <a:ea typeface="+mn-ea"/>
                <a:cs typeface="+mn-cs"/>
              </a:rPr>
              <a:t>2) od dnia 1 września 2021 r. do dnia 31 sierpnia 2022 r. - 6%</a:t>
            </a:r>
          </a:p>
          <a:p>
            <a:r>
              <a:rPr lang="pl-PL" sz="1200" kern="1200" dirty="0" smtClean="0">
                <a:solidFill>
                  <a:schemeClr val="tx1"/>
                </a:solidFill>
                <a:effectLst/>
                <a:latin typeface="+mn-lt"/>
                <a:ea typeface="+mn-ea"/>
                <a:cs typeface="+mn-cs"/>
              </a:rPr>
              <a:t>- kwoty bazowej, określanej dla </a:t>
            </a:r>
            <a:r>
              <a:rPr lang="pl-PL" sz="1200" kern="1200" dirty="0" smtClean="0">
                <a:solidFill>
                  <a:schemeClr val="tx1"/>
                </a:solidFill>
                <a:effectLst/>
                <a:latin typeface="+mn-lt"/>
                <a:ea typeface="+mn-ea"/>
                <a:cs typeface="+mn-cs"/>
                <a:hlinkClick r:id="rId5"/>
              </a:rPr>
              <a:t>nauczycieli</a:t>
            </a:r>
            <a:r>
              <a:rPr lang="pl-PL" sz="1200" kern="1200" dirty="0" smtClean="0">
                <a:solidFill>
                  <a:schemeClr val="tx1"/>
                </a:solidFill>
                <a:effectLst/>
                <a:latin typeface="+mn-lt"/>
                <a:ea typeface="+mn-ea"/>
                <a:cs typeface="+mn-cs"/>
              </a:rPr>
              <a:t> corocznie w ustawie budżetowej. </a:t>
            </a:r>
          </a:p>
          <a:p>
            <a:r>
              <a:rPr lang="pl-PL" sz="1200" kern="1200" dirty="0" smtClean="0">
                <a:solidFill>
                  <a:schemeClr val="tx1"/>
                </a:solidFill>
                <a:effectLst/>
                <a:latin typeface="+mn-lt"/>
                <a:ea typeface="+mn-ea"/>
                <a:cs typeface="+mn-cs"/>
              </a:rPr>
              <a:t>3. Dodatek, o którym mowa w ust. 1 i 2, przysługuje </a:t>
            </a:r>
            <a:r>
              <a:rPr lang="pl-PL" sz="1200" kern="1200" dirty="0" smtClean="0">
                <a:solidFill>
                  <a:schemeClr val="tx1"/>
                </a:solidFill>
                <a:effectLst/>
                <a:latin typeface="+mn-lt"/>
                <a:ea typeface="+mn-ea"/>
                <a:cs typeface="+mn-cs"/>
                <a:hlinkClick r:id="rId5"/>
              </a:rPr>
              <a:t>nauczycielowi</a:t>
            </a:r>
            <a:r>
              <a:rPr lang="pl-PL" sz="1200" kern="1200" dirty="0" smtClean="0">
                <a:solidFill>
                  <a:schemeClr val="tx1"/>
                </a:solidFill>
                <a:effectLst/>
                <a:latin typeface="+mn-lt"/>
                <a:ea typeface="+mn-ea"/>
                <a:cs typeface="+mn-cs"/>
              </a:rPr>
              <a:t> dyplomowanemu legitymującemu się co najmniej trzyletnim okresem pracy w </a:t>
            </a:r>
            <a:r>
              <a:rPr lang="pl-PL" sz="1200" kern="1200" dirty="0" smtClean="0">
                <a:solidFill>
                  <a:schemeClr val="tx1"/>
                </a:solidFill>
                <a:effectLst/>
                <a:latin typeface="+mn-lt"/>
                <a:ea typeface="+mn-ea"/>
                <a:cs typeface="+mn-cs"/>
                <a:hlinkClick r:id="rId5"/>
              </a:rPr>
              <a:t>szkole</a:t>
            </a:r>
            <a:r>
              <a:rPr lang="pl-PL" sz="1200" kern="1200" dirty="0" smtClean="0">
                <a:solidFill>
                  <a:schemeClr val="tx1"/>
                </a:solidFill>
                <a:effectLst/>
                <a:latin typeface="+mn-lt"/>
                <a:ea typeface="+mn-ea"/>
                <a:cs typeface="+mn-cs"/>
              </a:rPr>
              <a:t> od dnia nadania stopnia </a:t>
            </a:r>
            <a:r>
              <a:rPr lang="pl-PL" sz="1200" kern="1200" dirty="0" smtClean="0">
                <a:solidFill>
                  <a:schemeClr val="tx1"/>
                </a:solidFill>
                <a:effectLst/>
                <a:latin typeface="+mn-lt"/>
                <a:ea typeface="+mn-ea"/>
                <a:cs typeface="+mn-cs"/>
                <a:hlinkClick r:id="rId5"/>
              </a:rPr>
              <a:t>nauczyciela</a:t>
            </a:r>
            <a:r>
              <a:rPr lang="pl-PL" sz="1200" kern="1200" dirty="0" smtClean="0">
                <a:solidFill>
                  <a:schemeClr val="tx1"/>
                </a:solidFill>
                <a:effectLst/>
                <a:latin typeface="+mn-lt"/>
                <a:ea typeface="+mn-ea"/>
                <a:cs typeface="+mn-cs"/>
              </a:rPr>
              <a:t> dyplomowanego oraz wyróżniającą oceną pracy dokonaną na zasadach określonych w </a:t>
            </a:r>
            <a:r>
              <a:rPr lang="pl-PL" sz="1200" kern="1200" dirty="0" smtClean="0">
                <a:solidFill>
                  <a:schemeClr val="tx1"/>
                </a:solidFill>
                <a:effectLst/>
                <a:latin typeface="+mn-lt"/>
                <a:ea typeface="+mn-ea"/>
                <a:cs typeface="+mn-cs"/>
                <a:hlinkClick r:id="rId6"/>
              </a:rPr>
              <a:t>art. 6a</a:t>
            </a:r>
            <a:r>
              <a:rPr lang="pl-PL" sz="1200" kern="1200" dirty="0" smtClean="0">
                <a:solidFill>
                  <a:schemeClr val="tx1"/>
                </a:solidFill>
                <a:effectLst/>
                <a:latin typeface="+mn-lt"/>
                <a:ea typeface="+mn-ea"/>
                <a:cs typeface="+mn-cs"/>
              </a:rPr>
              <a:t> ustawy zmienianej w </a:t>
            </a:r>
            <a:r>
              <a:rPr lang="pl-PL" sz="1200" kern="1200" dirty="0" smtClean="0">
                <a:solidFill>
                  <a:schemeClr val="tx1"/>
                </a:solidFill>
                <a:effectLst/>
                <a:latin typeface="+mn-lt"/>
                <a:ea typeface="+mn-ea"/>
                <a:cs typeface="+mn-cs"/>
                <a:hlinkClick r:id="rId4"/>
              </a:rPr>
              <a:t>art. 76</a:t>
            </a:r>
            <a:r>
              <a:rPr lang="pl-PL" sz="1200" kern="1200" dirty="0" smtClean="0">
                <a:solidFill>
                  <a:schemeClr val="tx1"/>
                </a:solidFill>
                <a:effectLst/>
                <a:latin typeface="+mn-lt"/>
                <a:ea typeface="+mn-ea"/>
                <a:cs typeface="+mn-cs"/>
              </a:rPr>
              <a:t>, w brzmieniu nadanym niniejszą ustawą. </a:t>
            </a:r>
          </a:p>
          <a:p>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19</a:t>
            </a:fld>
            <a:endParaRPr lang="pl-PL"/>
          </a:p>
        </p:txBody>
      </p:sp>
    </p:spTree>
    <p:extLst>
      <p:ext uri="{BB962C8B-B14F-4D97-AF65-F5344CB8AC3E}">
        <p14:creationId xmlns:p14="http://schemas.microsoft.com/office/powerpoint/2010/main" val="27572044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2</a:t>
            </a:fld>
            <a:endParaRPr lang="pl-PL"/>
          </a:p>
        </p:txBody>
      </p:sp>
    </p:spTree>
    <p:extLst>
      <p:ext uri="{BB962C8B-B14F-4D97-AF65-F5344CB8AC3E}">
        <p14:creationId xmlns:p14="http://schemas.microsoft.com/office/powerpoint/2010/main" val="19031006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Ustawa</a:t>
            </a:r>
            <a:r>
              <a:rPr lang="pl-PL" b="1" baseline="0" dirty="0" smtClean="0"/>
              <a:t> KN po 1 września 2020 r.</a:t>
            </a:r>
            <a:endParaRPr lang="pl-PL" b="1" dirty="0" smtClean="0"/>
          </a:p>
          <a:p>
            <a:r>
              <a:rPr lang="pl-PL" b="1" dirty="0" smtClean="0"/>
              <a:t>Art. 33a. </a:t>
            </a:r>
            <a:r>
              <a:rPr lang="pl-PL" dirty="0" smtClean="0"/>
              <a:t>1. Nauczycielowi dyplomowanemu legitymującemu się co najmniej trzyletnim okresem pracy w </a:t>
            </a:r>
            <a:r>
              <a:rPr lang="pl-PL" dirty="0" smtClean="0">
                <a:hlinkClick r:id="rId3"/>
              </a:rPr>
              <a:t>szkole</a:t>
            </a:r>
            <a:r>
              <a:rPr lang="pl-PL" dirty="0" smtClean="0"/>
              <a:t> od dnia nadania stopnia nauczyciela dyplomowanego oraz wyróżniającą oceną pracy przysługuje dodatek za wyróżniającą pracę w wysokości 16% kwoty bazowej, określanej dla </a:t>
            </a:r>
            <a:r>
              <a:rPr lang="pl-PL" dirty="0" smtClean="0">
                <a:hlinkClick r:id="rId3"/>
              </a:rPr>
              <a:t>nauczycieli</a:t>
            </a:r>
            <a:r>
              <a:rPr lang="pl-PL" dirty="0" smtClean="0"/>
              <a:t> corocznie w ustawie budżetowej. </a:t>
            </a:r>
          </a:p>
          <a:p>
            <a:r>
              <a:rPr lang="pl-PL" dirty="0" smtClean="0"/>
              <a:t>2. Nauczyciel, o którym mowa w ust. 1, zatrudniony w niepełnym wymiarze zajęć, ma prawo do dodatku za wyróżniającą pracę w wysokości proporcjonalnej do wymiaru zatrudnienia. </a:t>
            </a:r>
          </a:p>
          <a:p>
            <a:r>
              <a:rPr lang="pl-PL" dirty="0" smtClean="0"/>
              <a:t>3. Nauczyciel, o którym mowa w ust. 1, nabywa prawo do dodatku za wyróżniającą pracę: </a:t>
            </a:r>
          </a:p>
          <a:p>
            <a:r>
              <a:rPr lang="pl-PL" dirty="0" smtClean="0"/>
              <a:t>1) z dniem 1 stycznia - w przypadku uzyskania ostatecznej wyróżniającej oceny pracy w okresie od dnia 1 lipca do dnia 31 grudnia roku poprzedzającego dany rok kalendarzowy;</a:t>
            </a:r>
          </a:p>
          <a:p>
            <a:r>
              <a:rPr lang="pl-PL" dirty="0" smtClean="0"/>
              <a:t>2) z dniem 1 września - w przypadku uzyskania ostatecznej wyróżniającej oceny pracy w okresie od dnia 1 stycznia do dnia 30 czerwca danego roku kalendarzowego.</a:t>
            </a:r>
          </a:p>
          <a:p>
            <a:r>
              <a:rPr lang="pl-PL" dirty="0" smtClean="0"/>
              <a:t>4. Prawo do dodatku za wyróżniającą pracę wygasa z ostatnim dniem miesiąca kalendarzowego, w którym uzyskana przez </a:t>
            </a:r>
            <a:r>
              <a:rPr lang="pl-PL" dirty="0" smtClean="0">
                <a:hlinkClick r:id="rId3"/>
              </a:rPr>
              <a:t>nauczyciela</a:t>
            </a:r>
            <a:r>
              <a:rPr lang="pl-PL" dirty="0" smtClean="0"/>
              <a:t> ocena pracy niższa niż ocena wyróżniająca stała się ostateczna. </a:t>
            </a:r>
          </a:p>
          <a:p>
            <a:r>
              <a:rPr lang="pl-PL" dirty="0" smtClean="0"/>
              <a:t>5. Dodatku za wyróżniającą pracę nie uwzględnia się przy obliczaniu kwot wydatkowanych na średnie wynagrodzenia nauczycieli, o których mowa w </a:t>
            </a:r>
            <a:r>
              <a:rPr lang="pl-PL" dirty="0" smtClean="0">
                <a:hlinkClick r:id="rId4"/>
              </a:rPr>
              <a:t>art. 30</a:t>
            </a:r>
            <a:r>
              <a:rPr lang="pl-PL" dirty="0" smtClean="0"/>
              <a:t> ust. 3. </a:t>
            </a:r>
          </a:p>
          <a:p>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20</a:t>
            </a:fld>
            <a:endParaRPr lang="pl-PL"/>
          </a:p>
        </p:txBody>
      </p:sp>
    </p:spTree>
    <p:extLst>
      <p:ext uri="{BB962C8B-B14F-4D97-AF65-F5344CB8AC3E}">
        <p14:creationId xmlns:p14="http://schemas.microsoft.com/office/powerpoint/2010/main" val="26872795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Art. 6a.1g</a:t>
            </a:r>
            <a:r>
              <a:rPr lang="pl-PL" dirty="0" smtClean="0"/>
              <a:t>. Na ocenę pracy </a:t>
            </a:r>
            <a:r>
              <a:rPr lang="pl-PL" dirty="0" smtClean="0">
                <a:hlinkClick r:id="rId3"/>
              </a:rPr>
              <a:t>nauczyciela</a:t>
            </a:r>
            <a:r>
              <a:rPr lang="pl-PL" dirty="0" smtClean="0"/>
              <a:t> i dyrektora </a:t>
            </a:r>
            <a:r>
              <a:rPr lang="pl-PL" dirty="0" smtClean="0">
                <a:hlinkClick r:id="rId3"/>
              </a:rPr>
              <a:t>szkoły</a:t>
            </a:r>
            <a:r>
              <a:rPr lang="pl-PL" dirty="0" smtClean="0"/>
              <a:t> nie mogą mieć wpływu jego przekonania religijne i poglądy polityczne, a także odmowa wykonania przez niego polecenia służbowego, gdy odmowa taka wynikała z uzasadnionego przekonania, że wydane polecenie było sprzeczne z dobrem ucznia albo dobrem publicznym. </a:t>
            </a:r>
          </a:p>
          <a:p>
            <a:r>
              <a:rPr lang="pl-PL" b="1" dirty="0" smtClean="0"/>
              <a:t>Art.</a:t>
            </a:r>
            <a:r>
              <a:rPr lang="pl-PL" b="1" baseline="0" dirty="0" smtClean="0"/>
              <a:t> 6a.</a:t>
            </a:r>
            <a:r>
              <a:rPr lang="pl-PL" b="1" dirty="0" smtClean="0"/>
              <a:t> 5. </a:t>
            </a:r>
            <a:r>
              <a:rPr lang="pl-PL" dirty="0" smtClean="0"/>
              <a:t>Oceny pracy </a:t>
            </a:r>
            <a:r>
              <a:rPr lang="pl-PL" dirty="0" smtClean="0">
                <a:hlinkClick r:id="rId3"/>
              </a:rPr>
              <a:t>nauczyciela</a:t>
            </a:r>
            <a:r>
              <a:rPr lang="pl-PL" dirty="0" smtClean="0"/>
              <a:t> dokonuje dyrektor </a:t>
            </a:r>
            <a:r>
              <a:rPr lang="pl-PL" dirty="0" smtClean="0">
                <a:hlinkClick r:id="rId3"/>
              </a:rPr>
              <a:t>szkoły</a:t>
            </a:r>
            <a:r>
              <a:rPr lang="pl-PL" dirty="0" smtClean="0"/>
              <a:t>, który przy jej dokonywaniu: </a:t>
            </a:r>
          </a:p>
          <a:p>
            <a:r>
              <a:rPr lang="pl-PL" dirty="0" smtClean="0"/>
              <a:t>1) zasięga opinii rady rodziców, z wyjątkiem </a:t>
            </a:r>
            <a:r>
              <a:rPr lang="pl-PL" dirty="0" smtClean="0">
                <a:hlinkClick r:id="rId3"/>
              </a:rPr>
              <a:t>szkół</a:t>
            </a:r>
            <a:r>
              <a:rPr lang="pl-PL" dirty="0" smtClean="0"/>
              <a:t> i placówek, w których nie tworzy się rad rodziców;</a:t>
            </a:r>
          </a:p>
          <a:p>
            <a:r>
              <a:rPr lang="pl-PL" dirty="0" smtClean="0"/>
              <a:t>2) w przypadku nauczyciela stażysty i nauczyciela kontraktowego - zasięga opinii opiekuna </a:t>
            </a:r>
            <a:r>
              <a:rPr lang="pl-PL" dirty="0" smtClean="0">
                <a:hlinkClick r:id="rId3"/>
              </a:rPr>
              <a:t>stażu</a:t>
            </a:r>
            <a:r>
              <a:rPr lang="pl-PL" dirty="0" smtClean="0"/>
              <a:t> o dorobku zawodowym </a:t>
            </a:r>
            <a:r>
              <a:rPr lang="pl-PL" dirty="0" smtClean="0">
                <a:hlinkClick r:id="rId3"/>
              </a:rPr>
              <a:t>nauczyciela</a:t>
            </a:r>
            <a:r>
              <a:rPr lang="pl-PL" dirty="0" smtClean="0"/>
              <a:t> za okres </a:t>
            </a:r>
            <a:r>
              <a:rPr lang="pl-PL" dirty="0" smtClean="0">
                <a:hlinkClick r:id="rId3"/>
              </a:rPr>
              <a:t>stażu</a:t>
            </a:r>
            <a:r>
              <a:rPr lang="pl-PL" dirty="0" smtClean="0"/>
              <a:t>;</a:t>
            </a:r>
          </a:p>
          <a:p>
            <a:r>
              <a:rPr lang="pl-PL" dirty="0" smtClean="0"/>
              <a:t>3) może zasięgnąć opinii samorządu uczniowskiego;</a:t>
            </a:r>
          </a:p>
          <a:p>
            <a:r>
              <a:rPr lang="pl-PL" dirty="0" smtClean="0"/>
              <a:t>4) na wniosek </a:t>
            </a:r>
            <a:r>
              <a:rPr lang="pl-PL" dirty="0" smtClean="0">
                <a:hlinkClick r:id="rId3"/>
              </a:rPr>
              <a:t>nauczyciela</a:t>
            </a:r>
            <a:r>
              <a:rPr lang="pl-PL" dirty="0" smtClean="0"/>
              <a:t> zasięga, a z własnej inicjatywy może zasięgnąć opinii właściwego doradcy metodycznego na temat pracy </a:t>
            </a:r>
            <a:r>
              <a:rPr lang="pl-PL" dirty="0" smtClean="0">
                <a:hlinkClick r:id="rId3"/>
              </a:rPr>
              <a:t>nauczyciela</a:t>
            </a:r>
            <a:r>
              <a:rPr lang="pl-PL" dirty="0" smtClean="0"/>
              <a:t>, a w przypadku braku takiej możliwości - opinii innego nauczyciela dyplomowanego lub mianowanego, a w przypadku nauczyciela publicznego kolegium pracowników służb społecznych - opinii opiekuna naukowo-dydaktycznego.</a:t>
            </a:r>
          </a:p>
          <a:p>
            <a:pPr marL="0" marR="0" indent="0" algn="l" defTabSz="914400" rtl="0" eaLnBrk="1" fontAlgn="auto" latinLnBrk="0" hangingPunct="1">
              <a:lnSpc>
                <a:spcPct val="100000"/>
              </a:lnSpc>
              <a:spcBef>
                <a:spcPts val="0"/>
              </a:spcBef>
              <a:spcAft>
                <a:spcPts val="0"/>
              </a:spcAft>
              <a:buClrTx/>
              <a:buSzTx/>
              <a:buFontTx/>
              <a:buNone/>
              <a:tabLst/>
              <a:defRPr/>
            </a:pPr>
            <a:r>
              <a:rPr lang="pl-PL" b="1" dirty="0" smtClean="0">
                <a:solidFill>
                  <a:srgbClr val="00B050"/>
                </a:solidFill>
              </a:rPr>
              <a:t>Art. 6a.8b </a:t>
            </a:r>
            <a:r>
              <a:rPr lang="pl-PL" sz="1200" kern="1200" dirty="0" smtClean="0">
                <a:solidFill>
                  <a:schemeClr val="tx1"/>
                </a:solidFill>
                <a:effectLst/>
                <a:latin typeface="+mn-lt"/>
                <a:ea typeface="+mn-ea"/>
                <a:cs typeface="+mn-cs"/>
              </a:rPr>
              <a:t>Przy dokonywaniu oceny pracy do doręczeń stosuje się odpowiednio przepisy </a:t>
            </a:r>
            <a:r>
              <a:rPr lang="pl-PL" sz="1200" kern="1200" dirty="0" smtClean="0">
                <a:solidFill>
                  <a:schemeClr val="tx1"/>
                </a:solidFill>
                <a:effectLst/>
                <a:latin typeface="+mn-lt"/>
                <a:ea typeface="+mn-ea"/>
                <a:cs typeface="+mn-cs"/>
                <a:hlinkClick r:id="rId4"/>
              </a:rPr>
              <a:t>art. 39</a:t>
            </a:r>
            <a:r>
              <a:rPr lang="pl-PL" sz="1200" kern="1200" dirty="0" smtClean="0">
                <a:solidFill>
                  <a:schemeClr val="tx1"/>
                </a:solidFill>
                <a:effectLst/>
                <a:latin typeface="+mn-lt"/>
                <a:ea typeface="+mn-ea"/>
                <a:cs typeface="+mn-cs"/>
              </a:rPr>
              <a:t>, </a:t>
            </a:r>
            <a:r>
              <a:rPr lang="pl-PL" sz="1200" kern="1200" dirty="0" smtClean="0">
                <a:solidFill>
                  <a:schemeClr val="tx1"/>
                </a:solidFill>
                <a:effectLst/>
                <a:latin typeface="+mn-lt"/>
                <a:ea typeface="+mn-ea"/>
                <a:cs typeface="+mn-cs"/>
                <a:hlinkClick r:id="rId5"/>
              </a:rPr>
              <a:t>art. 42</a:t>
            </a:r>
            <a:r>
              <a:rPr lang="pl-PL" sz="1200" kern="1200" dirty="0" smtClean="0">
                <a:solidFill>
                  <a:schemeClr val="tx1"/>
                </a:solidFill>
                <a:effectLst/>
                <a:latin typeface="+mn-lt"/>
                <a:ea typeface="+mn-ea"/>
                <a:cs typeface="+mn-cs"/>
              </a:rPr>
              <a:t>, </a:t>
            </a:r>
            <a:r>
              <a:rPr lang="pl-PL" sz="1200" kern="1200" dirty="0" smtClean="0">
                <a:solidFill>
                  <a:schemeClr val="tx1"/>
                </a:solidFill>
                <a:effectLst/>
                <a:latin typeface="+mn-lt"/>
                <a:ea typeface="+mn-ea"/>
                <a:cs typeface="+mn-cs"/>
                <a:hlinkClick r:id="rId6"/>
              </a:rPr>
              <a:t>art. 43</a:t>
            </a:r>
            <a:r>
              <a:rPr lang="pl-PL" sz="1200" kern="1200" dirty="0" smtClean="0">
                <a:solidFill>
                  <a:schemeClr val="tx1"/>
                </a:solidFill>
                <a:effectLst/>
                <a:latin typeface="+mn-lt"/>
                <a:ea typeface="+mn-ea"/>
                <a:cs typeface="+mn-cs"/>
              </a:rPr>
              <a:t>, </a:t>
            </a:r>
            <a:r>
              <a:rPr lang="pl-PL" sz="1200" kern="1200" dirty="0" smtClean="0">
                <a:solidFill>
                  <a:schemeClr val="tx1"/>
                </a:solidFill>
                <a:effectLst/>
                <a:latin typeface="+mn-lt"/>
                <a:ea typeface="+mn-ea"/>
                <a:cs typeface="+mn-cs"/>
                <a:hlinkClick r:id="rId7"/>
              </a:rPr>
              <a:t>art. 44</a:t>
            </a:r>
            <a:r>
              <a:rPr lang="pl-PL" sz="1200" kern="1200" dirty="0" smtClean="0">
                <a:solidFill>
                  <a:schemeClr val="tx1"/>
                </a:solidFill>
                <a:effectLst/>
                <a:latin typeface="+mn-lt"/>
                <a:ea typeface="+mn-ea"/>
                <a:cs typeface="+mn-cs"/>
              </a:rPr>
              <a:t>, </a:t>
            </a:r>
            <a:r>
              <a:rPr lang="pl-PL" sz="1200" kern="1200" dirty="0" smtClean="0">
                <a:solidFill>
                  <a:schemeClr val="tx1"/>
                </a:solidFill>
                <a:effectLst/>
                <a:latin typeface="+mn-lt"/>
                <a:ea typeface="+mn-ea"/>
                <a:cs typeface="+mn-cs"/>
                <a:hlinkClick r:id="rId8"/>
              </a:rPr>
              <a:t>art. 46</a:t>
            </a:r>
            <a:r>
              <a:rPr lang="pl-PL" sz="1200" kern="1200" dirty="0" smtClean="0">
                <a:solidFill>
                  <a:schemeClr val="tx1"/>
                </a:solidFill>
                <a:effectLst/>
                <a:latin typeface="+mn-lt"/>
                <a:ea typeface="+mn-ea"/>
                <a:cs typeface="+mn-cs"/>
              </a:rPr>
              <a:t> i </a:t>
            </a:r>
            <a:r>
              <a:rPr lang="pl-PL" sz="1200" kern="1200" dirty="0" smtClean="0">
                <a:solidFill>
                  <a:schemeClr val="tx1"/>
                </a:solidFill>
                <a:effectLst/>
                <a:latin typeface="+mn-lt"/>
                <a:ea typeface="+mn-ea"/>
                <a:cs typeface="+mn-cs"/>
                <a:hlinkClick r:id="rId9"/>
              </a:rPr>
              <a:t>art. 47</a:t>
            </a:r>
            <a:r>
              <a:rPr lang="pl-PL" sz="1200" kern="1200" dirty="0" smtClean="0">
                <a:solidFill>
                  <a:schemeClr val="tx1"/>
                </a:solidFill>
                <a:effectLst/>
                <a:latin typeface="+mn-lt"/>
                <a:ea typeface="+mn-ea"/>
                <a:cs typeface="+mn-cs"/>
              </a:rPr>
              <a:t> ustawy z dnia 14 czerwca 1960 r. - Kodeks postępowania administracyjnego. </a:t>
            </a:r>
          </a:p>
          <a:p>
            <a:endParaRPr lang="pl-PL" b="1" dirty="0" smtClean="0"/>
          </a:p>
          <a:p>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21</a:t>
            </a:fld>
            <a:endParaRPr lang="pl-PL"/>
          </a:p>
        </p:txBody>
      </p:sp>
    </p:spTree>
    <p:extLst>
      <p:ext uri="{BB962C8B-B14F-4D97-AF65-F5344CB8AC3E}">
        <p14:creationId xmlns:p14="http://schemas.microsoft.com/office/powerpoint/2010/main" val="37232726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200" b="1" kern="1200" dirty="0" smtClean="0">
                <a:solidFill>
                  <a:schemeClr val="tx1"/>
                </a:solidFill>
                <a:effectLst/>
                <a:latin typeface="+mn-lt"/>
                <a:ea typeface="+mn-ea"/>
                <a:cs typeface="+mn-cs"/>
              </a:rPr>
              <a:t>Art. 6a.14. </a:t>
            </a:r>
            <a:r>
              <a:rPr lang="pl-PL" sz="1200" kern="1200" dirty="0" smtClean="0">
                <a:solidFill>
                  <a:schemeClr val="tx1"/>
                </a:solidFill>
                <a:effectLst/>
                <a:latin typeface="+mn-lt"/>
                <a:ea typeface="+mn-ea"/>
                <a:cs typeface="+mn-cs"/>
              </a:rPr>
              <a:t>Dyrektor </a:t>
            </a:r>
            <a:r>
              <a:rPr lang="pl-PL" sz="1200" kern="1200" dirty="0" smtClean="0">
                <a:solidFill>
                  <a:schemeClr val="tx1"/>
                </a:solidFill>
                <a:effectLst/>
                <a:latin typeface="+mn-lt"/>
                <a:ea typeface="+mn-ea"/>
                <a:cs typeface="+mn-cs"/>
                <a:hlinkClick r:id="rId3"/>
              </a:rPr>
              <a:t>szkoły</a:t>
            </a:r>
            <a:r>
              <a:rPr lang="pl-PL" sz="1200" kern="1200" dirty="0" smtClean="0">
                <a:solidFill>
                  <a:schemeClr val="tx1"/>
                </a:solidFill>
                <a:effectLst/>
                <a:latin typeface="+mn-lt"/>
                <a:ea typeface="+mn-ea"/>
                <a:cs typeface="+mn-cs"/>
              </a:rPr>
              <a:t>, po zasięgnięciu opinii rady pedagogicznej oraz zakładowych organizacji związkowych będących jednostkami organizacyjnymi organizacji związkowych reprezentatywnych w rozumieniu </a:t>
            </a:r>
            <a:r>
              <a:rPr lang="pl-PL" sz="1200" kern="1200" dirty="0" smtClean="0">
                <a:solidFill>
                  <a:schemeClr val="tx1"/>
                </a:solidFill>
                <a:effectLst/>
                <a:latin typeface="+mn-lt"/>
                <a:ea typeface="+mn-ea"/>
                <a:cs typeface="+mn-cs"/>
                <a:hlinkClick r:id="rId4"/>
              </a:rPr>
              <a:t>ustawy z dnia 24 lipca 2015 r. o Radzie Dialogu Społecznego i innych instytucjach dialogu społecznego</a:t>
            </a:r>
            <a:r>
              <a:rPr lang="pl-PL" sz="1200" kern="1200" dirty="0" smtClean="0">
                <a:solidFill>
                  <a:schemeClr val="tx1"/>
                </a:solidFill>
                <a:effectLst/>
                <a:latin typeface="+mn-lt"/>
                <a:ea typeface="+mn-ea"/>
                <a:cs typeface="+mn-cs"/>
              </a:rPr>
              <a:t> albo jednostkami organizacyjnymi organizacji związkowych wchodzących w skład organizacji związkowych reprezentatywnych w rozumieniu </a:t>
            </a:r>
            <a:r>
              <a:rPr lang="pl-PL" sz="1200" kern="1200" dirty="0" smtClean="0">
                <a:solidFill>
                  <a:schemeClr val="tx1"/>
                </a:solidFill>
                <a:effectLst/>
                <a:latin typeface="+mn-lt"/>
                <a:ea typeface="+mn-ea"/>
                <a:cs typeface="+mn-cs"/>
                <a:hlinkClick r:id="rId4"/>
              </a:rPr>
              <a:t>ustawy z dnia 24 lipca 2015 r. o Radzie Dialogu Społecznego i innych instytucjach dialogu społecznego</a:t>
            </a:r>
            <a:r>
              <a:rPr lang="pl-PL" sz="1200" kern="1200" dirty="0" smtClean="0">
                <a:solidFill>
                  <a:schemeClr val="tx1"/>
                </a:solidFill>
                <a:effectLst/>
                <a:latin typeface="+mn-lt"/>
                <a:ea typeface="+mn-ea"/>
                <a:cs typeface="+mn-cs"/>
              </a:rPr>
              <a:t>, zrzeszających </a:t>
            </a:r>
            <a:r>
              <a:rPr lang="pl-PL" sz="1200" kern="1200" dirty="0" smtClean="0">
                <a:solidFill>
                  <a:schemeClr val="tx1"/>
                </a:solidFill>
                <a:effectLst/>
                <a:latin typeface="+mn-lt"/>
                <a:ea typeface="+mn-ea"/>
                <a:cs typeface="+mn-cs"/>
                <a:hlinkClick r:id="rId3"/>
              </a:rPr>
              <a:t>nauczycieli</a:t>
            </a:r>
            <a:r>
              <a:rPr lang="pl-PL" sz="1200" kern="1200" dirty="0" smtClean="0">
                <a:solidFill>
                  <a:schemeClr val="tx1"/>
                </a:solidFill>
                <a:effectLst/>
                <a:latin typeface="+mn-lt"/>
                <a:ea typeface="+mn-ea"/>
                <a:cs typeface="+mn-cs"/>
              </a:rPr>
              <a:t>, które przedstawiły dyrektorowi </a:t>
            </a:r>
            <a:r>
              <a:rPr lang="pl-PL" sz="1200" kern="1200" dirty="0" smtClean="0">
                <a:solidFill>
                  <a:schemeClr val="tx1"/>
                </a:solidFill>
                <a:effectLst/>
                <a:latin typeface="+mn-lt"/>
                <a:ea typeface="+mn-ea"/>
                <a:cs typeface="+mn-cs"/>
                <a:hlinkClick r:id="rId3"/>
              </a:rPr>
              <a:t>szkoły</a:t>
            </a:r>
            <a:r>
              <a:rPr lang="pl-PL" sz="1200" kern="1200" dirty="0" smtClean="0">
                <a:solidFill>
                  <a:schemeClr val="tx1"/>
                </a:solidFill>
                <a:effectLst/>
                <a:latin typeface="+mn-lt"/>
                <a:ea typeface="+mn-ea"/>
                <a:cs typeface="+mn-cs"/>
              </a:rPr>
              <a:t> informację, o której mowa w </a:t>
            </a:r>
            <a:r>
              <a:rPr lang="pl-PL" sz="1200" kern="1200" dirty="0" smtClean="0">
                <a:solidFill>
                  <a:schemeClr val="tx1"/>
                </a:solidFill>
                <a:effectLst/>
                <a:latin typeface="+mn-lt"/>
                <a:ea typeface="+mn-ea"/>
                <a:cs typeface="+mn-cs"/>
                <a:hlinkClick r:id="rId5"/>
              </a:rPr>
              <a:t>art. 25</a:t>
            </a:r>
            <a:r>
              <a:rPr lang="pl-PL" sz="1200" kern="1200" baseline="30000" dirty="0" smtClean="0">
                <a:solidFill>
                  <a:schemeClr val="tx1"/>
                </a:solidFill>
                <a:effectLst/>
                <a:latin typeface="+mn-lt"/>
                <a:ea typeface="+mn-ea"/>
                <a:cs typeface="+mn-cs"/>
                <a:hlinkClick r:id="rId5"/>
              </a:rPr>
              <a:t>1</a:t>
            </a:r>
            <a:r>
              <a:rPr lang="pl-PL" sz="1200" kern="1200" dirty="0" smtClean="0">
                <a:solidFill>
                  <a:schemeClr val="tx1"/>
                </a:solidFill>
                <a:effectLst/>
                <a:latin typeface="+mn-lt"/>
                <a:ea typeface="+mn-ea"/>
                <a:cs typeface="+mn-cs"/>
              </a:rPr>
              <a:t> ust. 2 ustawy z dnia 23 maja 1991 r. o związkach zawodowych, </a:t>
            </a:r>
            <a:r>
              <a:rPr lang="pl-PL" sz="1200" b="1" kern="1200" dirty="0" smtClean="0">
                <a:solidFill>
                  <a:schemeClr val="tx1"/>
                </a:solidFill>
                <a:effectLst/>
                <a:latin typeface="+mn-lt"/>
                <a:ea typeface="+mn-ea"/>
                <a:cs typeface="+mn-cs"/>
              </a:rPr>
              <a:t>ustala regulamin określający wskaźniki oceny pracy </a:t>
            </a:r>
            <a:r>
              <a:rPr lang="pl-PL" sz="1200" b="1" kern="1200" dirty="0" smtClean="0">
                <a:solidFill>
                  <a:schemeClr val="tx1"/>
                </a:solidFill>
                <a:effectLst/>
                <a:latin typeface="+mn-lt"/>
                <a:ea typeface="+mn-ea"/>
                <a:cs typeface="+mn-cs"/>
                <a:hlinkClick r:id="rId3"/>
              </a:rPr>
              <a:t>nauczycieli</a:t>
            </a:r>
            <a:r>
              <a:rPr lang="pl-PL" sz="1200" b="1" kern="1200" dirty="0" smtClean="0">
                <a:solidFill>
                  <a:schemeClr val="tx1"/>
                </a:solidFill>
                <a:effectLst/>
                <a:latin typeface="+mn-lt"/>
                <a:ea typeface="+mn-ea"/>
                <a:cs typeface="+mn-cs"/>
              </a:rPr>
              <a:t>, odnoszące się do poziomu spełniania poszczególnych kryteriów oceny pracy </a:t>
            </a:r>
            <a:r>
              <a:rPr lang="pl-PL" sz="1200" b="1" kern="1200" dirty="0" smtClean="0">
                <a:solidFill>
                  <a:schemeClr val="tx1"/>
                </a:solidFill>
                <a:effectLst/>
                <a:latin typeface="+mn-lt"/>
                <a:ea typeface="+mn-ea"/>
                <a:cs typeface="+mn-cs"/>
                <a:hlinkClick r:id="rId3"/>
              </a:rPr>
              <a:t>nauczycieli</a:t>
            </a:r>
            <a:r>
              <a:rPr lang="pl-PL" sz="1200" b="1" kern="1200" dirty="0" smtClean="0">
                <a:solidFill>
                  <a:schemeClr val="tx1"/>
                </a:solidFill>
                <a:effectLst/>
                <a:latin typeface="+mn-lt"/>
                <a:ea typeface="+mn-ea"/>
                <a:cs typeface="+mn-cs"/>
              </a:rPr>
              <a:t> na poszczególnych stopniach awansu zawodowego oraz uwzględniające specyfikę pracy w danej </a:t>
            </a:r>
            <a:r>
              <a:rPr lang="pl-PL" sz="1200" b="1" kern="1200" dirty="0" smtClean="0">
                <a:solidFill>
                  <a:schemeClr val="tx1"/>
                </a:solidFill>
                <a:effectLst/>
                <a:latin typeface="+mn-lt"/>
                <a:ea typeface="+mn-ea"/>
                <a:cs typeface="+mn-cs"/>
                <a:hlinkClick r:id="rId3"/>
              </a:rPr>
              <a:t>szkole</a:t>
            </a:r>
            <a:r>
              <a:rPr lang="pl-PL" sz="1200" b="1" kern="1200" dirty="0" smtClean="0">
                <a:solidFill>
                  <a:schemeClr val="tx1"/>
                </a:solidFill>
                <a:effectLst/>
                <a:latin typeface="+mn-lt"/>
                <a:ea typeface="+mn-ea"/>
                <a:cs typeface="+mn-cs"/>
              </a:rPr>
              <a:t>. </a:t>
            </a:r>
          </a:p>
          <a:p>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22</a:t>
            </a:fld>
            <a:endParaRPr lang="pl-PL"/>
          </a:p>
        </p:txBody>
      </p:sp>
    </p:spTree>
    <p:extLst>
      <p:ext uri="{BB962C8B-B14F-4D97-AF65-F5344CB8AC3E}">
        <p14:creationId xmlns:p14="http://schemas.microsoft.com/office/powerpoint/2010/main" val="41634014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smtClean="0">
                <a:solidFill>
                  <a:schemeClr val="tx1"/>
                </a:solidFill>
                <a:effectLst/>
                <a:latin typeface="+mn-lt"/>
                <a:ea typeface="+mn-ea"/>
                <a:cs typeface="+mn-cs"/>
              </a:rPr>
              <a:t>§ 4. 1. Zespół nauczycieli, o którym mowa w art. 111 pkt 5 ustawy, dyrektor szkoły może powołać na czas określony lub nieokreślony. </a:t>
            </a:r>
          </a:p>
          <a:p>
            <a:r>
              <a:rPr lang="pl-PL" sz="1200" kern="1200" dirty="0" smtClean="0">
                <a:solidFill>
                  <a:schemeClr val="tx1"/>
                </a:solidFill>
                <a:effectLst/>
                <a:latin typeface="+mn-lt"/>
                <a:ea typeface="+mn-ea"/>
                <a:cs typeface="+mn-cs"/>
              </a:rPr>
              <a:t>2. Pracą zespołu kieruje przewodniczący powoływany przez dyrektora szkoły lub przedszkola na wniosek tego zespołu. Dyrektor szkoły, na wniosek przewodniczącego zespołu, może wyznaczyć do realizacji określonego zadania lub zadań zespołu innych nauczycieli, specjalistów i pracowników odpowiednio szkoły lub przedszkola. W pracach zespołu mogą brać udział również osoby niebędące pracownikami tej szkoły lub przedszkola. </a:t>
            </a:r>
          </a:p>
          <a:p>
            <a:r>
              <a:rPr lang="pl-PL" sz="1200" kern="1200" dirty="0" smtClean="0">
                <a:solidFill>
                  <a:schemeClr val="tx1"/>
                </a:solidFill>
                <a:effectLst/>
                <a:latin typeface="+mn-lt"/>
                <a:ea typeface="+mn-ea"/>
                <a:cs typeface="+mn-cs"/>
              </a:rPr>
              <a:t>3. Zespół określa plan pracy i zadania do realizacji w danym roku szkolnym. Podsumowanie pracy zespołu odbywa się podczas ostatniego w danym roku szkolnym zebrania rady pedagogicznej. </a:t>
            </a:r>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23</a:t>
            </a:fld>
            <a:endParaRPr lang="pl-PL"/>
          </a:p>
        </p:txBody>
      </p:sp>
    </p:spTree>
    <p:extLst>
      <p:ext uri="{BB962C8B-B14F-4D97-AF65-F5344CB8AC3E}">
        <p14:creationId xmlns:p14="http://schemas.microsoft.com/office/powerpoint/2010/main" val="31740492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ZADANIA Z OPUBLIKOWANEGO ROZP. RÓŻNIĄ</a:t>
            </a:r>
            <a:r>
              <a:rPr lang="pl-PL" b="1" baseline="0" dirty="0" smtClean="0"/>
              <a:t> SIĘ OD ZADAŃ Z PROJEKTU ROZP, np.:</a:t>
            </a:r>
            <a:br>
              <a:rPr lang="pl-PL" b="1" baseline="0" dirty="0" smtClean="0"/>
            </a:br>
            <a:r>
              <a:rPr lang="pl-PL" sz="1200" b="1" kern="1200" dirty="0" smtClean="0">
                <a:solidFill>
                  <a:schemeClr val="tx1"/>
                </a:solidFill>
                <a:effectLst/>
                <a:latin typeface="+mn-lt"/>
                <a:ea typeface="+mn-ea"/>
                <a:cs typeface="+mn-cs"/>
              </a:rPr>
              <a:t>§ 8.</a:t>
            </a:r>
            <a:r>
              <a:rPr lang="pl-PL" sz="1200" kern="1200" dirty="0" smtClean="0">
                <a:solidFill>
                  <a:schemeClr val="tx1"/>
                </a:solidFill>
                <a:effectLst/>
                <a:latin typeface="+mn-lt"/>
                <a:ea typeface="+mn-ea"/>
                <a:cs typeface="+mn-cs"/>
              </a:rPr>
              <a:t> 1. Nauczyciel mianowany ubiegający się o awans na stopień nauczyciela dyplomowanego w okresie odbywania stażu powinien:</a:t>
            </a:r>
          </a:p>
          <a:p>
            <a:pPr lvl="0" fontAlgn="base"/>
            <a:r>
              <a:rPr lang="pl-PL" sz="1200" u="none" strike="noStrike" kern="1200" dirty="0" smtClean="0">
                <a:solidFill>
                  <a:schemeClr val="tx1"/>
                </a:solidFill>
                <a:effectLst/>
                <a:latin typeface="+mn-lt"/>
                <a:ea typeface="+mn-ea"/>
                <a:cs typeface="+mn-cs"/>
              </a:rPr>
              <a:t>1) podejmować działania mające na celu doskonalenie warsztatu pracy, w tym umiejętności stosowania technologii informacyjnej i komunikacyjnej;</a:t>
            </a:r>
          </a:p>
          <a:p>
            <a:pPr lvl="0" fontAlgn="base"/>
            <a:r>
              <a:rPr lang="pl-PL" sz="1200" u="none" strike="noStrike" kern="1200" dirty="0" smtClean="0">
                <a:solidFill>
                  <a:schemeClr val="tx1"/>
                </a:solidFill>
                <a:effectLst/>
                <a:latin typeface="+mn-lt"/>
                <a:ea typeface="+mn-ea"/>
                <a:cs typeface="+mn-cs"/>
              </a:rPr>
              <a:t>2) realizować zadania służące podniesieniu jakości pracy szkoły;</a:t>
            </a:r>
          </a:p>
          <a:p>
            <a:pPr lvl="0" fontAlgn="base"/>
            <a:r>
              <a:rPr lang="pl-PL" sz="1200" u="none" strike="noStrike" kern="1200" dirty="0" smtClean="0">
                <a:solidFill>
                  <a:schemeClr val="tx1"/>
                </a:solidFill>
                <a:effectLst/>
                <a:latin typeface="+mn-lt"/>
                <a:ea typeface="+mn-ea"/>
                <a:cs typeface="+mn-cs"/>
              </a:rPr>
              <a:t>3) pogłębiać wiedzę i umiejętności służące własnemu rozwojowi oraz podniesieniu jakości pracy szkoły, samodzielnie lub przez udział w różnych formach doskonalenia zawodowego;</a:t>
            </a:r>
          </a:p>
          <a:p>
            <a:pPr lvl="0" fontAlgn="base"/>
            <a:r>
              <a:rPr lang="pl-PL" sz="1200" u="none" strike="noStrike" kern="1200" dirty="0" smtClean="0">
                <a:solidFill>
                  <a:schemeClr val="tx1"/>
                </a:solidFill>
                <a:effectLst/>
                <a:latin typeface="+mn-lt"/>
                <a:ea typeface="+mn-ea"/>
                <a:cs typeface="+mn-cs"/>
              </a:rPr>
              <a:t>4) przeprowadzić co najmniej 3 godziny zajęć otwartych dla nauczycieli oraz dokonać ich ewaluacji, w obecności, w miarę możliwości, nauczyciela-doradcy metodycznego w zakresie tych zajęć lub nauczyciela-konsultanta lub przedstawiciela organu sprawującego nadzór pedagogiczny.</a:t>
            </a:r>
          </a:p>
          <a:p>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24</a:t>
            </a:fld>
            <a:endParaRPr lang="pl-PL"/>
          </a:p>
        </p:txBody>
      </p:sp>
    </p:spTree>
    <p:extLst>
      <p:ext uri="{BB962C8B-B14F-4D97-AF65-F5344CB8AC3E}">
        <p14:creationId xmlns:p14="http://schemas.microsoft.com/office/powerpoint/2010/main" val="10777429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25</a:t>
            </a:fld>
            <a:endParaRPr lang="pl-PL"/>
          </a:p>
        </p:txBody>
      </p:sp>
    </p:spTree>
    <p:extLst>
      <p:ext uri="{BB962C8B-B14F-4D97-AF65-F5344CB8AC3E}">
        <p14:creationId xmlns:p14="http://schemas.microsoft.com/office/powerpoint/2010/main" val="2123687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Art.</a:t>
            </a:r>
            <a:r>
              <a:rPr lang="pl-PL" b="1" baseline="0" dirty="0" smtClean="0"/>
              <a:t> 6a.</a:t>
            </a:r>
            <a:r>
              <a:rPr lang="pl-PL" sz="1200" b="1" i="0" u="none" strike="noStrike" kern="1200" baseline="0" dirty="0" smtClean="0">
                <a:solidFill>
                  <a:schemeClr val="tx1"/>
                </a:solidFill>
                <a:latin typeface="+mn-lt"/>
                <a:ea typeface="+mn-ea"/>
                <a:cs typeface="+mn-cs"/>
              </a:rPr>
              <a:t>1.</a:t>
            </a:r>
            <a:r>
              <a:rPr lang="pl-PL" sz="1200" b="0" i="0" u="none" strike="noStrike" kern="1200" baseline="0" dirty="0" smtClean="0">
                <a:solidFill>
                  <a:schemeClr val="tx1"/>
                </a:solidFill>
                <a:latin typeface="+mn-lt"/>
                <a:ea typeface="+mn-ea"/>
                <a:cs typeface="+mn-cs"/>
              </a:rPr>
              <a:t> </a:t>
            </a:r>
            <a:r>
              <a:rPr lang="pl-PL" sz="1200" b="1" i="0" u="none" strike="noStrike" kern="1200" baseline="0" dirty="0" smtClean="0">
                <a:solidFill>
                  <a:schemeClr val="tx1"/>
                </a:solidFill>
                <a:latin typeface="+mn-lt"/>
                <a:ea typeface="+mn-ea"/>
                <a:cs typeface="+mn-cs"/>
              </a:rPr>
              <a:t>Praca nauczyciela podlega ocenie. Oceny pracy nauczyciela dokonuje się:</a:t>
            </a:r>
          </a:p>
          <a:p>
            <a:r>
              <a:rPr lang="pl-PL" sz="1200" b="1" i="0" u="none" strike="noStrike" kern="1200" baseline="0" dirty="0" smtClean="0">
                <a:solidFill>
                  <a:schemeClr val="tx1"/>
                </a:solidFill>
                <a:latin typeface="+mn-lt"/>
                <a:ea typeface="+mn-ea"/>
                <a:cs typeface="+mn-cs"/>
              </a:rPr>
              <a:t>1) po zakończeniu stażu na stopień nauczyciela kontraktowego, nauczyciela mianowanego i nauczyciela dyplomowanego;</a:t>
            </a:r>
          </a:p>
          <a:p>
            <a:r>
              <a:rPr lang="pl-PL" sz="1200" b="1" i="0" u="none" strike="noStrike" kern="1200" baseline="0" dirty="0" smtClean="0">
                <a:solidFill>
                  <a:schemeClr val="tx1"/>
                </a:solidFill>
                <a:latin typeface="+mn-lt"/>
                <a:ea typeface="+mn-ea"/>
                <a:cs typeface="+mn-cs"/>
              </a:rPr>
              <a:t>2) po zakończeniu dodatkowego stażu, o którym mowa w art. 9g ust. 8;</a:t>
            </a:r>
          </a:p>
          <a:p>
            <a:r>
              <a:rPr lang="pl-PL" sz="1200" b="1" i="0" u="none" strike="noStrike" kern="1200" baseline="0" dirty="0" smtClean="0">
                <a:solidFill>
                  <a:schemeClr val="tx1"/>
                </a:solidFill>
                <a:latin typeface="+mn-lt"/>
                <a:ea typeface="+mn-ea"/>
                <a:cs typeface="+mn-cs"/>
              </a:rPr>
              <a:t>3) co 3 lata pracy w szkole od dnia uzyskania stopnia nauczyciela kontraktowego, nauczyciela mianowanego</a:t>
            </a:r>
          </a:p>
          <a:p>
            <a:r>
              <a:rPr lang="pl-PL" sz="1200" b="1" i="0" u="none" strike="noStrike" kern="1200" baseline="0" dirty="0" smtClean="0">
                <a:solidFill>
                  <a:schemeClr val="tx1"/>
                </a:solidFill>
                <a:latin typeface="+mn-lt"/>
                <a:ea typeface="+mn-ea"/>
                <a:cs typeface="+mn-cs"/>
              </a:rPr>
              <a:t>i nauczyciela dyplomowanego.</a:t>
            </a:r>
          </a:p>
          <a:p>
            <a:r>
              <a:rPr lang="pl-PL" sz="1200" b="1" i="0" u="none" strike="noStrike" kern="1200" baseline="0" dirty="0" smtClean="0">
                <a:solidFill>
                  <a:schemeClr val="tx1"/>
                </a:solidFill>
                <a:latin typeface="+mn-lt"/>
                <a:ea typeface="+mn-ea"/>
                <a:cs typeface="+mn-cs"/>
              </a:rPr>
              <a:t>………..</a:t>
            </a:r>
          </a:p>
          <a:p>
            <a:r>
              <a:rPr lang="pl-PL" sz="1200" b="1" i="0" u="none" strike="noStrike" kern="1200" baseline="0" dirty="0" smtClean="0">
                <a:solidFill>
                  <a:schemeClr val="tx1"/>
                </a:solidFill>
                <a:latin typeface="+mn-lt"/>
                <a:ea typeface="+mn-ea"/>
                <a:cs typeface="+mn-cs"/>
              </a:rPr>
              <a:t>4. Ocena pracy nauczyciela ma charakter opisowy i jest zakończona stwierdzeniem uogólniającym:</a:t>
            </a:r>
          </a:p>
          <a:p>
            <a:r>
              <a:rPr lang="pl-PL" sz="1200" b="1" i="0" u="none" strike="noStrike" kern="1200" baseline="0" dirty="0" smtClean="0">
                <a:solidFill>
                  <a:schemeClr val="tx1"/>
                </a:solidFill>
                <a:latin typeface="+mn-lt"/>
                <a:ea typeface="+mn-ea"/>
                <a:cs typeface="+mn-cs"/>
              </a:rPr>
              <a:t>1) ocena wyróżniająca;</a:t>
            </a:r>
          </a:p>
          <a:p>
            <a:r>
              <a:rPr lang="pl-PL" sz="1200" b="1" i="0" u="none" strike="noStrike" kern="1200" baseline="0" dirty="0" smtClean="0">
                <a:solidFill>
                  <a:schemeClr val="tx1"/>
                </a:solidFill>
                <a:latin typeface="+mn-lt"/>
                <a:ea typeface="+mn-ea"/>
                <a:cs typeface="+mn-cs"/>
              </a:rPr>
              <a:t>2) ocena bardzo dobra;</a:t>
            </a:r>
          </a:p>
          <a:p>
            <a:r>
              <a:rPr lang="pl-PL" sz="1200" b="1" i="0" u="none" strike="noStrike" kern="1200" baseline="0" dirty="0" smtClean="0">
                <a:solidFill>
                  <a:schemeClr val="tx1"/>
                </a:solidFill>
                <a:latin typeface="+mn-lt"/>
                <a:ea typeface="+mn-ea"/>
                <a:cs typeface="+mn-cs"/>
              </a:rPr>
              <a:t>3) ocena dobra;</a:t>
            </a:r>
          </a:p>
          <a:p>
            <a:r>
              <a:rPr lang="pl-PL" sz="1200" b="1" i="0" u="none" strike="noStrike" kern="1200" baseline="0" dirty="0" smtClean="0">
                <a:solidFill>
                  <a:schemeClr val="tx1"/>
                </a:solidFill>
                <a:latin typeface="+mn-lt"/>
                <a:ea typeface="+mn-ea"/>
                <a:cs typeface="+mn-cs"/>
              </a:rPr>
              <a:t>4) ocena negatywna.</a:t>
            </a:r>
            <a:endParaRPr lang="pl-PL" dirty="0" smtClean="0"/>
          </a:p>
          <a:p>
            <a:endParaRPr lang="pl-PL" dirty="0" smtClean="0"/>
          </a:p>
          <a:p>
            <a:r>
              <a:rPr lang="pl-PL" sz="1200" b="1" i="0" u="none" strike="noStrike" kern="1200" baseline="0" dirty="0" smtClean="0">
                <a:solidFill>
                  <a:schemeClr val="tx1"/>
                </a:solidFill>
                <a:latin typeface="+mn-lt"/>
                <a:ea typeface="+mn-ea"/>
                <a:cs typeface="+mn-cs"/>
              </a:rPr>
              <a:t>Art. 9c. 5.</a:t>
            </a:r>
            <a:r>
              <a:rPr lang="pl-PL" sz="1200" b="0" i="0" u="none" strike="noStrike" kern="1200" baseline="0" dirty="0" smtClean="0">
                <a:solidFill>
                  <a:schemeClr val="tx1"/>
                </a:solidFill>
                <a:latin typeface="+mn-lt"/>
                <a:ea typeface="+mn-ea"/>
                <a:cs typeface="+mn-cs"/>
              </a:rPr>
              <a:t> </a:t>
            </a:r>
            <a:r>
              <a:rPr lang="pl-PL" sz="1200" b="1" i="0" u="none" strike="noStrike" kern="1200" baseline="0" dirty="0" smtClean="0">
                <a:solidFill>
                  <a:schemeClr val="tx1"/>
                </a:solidFill>
                <a:latin typeface="+mn-lt"/>
                <a:ea typeface="+mn-ea"/>
                <a:cs typeface="+mn-cs"/>
              </a:rPr>
              <a:t>Zadaniem opiekuna stażu, o którym mowa w ust. 4, jest udzielanie nauczycielowi pomocy, w szczególności w przygotowaniu i realizacji w okresie stażu planu rozwoju zawodowego nauczyciela, oraz opracowanie opinii o dorobku zawodowym nauczyciela za okres stażu.</a:t>
            </a:r>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3</a:t>
            </a:fld>
            <a:endParaRPr lang="pl-PL"/>
          </a:p>
        </p:txBody>
      </p:sp>
    </p:spTree>
    <p:extLst>
      <p:ext uri="{BB962C8B-B14F-4D97-AF65-F5344CB8AC3E}">
        <p14:creationId xmlns:p14="http://schemas.microsoft.com/office/powerpoint/2010/main" val="4175137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1" kern="1200" dirty="0" smtClean="0">
                <a:solidFill>
                  <a:schemeClr val="tx1"/>
                </a:solidFill>
                <a:effectLst/>
                <a:latin typeface="+mn-lt"/>
                <a:ea typeface="+mn-ea"/>
                <a:cs typeface="+mn-cs"/>
              </a:rPr>
              <a:t>Art. 6a. </a:t>
            </a:r>
            <a:r>
              <a:rPr lang="pl-PL" sz="1200" kern="1200" dirty="0" smtClean="0">
                <a:solidFill>
                  <a:schemeClr val="tx1"/>
                </a:solidFill>
                <a:effectLst/>
                <a:latin typeface="+mn-lt"/>
                <a:ea typeface="+mn-ea"/>
                <a:cs typeface="+mn-cs"/>
              </a:rPr>
              <a:t>1. Praca </a:t>
            </a:r>
            <a:r>
              <a:rPr lang="pl-PL" sz="1200" kern="1200" dirty="0" smtClean="0">
                <a:solidFill>
                  <a:schemeClr val="tx1"/>
                </a:solidFill>
                <a:effectLst/>
                <a:latin typeface="+mn-lt"/>
                <a:ea typeface="+mn-ea"/>
                <a:cs typeface="+mn-cs"/>
                <a:hlinkClick r:id="rId3"/>
              </a:rPr>
              <a:t>nauczyciela</a:t>
            </a:r>
            <a:r>
              <a:rPr lang="pl-PL" sz="1200" kern="1200" dirty="0" smtClean="0">
                <a:solidFill>
                  <a:schemeClr val="tx1"/>
                </a:solidFill>
                <a:effectLst/>
                <a:latin typeface="+mn-lt"/>
                <a:ea typeface="+mn-ea"/>
                <a:cs typeface="+mn-cs"/>
              </a:rPr>
              <a:t> podlega ocenie. Oceny pracy </a:t>
            </a:r>
            <a:r>
              <a:rPr lang="pl-PL" sz="1200" kern="1200" dirty="0" smtClean="0">
                <a:solidFill>
                  <a:schemeClr val="tx1"/>
                </a:solidFill>
                <a:effectLst/>
                <a:latin typeface="+mn-lt"/>
                <a:ea typeface="+mn-ea"/>
                <a:cs typeface="+mn-cs"/>
                <a:hlinkClick r:id="rId3"/>
              </a:rPr>
              <a:t>nauczyciela</a:t>
            </a:r>
            <a:r>
              <a:rPr lang="pl-PL" sz="1200" kern="1200" dirty="0" smtClean="0">
                <a:solidFill>
                  <a:schemeClr val="tx1"/>
                </a:solidFill>
                <a:effectLst/>
                <a:latin typeface="+mn-lt"/>
                <a:ea typeface="+mn-ea"/>
                <a:cs typeface="+mn-cs"/>
              </a:rPr>
              <a:t> dokonuje się: </a:t>
            </a:r>
          </a:p>
          <a:p>
            <a:r>
              <a:rPr lang="pl-PL" sz="1200" kern="1200" dirty="0" smtClean="0">
                <a:solidFill>
                  <a:schemeClr val="tx1"/>
                </a:solidFill>
                <a:effectLst/>
                <a:latin typeface="+mn-lt"/>
                <a:ea typeface="+mn-ea"/>
                <a:cs typeface="+mn-cs"/>
              </a:rPr>
              <a:t>1) po zakończeniu </a:t>
            </a:r>
            <a:r>
              <a:rPr lang="pl-PL" sz="1200" kern="1200" dirty="0" smtClean="0">
                <a:solidFill>
                  <a:schemeClr val="tx1"/>
                </a:solidFill>
                <a:effectLst/>
                <a:latin typeface="+mn-lt"/>
                <a:ea typeface="+mn-ea"/>
                <a:cs typeface="+mn-cs"/>
                <a:hlinkClick r:id="rId3"/>
              </a:rPr>
              <a:t>stażu</a:t>
            </a:r>
            <a:r>
              <a:rPr lang="pl-PL" sz="1200" kern="1200" dirty="0" smtClean="0">
                <a:solidFill>
                  <a:schemeClr val="tx1"/>
                </a:solidFill>
                <a:effectLst/>
                <a:latin typeface="+mn-lt"/>
                <a:ea typeface="+mn-ea"/>
                <a:cs typeface="+mn-cs"/>
              </a:rPr>
              <a:t> na stopień nauczyciela kontraktowego, nauczyciela mianowanego i nauczyciela dyplomowanego;</a:t>
            </a:r>
          </a:p>
          <a:p>
            <a:r>
              <a:rPr lang="pl-PL" sz="1200" kern="1200" dirty="0" smtClean="0">
                <a:solidFill>
                  <a:schemeClr val="tx1"/>
                </a:solidFill>
                <a:effectLst/>
                <a:latin typeface="+mn-lt"/>
                <a:ea typeface="+mn-ea"/>
                <a:cs typeface="+mn-cs"/>
              </a:rPr>
              <a:t>2) po zakończeniu dodatkowego stażu, o którym mowa w </a:t>
            </a:r>
            <a:r>
              <a:rPr lang="pl-PL" sz="1200" kern="1200" dirty="0" smtClean="0">
                <a:solidFill>
                  <a:schemeClr val="tx1"/>
                </a:solidFill>
                <a:effectLst/>
                <a:latin typeface="+mn-lt"/>
                <a:ea typeface="+mn-ea"/>
                <a:cs typeface="+mn-cs"/>
                <a:hlinkClick r:id="rId4"/>
              </a:rPr>
              <a:t>art. 9g</a:t>
            </a:r>
            <a:r>
              <a:rPr lang="pl-PL" sz="1200" kern="1200" dirty="0" smtClean="0">
                <a:solidFill>
                  <a:schemeClr val="tx1"/>
                </a:solidFill>
                <a:effectLst/>
                <a:latin typeface="+mn-lt"/>
                <a:ea typeface="+mn-ea"/>
                <a:cs typeface="+mn-cs"/>
              </a:rPr>
              <a:t> ust. 8;</a:t>
            </a:r>
          </a:p>
          <a:p>
            <a:r>
              <a:rPr lang="pl-PL" sz="1200" kern="1200" dirty="0" smtClean="0">
                <a:solidFill>
                  <a:schemeClr val="tx1"/>
                </a:solidFill>
                <a:effectLst/>
                <a:latin typeface="+mn-lt"/>
                <a:ea typeface="+mn-ea"/>
                <a:cs typeface="+mn-cs"/>
              </a:rPr>
              <a:t>3) co 3 lata pracy w </a:t>
            </a:r>
            <a:r>
              <a:rPr lang="pl-PL" sz="1200" kern="1200" dirty="0" smtClean="0">
                <a:solidFill>
                  <a:schemeClr val="tx1"/>
                </a:solidFill>
                <a:effectLst/>
                <a:latin typeface="+mn-lt"/>
                <a:ea typeface="+mn-ea"/>
                <a:cs typeface="+mn-cs"/>
                <a:hlinkClick r:id="rId3"/>
              </a:rPr>
              <a:t>szkole</a:t>
            </a:r>
            <a:r>
              <a:rPr lang="pl-PL" sz="1200" kern="1200" dirty="0" smtClean="0">
                <a:solidFill>
                  <a:schemeClr val="tx1"/>
                </a:solidFill>
                <a:effectLst/>
                <a:latin typeface="+mn-lt"/>
                <a:ea typeface="+mn-ea"/>
                <a:cs typeface="+mn-cs"/>
              </a:rPr>
              <a:t> od dnia uzyskania stopnia nauczyciela kontraktowego, nauczyciela mianowanego i nauczyciela dyplomowanego.</a:t>
            </a:r>
          </a:p>
          <a:p>
            <a:r>
              <a:rPr lang="pl-PL" sz="1200" b="1" kern="1200" dirty="0" smtClean="0">
                <a:solidFill>
                  <a:schemeClr val="tx1"/>
                </a:solidFill>
                <a:effectLst/>
                <a:latin typeface="+mn-lt"/>
                <a:ea typeface="+mn-ea"/>
                <a:cs typeface="+mn-cs"/>
              </a:rPr>
              <a:t>1a. W przypadku gdy termin, o którym mowa w ust. 1 pkt 3, upływa w okresie odbywania przez nauczyciela kontraktowego lub nauczyciela mianowanego </a:t>
            </a:r>
            <a:r>
              <a:rPr lang="pl-PL" sz="1200" b="1" kern="1200" dirty="0" smtClean="0">
                <a:solidFill>
                  <a:schemeClr val="tx1"/>
                </a:solidFill>
                <a:effectLst/>
                <a:latin typeface="+mn-lt"/>
                <a:ea typeface="+mn-ea"/>
                <a:cs typeface="+mn-cs"/>
                <a:hlinkClick r:id="rId3"/>
              </a:rPr>
              <a:t>stażu</a:t>
            </a:r>
            <a:r>
              <a:rPr lang="pl-PL" sz="1200" b="1" kern="1200" dirty="0" smtClean="0">
                <a:solidFill>
                  <a:schemeClr val="tx1"/>
                </a:solidFill>
                <a:effectLst/>
                <a:latin typeface="+mn-lt"/>
                <a:ea typeface="+mn-ea"/>
                <a:cs typeface="+mn-cs"/>
              </a:rPr>
              <a:t> na kolejny stopień awansu zawodowego, oceny pracy dokonuje się po zakończeniu tego </a:t>
            </a:r>
            <a:r>
              <a:rPr lang="pl-PL" sz="1200" b="1" kern="1200" dirty="0" smtClean="0">
                <a:solidFill>
                  <a:schemeClr val="tx1"/>
                </a:solidFill>
                <a:effectLst/>
                <a:latin typeface="+mn-lt"/>
                <a:ea typeface="+mn-ea"/>
                <a:cs typeface="+mn-cs"/>
                <a:hlinkClick r:id="rId3"/>
              </a:rPr>
              <a:t>stażu</a:t>
            </a:r>
            <a:r>
              <a:rPr lang="pl-PL" sz="1200" b="1" kern="1200" dirty="0" smtClean="0">
                <a:solidFill>
                  <a:schemeClr val="tx1"/>
                </a:solidFill>
                <a:effectLst/>
                <a:latin typeface="+mn-lt"/>
                <a:ea typeface="+mn-ea"/>
                <a:cs typeface="+mn-cs"/>
              </a:rPr>
              <a:t>.</a:t>
            </a:r>
          </a:p>
          <a:p>
            <a:r>
              <a:rPr lang="pl-PL" sz="1200" b="1" kern="1200" dirty="0" smtClean="0">
                <a:solidFill>
                  <a:schemeClr val="tx1"/>
                </a:solidFill>
                <a:effectLst/>
                <a:latin typeface="+mn-lt"/>
                <a:ea typeface="+mn-ea"/>
                <a:cs typeface="+mn-cs"/>
              </a:rPr>
              <a:t>Art. 9g.8. </a:t>
            </a:r>
            <a:r>
              <a:rPr lang="pl-PL" sz="1200" kern="1200" dirty="0" smtClean="0">
                <a:solidFill>
                  <a:schemeClr val="tx1"/>
                </a:solidFill>
                <a:effectLst/>
                <a:latin typeface="+mn-lt"/>
                <a:ea typeface="+mn-ea"/>
                <a:cs typeface="+mn-cs"/>
                <a:hlinkClick r:id="rId3"/>
              </a:rPr>
              <a:t>Nauczyciel</a:t>
            </a:r>
            <a:r>
              <a:rPr lang="pl-PL" sz="1200" kern="1200" dirty="0" smtClean="0">
                <a:solidFill>
                  <a:schemeClr val="tx1"/>
                </a:solidFill>
                <a:effectLst/>
                <a:latin typeface="+mn-lt"/>
                <a:ea typeface="+mn-ea"/>
                <a:cs typeface="+mn-cs"/>
              </a:rPr>
              <a:t>, który nie uzyskał akceptacji lub nie zdał egzaminu odpowiednio przed komisjami, o których mowa w ust. 1-3, może ponownie złożyć wniosek o podjęcie odpowiednio postępowania egzaminacyjnego lub kwalifikacyjnego po odbyciu, na wniosek </a:t>
            </a:r>
            <a:r>
              <a:rPr lang="pl-PL" sz="1200" kern="1200" dirty="0" smtClean="0">
                <a:solidFill>
                  <a:schemeClr val="tx1"/>
                </a:solidFill>
                <a:effectLst/>
                <a:latin typeface="+mn-lt"/>
                <a:ea typeface="+mn-ea"/>
                <a:cs typeface="+mn-cs"/>
                <a:hlinkClick r:id="rId3"/>
              </a:rPr>
              <a:t>nauczyciela</a:t>
            </a:r>
            <a:r>
              <a:rPr lang="pl-PL" sz="1200" kern="1200" dirty="0" smtClean="0">
                <a:solidFill>
                  <a:schemeClr val="tx1"/>
                </a:solidFill>
                <a:effectLst/>
                <a:latin typeface="+mn-lt"/>
                <a:ea typeface="+mn-ea"/>
                <a:cs typeface="+mn-cs"/>
              </a:rPr>
              <a:t> i za zgodą dyrektora </a:t>
            </a:r>
            <a:r>
              <a:rPr lang="pl-PL" sz="1200" kern="1200" dirty="0" smtClean="0">
                <a:solidFill>
                  <a:schemeClr val="tx1"/>
                </a:solidFill>
                <a:effectLst/>
                <a:latin typeface="+mn-lt"/>
                <a:ea typeface="+mn-ea"/>
                <a:cs typeface="+mn-cs"/>
                <a:hlinkClick r:id="rId3"/>
              </a:rPr>
              <a:t>szkoły</a:t>
            </a:r>
            <a:r>
              <a:rPr lang="pl-PL" sz="1200" kern="1200" dirty="0" smtClean="0">
                <a:solidFill>
                  <a:schemeClr val="tx1"/>
                </a:solidFill>
                <a:effectLst/>
                <a:latin typeface="+mn-lt"/>
                <a:ea typeface="+mn-ea"/>
                <a:cs typeface="+mn-cs"/>
              </a:rPr>
              <a:t>, dodatkowego </a:t>
            </a:r>
            <a:r>
              <a:rPr lang="pl-PL" sz="1200" kern="1200" dirty="0" smtClean="0">
                <a:solidFill>
                  <a:schemeClr val="tx1"/>
                </a:solidFill>
                <a:effectLst/>
                <a:latin typeface="+mn-lt"/>
                <a:ea typeface="+mn-ea"/>
                <a:cs typeface="+mn-cs"/>
                <a:hlinkClick r:id="rId3"/>
              </a:rPr>
              <a:t>stażu</a:t>
            </a:r>
            <a:r>
              <a:rPr lang="pl-PL" sz="1200" kern="1200" dirty="0" smtClean="0">
                <a:solidFill>
                  <a:schemeClr val="tx1"/>
                </a:solidFill>
                <a:effectLst/>
                <a:latin typeface="+mn-lt"/>
                <a:ea typeface="+mn-ea"/>
                <a:cs typeface="+mn-cs"/>
              </a:rPr>
              <a:t> w wymiarze 9 miesięcy, z tym że: </a:t>
            </a:r>
          </a:p>
          <a:p>
            <a:r>
              <a:rPr lang="pl-PL" sz="1200" kern="1200" dirty="0" smtClean="0">
                <a:solidFill>
                  <a:schemeClr val="tx1"/>
                </a:solidFill>
                <a:effectLst/>
                <a:latin typeface="+mn-lt"/>
                <a:ea typeface="+mn-ea"/>
                <a:cs typeface="+mn-cs"/>
              </a:rPr>
              <a:t>1) nauczyciel stażysta i nauczyciel kontraktowy mogą przystąpić ponownie do egzaminu przed komisją egzaminacyjną tylko jeden raz w danej </a:t>
            </a:r>
            <a:r>
              <a:rPr lang="pl-PL" sz="1200" kern="1200" dirty="0" smtClean="0">
                <a:solidFill>
                  <a:schemeClr val="tx1"/>
                </a:solidFill>
                <a:effectLst/>
                <a:latin typeface="+mn-lt"/>
                <a:ea typeface="+mn-ea"/>
                <a:cs typeface="+mn-cs"/>
                <a:hlinkClick r:id="rId3"/>
              </a:rPr>
              <a:t>szkole</a:t>
            </a:r>
            <a:r>
              <a:rPr lang="pl-PL" sz="1200" kern="1200" dirty="0" smtClean="0">
                <a:solidFill>
                  <a:schemeClr val="tx1"/>
                </a:solidFill>
                <a:effectLst/>
                <a:latin typeface="+mn-lt"/>
                <a:ea typeface="+mn-ea"/>
                <a:cs typeface="+mn-cs"/>
              </a:rPr>
              <a:t>;</a:t>
            </a:r>
          </a:p>
          <a:p>
            <a:r>
              <a:rPr lang="pl-PL" sz="1200" kern="1200" dirty="0" smtClean="0">
                <a:solidFill>
                  <a:schemeClr val="tx1"/>
                </a:solidFill>
                <a:effectLst/>
                <a:latin typeface="+mn-lt"/>
                <a:ea typeface="+mn-ea"/>
                <a:cs typeface="+mn-cs"/>
              </a:rPr>
              <a:t>2) nauczyciel mianowany, w przypadku powtórnego nieuzyskania akceptacji, przed kolejnym ubieganiem się o uzyskanie akceptacji komisji kwalifikacyjnej jest obowiązany do odbycia </a:t>
            </a:r>
            <a:r>
              <a:rPr lang="pl-PL" sz="1200" kern="1200" dirty="0" smtClean="0">
                <a:solidFill>
                  <a:schemeClr val="tx1"/>
                </a:solidFill>
                <a:effectLst/>
                <a:latin typeface="+mn-lt"/>
                <a:ea typeface="+mn-ea"/>
                <a:cs typeface="+mn-cs"/>
                <a:hlinkClick r:id="rId3"/>
              </a:rPr>
              <a:t>stażu</a:t>
            </a:r>
            <a:r>
              <a:rPr lang="pl-PL" sz="1200" kern="1200" dirty="0" smtClean="0">
                <a:solidFill>
                  <a:schemeClr val="tx1"/>
                </a:solidFill>
                <a:effectLst/>
                <a:latin typeface="+mn-lt"/>
                <a:ea typeface="+mn-ea"/>
                <a:cs typeface="+mn-cs"/>
              </a:rPr>
              <a:t> w wymiarze określonym w </a:t>
            </a:r>
            <a:r>
              <a:rPr lang="pl-PL" sz="1200" kern="1200" dirty="0" smtClean="0">
                <a:solidFill>
                  <a:schemeClr val="tx1"/>
                </a:solidFill>
                <a:effectLst/>
                <a:latin typeface="+mn-lt"/>
                <a:ea typeface="+mn-ea"/>
                <a:cs typeface="+mn-cs"/>
                <a:hlinkClick r:id="rId5"/>
              </a:rPr>
              <a:t>art. 9c</a:t>
            </a:r>
            <a:r>
              <a:rPr lang="pl-PL" sz="1200" kern="1200" dirty="0" smtClean="0">
                <a:solidFill>
                  <a:schemeClr val="tx1"/>
                </a:solidFill>
                <a:effectLst/>
                <a:latin typeface="+mn-lt"/>
                <a:ea typeface="+mn-ea"/>
                <a:cs typeface="+mn-cs"/>
              </a:rPr>
              <a:t> ust. 1 pkt 2.</a:t>
            </a:r>
          </a:p>
          <a:p>
            <a:r>
              <a:rPr lang="pl-PL" sz="1200" b="1" kern="1200" dirty="0" smtClean="0">
                <a:solidFill>
                  <a:schemeClr val="tx1"/>
                </a:solidFill>
                <a:effectLst/>
                <a:latin typeface="+mn-lt"/>
                <a:ea typeface="+mn-ea"/>
                <a:cs typeface="+mn-cs"/>
              </a:rPr>
              <a:t>Art. 6a.5</a:t>
            </a:r>
            <a:r>
              <a:rPr lang="pl-PL" sz="1200" kern="1200" dirty="0" smtClean="0">
                <a:solidFill>
                  <a:schemeClr val="tx1"/>
                </a:solidFill>
                <a:effectLst/>
                <a:latin typeface="+mn-lt"/>
                <a:ea typeface="+mn-ea"/>
                <a:cs typeface="+mn-cs"/>
              </a:rPr>
              <a:t>. Oceny pracy </a:t>
            </a:r>
            <a:r>
              <a:rPr lang="pl-PL" sz="1200" kern="1200" dirty="0" smtClean="0">
                <a:solidFill>
                  <a:schemeClr val="tx1"/>
                </a:solidFill>
                <a:effectLst/>
                <a:latin typeface="+mn-lt"/>
                <a:ea typeface="+mn-ea"/>
                <a:cs typeface="+mn-cs"/>
                <a:hlinkClick r:id="rId3"/>
              </a:rPr>
              <a:t>nauczyciela</a:t>
            </a:r>
            <a:r>
              <a:rPr lang="pl-PL" sz="1200" kern="1200" dirty="0" smtClean="0">
                <a:solidFill>
                  <a:schemeClr val="tx1"/>
                </a:solidFill>
                <a:effectLst/>
                <a:latin typeface="+mn-lt"/>
                <a:ea typeface="+mn-ea"/>
                <a:cs typeface="+mn-cs"/>
              </a:rPr>
              <a:t> dokonuje dyrektor </a:t>
            </a:r>
            <a:r>
              <a:rPr lang="pl-PL" sz="1200" kern="1200" dirty="0" smtClean="0">
                <a:solidFill>
                  <a:schemeClr val="tx1"/>
                </a:solidFill>
                <a:effectLst/>
                <a:latin typeface="+mn-lt"/>
                <a:ea typeface="+mn-ea"/>
                <a:cs typeface="+mn-cs"/>
                <a:hlinkClick r:id="rId3"/>
              </a:rPr>
              <a:t>szkoły</a:t>
            </a:r>
            <a:r>
              <a:rPr lang="pl-PL" sz="1200" kern="1200" dirty="0" smtClean="0">
                <a:solidFill>
                  <a:schemeClr val="tx1"/>
                </a:solidFill>
                <a:effectLst/>
                <a:latin typeface="+mn-lt"/>
                <a:ea typeface="+mn-ea"/>
                <a:cs typeface="+mn-cs"/>
              </a:rPr>
              <a:t>, który przy jej dokonywaniu: </a:t>
            </a:r>
          </a:p>
          <a:p>
            <a:pPr marL="228600" indent="-228600">
              <a:buAutoNum type="arabicParenR"/>
            </a:pPr>
            <a:r>
              <a:rPr lang="pl-PL" sz="1200" kern="1200" dirty="0" smtClean="0">
                <a:solidFill>
                  <a:schemeClr val="tx1"/>
                </a:solidFill>
                <a:effectLst/>
                <a:latin typeface="+mn-lt"/>
                <a:ea typeface="+mn-ea"/>
                <a:cs typeface="+mn-cs"/>
              </a:rPr>
              <a:t>zasięga opinii rady rodziców, z wyjątkiem </a:t>
            </a:r>
            <a:r>
              <a:rPr lang="pl-PL" sz="1200" kern="1200" dirty="0" smtClean="0">
                <a:solidFill>
                  <a:schemeClr val="tx1"/>
                </a:solidFill>
                <a:effectLst/>
                <a:latin typeface="+mn-lt"/>
                <a:ea typeface="+mn-ea"/>
                <a:cs typeface="+mn-cs"/>
                <a:hlinkClick r:id="rId3"/>
              </a:rPr>
              <a:t>szkół</a:t>
            </a:r>
            <a:r>
              <a:rPr lang="pl-PL" sz="1200" kern="1200" dirty="0" smtClean="0">
                <a:solidFill>
                  <a:schemeClr val="tx1"/>
                </a:solidFill>
                <a:effectLst/>
                <a:latin typeface="+mn-lt"/>
                <a:ea typeface="+mn-ea"/>
                <a:cs typeface="+mn-cs"/>
              </a:rPr>
              <a:t> i placówek, w których nie tworzy się rad rodziców; ….</a:t>
            </a:r>
          </a:p>
          <a:p>
            <a:r>
              <a:rPr lang="pl-PL" sz="1200" b="1" kern="1200" dirty="0" smtClean="0">
                <a:solidFill>
                  <a:schemeClr val="tx1"/>
                </a:solidFill>
                <a:effectLst/>
                <a:latin typeface="+mn-lt"/>
                <a:ea typeface="+mn-ea"/>
                <a:cs typeface="+mn-cs"/>
              </a:rPr>
              <a:t>9.</a:t>
            </a:r>
            <a:r>
              <a:rPr lang="pl-PL" sz="1200" b="1" kern="1200" baseline="0" dirty="0" smtClean="0">
                <a:solidFill>
                  <a:schemeClr val="tx1"/>
                </a:solidFill>
                <a:effectLst/>
                <a:latin typeface="+mn-lt"/>
                <a:ea typeface="+mn-ea"/>
                <a:cs typeface="+mn-cs"/>
              </a:rPr>
              <a:t> </a:t>
            </a:r>
            <a:r>
              <a:rPr lang="pl-PL" sz="1200" kern="1200" dirty="0" smtClean="0">
                <a:solidFill>
                  <a:schemeClr val="tx1"/>
                </a:solidFill>
                <a:effectLst/>
                <a:latin typeface="+mn-lt"/>
                <a:ea typeface="+mn-ea"/>
                <a:cs typeface="+mn-cs"/>
              </a:rPr>
              <a:t>Od ustalonej oceny pracy, w terminie 14 dni od dnia jej doręczenia, przysługuje: </a:t>
            </a:r>
          </a:p>
          <a:p>
            <a:r>
              <a:rPr lang="pl-PL" sz="1200" kern="1200" dirty="0" smtClean="0">
                <a:solidFill>
                  <a:schemeClr val="tx1"/>
                </a:solidFill>
                <a:effectLst/>
                <a:latin typeface="+mn-lt"/>
                <a:ea typeface="+mn-ea"/>
                <a:cs typeface="+mn-cs"/>
              </a:rPr>
              <a:t>1) </a:t>
            </a:r>
            <a:r>
              <a:rPr lang="pl-PL" sz="1200" kern="1200" dirty="0" smtClean="0">
                <a:solidFill>
                  <a:schemeClr val="tx1"/>
                </a:solidFill>
                <a:effectLst/>
                <a:latin typeface="+mn-lt"/>
                <a:ea typeface="+mn-ea"/>
                <a:cs typeface="+mn-cs"/>
                <a:hlinkClick r:id="rId3"/>
              </a:rPr>
              <a:t>nauczycielowi</a:t>
            </a:r>
            <a:r>
              <a:rPr lang="pl-PL" sz="1200" kern="1200" dirty="0" smtClean="0">
                <a:solidFill>
                  <a:schemeClr val="tx1"/>
                </a:solidFill>
                <a:effectLst/>
                <a:latin typeface="+mn-lt"/>
                <a:ea typeface="+mn-ea"/>
                <a:cs typeface="+mn-cs"/>
              </a:rPr>
              <a:t> - prawo wniesienia odwołania, za pośrednictwem dyrektora </a:t>
            </a:r>
            <a:r>
              <a:rPr lang="pl-PL" sz="1200" kern="1200" dirty="0" smtClean="0">
                <a:solidFill>
                  <a:schemeClr val="tx1"/>
                </a:solidFill>
                <a:effectLst/>
                <a:latin typeface="+mn-lt"/>
                <a:ea typeface="+mn-ea"/>
                <a:cs typeface="+mn-cs"/>
                <a:hlinkClick r:id="rId3"/>
              </a:rPr>
              <a:t>szkoły</a:t>
            </a:r>
            <a:r>
              <a:rPr lang="pl-PL" sz="1200" kern="1200" dirty="0" smtClean="0">
                <a:solidFill>
                  <a:schemeClr val="tx1"/>
                </a:solidFill>
                <a:effectLst/>
                <a:latin typeface="+mn-lt"/>
                <a:ea typeface="+mn-ea"/>
                <a:cs typeface="+mn-cs"/>
              </a:rPr>
              <a:t>, do organu sprawującego nadzór pedagogiczny nad </a:t>
            </a:r>
            <a:r>
              <a:rPr lang="pl-PL" sz="1200" kern="1200" dirty="0" smtClean="0">
                <a:solidFill>
                  <a:schemeClr val="tx1"/>
                </a:solidFill>
                <a:effectLst/>
                <a:latin typeface="+mn-lt"/>
                <a:ea typeface="+mn-ea"/>
                <a:cs typeface="+mn-cs"/>
                <a:hlinkClick r:id="rId3"/>
              </a:rPr>
              <a:t>szkołą</a:t>
            </a:r>
            <a:r>
              <a:rPr lang="pl-PL" sz="1200" kern="1200" dirty="0" smtClean="0">
                <a:solidFill>
                  <a:schemeClr val="tx1"/>
                </a:solidFill>
                <a:effectLst/>
                <a:latin typeface="+mn-lt"/>
                <a:ea typeface="+mn-ea"/>
                <a:cs typeface="+mn-cs"/>
              </a:rPr>
              <a:t>, a w przypadku nauczycieli placówek doskonalenia nauczycieli - prawo wniesienia odwołania, za pośrednictwem dyrektora placówki, do kuratora oświaty;</a:t>
            </a:r>
          </a:p>
          <a:p>
            <a:r>
              <a:rPr lang="pl-PL" sz="1200" kern="1200" dirty="0" smtClean="0">
                <a:solidFill>
                  <a:schemeClr val="tx1"/>
                </a:solidFill>
                <a:effectLst/>
                <a:latin typeface="+mn-lt"/>
                <a:ea typeface="+mn-ea"/>
                <a:cs typeface="+mn-cs"/>
              </a:rPr>
              <a:t>2) dyrektorowi </a:t>
            </a:r>
            <a:r>
              <a:rPr lang="pl-PL" sz="1200" kern="1200" dirty="0" smtClean="0">
                <a:solidFill>
                  <a:schemeClr val="tx1"/>
                </a:solidFill>
                <a:effectLst/>
                <a:latin typeface="+mn-lt"/>
                <a:ea typeface="+mn-ea"/>
                <a:cs typeface="+mn-cs"/>
                <a:hlinkClick r:id="rId3"/>
              </a:rPr>
              <a:t>szkoły</a:t>
            </a:r>
            <a:r>
              <a:rPr lang="pl-PL" sz="1200" kern="1200" dirty="0" smtClean="0">
                <a:solidFill>
                  <a:schemeClr val="tx1"/>
                </a:solidFill>
                <a:effectLst/>
                <a:latin typeface="+mn-lt"/>
                <a:ea typeface="+mn-ea"/>
                <a:cs typeface="+mn-cs"/>
              </a:rPr>
              <a:t>, </a:t>
            </a:r>
            <a:r>
              <a:rPr lang="pl-PL" sz="1200" kern="1200" dirty="0" smtClean="0">
                <a:solidFill>
                  <a:schemeClr val="tx1"/>
                </a:solidFill>
                <a:effectLst/>
                <a:latin typeface="+mn-lt"/>
                <a:ea typeface="+mn-ea"/>
                <a:cs typeface="+mn-cs"/>
                <a:hlinkClick r:id="rId3"/>
              </a:rPr>
              <a:t>nauczycielowi</a:t>
            </a:r>
            <a:r>
              <a:rPr lang="pl-PL" sz="1200" kern="1200" dirty="0" smtClean="0">
                <a:solidFill>
                  <a:schemeClr val="tx1"/>
                </a:solidFill>
                <a:effectLst/>
                <a:latin typeface="+mn-lt"/>
                <a:ea typeface="+mn-ea"/>
                <a:cs typeface="+mn-cs"/>
              </a:rPr>
              <a:t>, któremu czasowo powierzono pełnienie obowiązków dyrektora </a:t>
            </a:r>
            <a:r>
              <a:rPr lang="pl-PL" sz="1200" kern="1200" dirty="0" smtClean="0">
                <a:solidFill>
                  <a:schemeClr val="tx1"/>
                </a:solidFill>
                <a:effectLst/>
                <a:latin typeface="+mn-lt"/>
                <a:ea typeface="+mn-ea"/>
                <a:cs typeface="+mn-cs"/>
                <a:hlinkClick r:id="rId3"/>
              </a:rPr>
              <a:t>szkoły</a:t>
            </a:r>
            <a:r>
              <a:rPr lang="pl-PL" sz="1200" kern="1200" dirty="0" smtClean="0">
                <a:solidFill>
                  <a:schemeClr val="tx1"/>
                </a:solidFill>
                <a:effectLst/>
                <a:latin typeface="+mn-lt"/>
                <a:ea typeface="+mn-ea"/>
                <a:cs typeface="+mn-cs"/>
              </a:rPr>
              <a:t>, oraz </a:t>
            </a:r>
            <a:r>
              <a:rPr lang="pl-PL" sz="1200" kern="1200" dirty="0" smtClean="0">
                <a:solidFill>
                  <a:schemeClr val="tx1"/>
                </a:solidFill>
                <a:effectLst/>
                <a:latin typeface="+mn-lt"/>
                <a:ea typeface="+mn-ea"/>
                <a:cs typeface="+mn-cs"/>
                <a:hlinkClick r:id="rId3"/>
              </a:rPr>
              <a:t>nauczycielowi</a:t>
            </a:r>
            <a:r>
              <a:rPr lang="pl-PL" sz="1200" kern="1200" dirty="0" smtClean="0">
                <a:solidFill>
                  <a:schemeClr val="tx1"/>
                </a:solidFill>
                <a:effectLst/>
                <a:latin typeface="+mn-lt"/>
                <a:ea typeface="+mn-ea"/>
                <a:cs typeface="+mn-cs"/>
              </a:rPr>
              <a:t> pełniącemu w zastępstwie obowiązki dyrektora </a:t>
            </a:r>
            <a:r>
              <a:rPr lang="pl-PL" sz="1200" kern="1200" dirty="0" smtClean="0">
                <a:solidFill>
                  <a:schemeClr val="tx1"/>
                </a:solidFill>
                <a:effectLst/>
                <a:latin typeface="+mn-lt"/>
                <a:ea typeface="+mn-ea"/>
                <a:cs typeface="+mn-cs"/>
                <a:hlinkClick r:id="rId3"/>
              </a:rPr>
              <a:t>szkoły</a:t>
            </a:r>
            <a:r>
              <a:rPr lang="pl-PL" sz="1200" kern="1200" dirty="0" smtClean="0">
                <a:solidFill>
                  <a:schemeClr val="tx1"/>
                </a:solidFill>
                <a:effectLst/>
                <a:latin typeface="+mn-lt"/>
                <a:ea typeface="+mn-ea"/>
                <a:cs typeface="+mn-cs"/>
              </a:rPr>
              <a:t> przez okres co najmniej 6 miesięcy, a także dyrektorowi placówki doskonalenia nauczycieli, </a:t>
            </a:r>
            <a:r>
              <a:rPr lang="pl-PL" sz="1200" kern="1200" dirty="0" smtClean="0">
                <a:solidFill>
                  <a:schemeClr val="tx1"/>
                </a:solidFill>
                <a:effectLst/>
                <a:latin typeface="+mn-lt"/>
                <a:ea typeface="+mn-ea"/>
                <a:cs typeface="+mn-cs"/>
                <a:hlinkClick r:id="rId3"/>
              </a:rPr>
              <a:t>nauczycielowi</a:t>
            </a:r>
            <a:r>
              <a:rPr lang="pl-PL" sz="1200" kern="1200" dirty="0" smtClean="0">
                <a:solidFill>
                  <a:schemeClr val="tx1"/>
                </a:solidFill>
                <a:effectLst/>
                <a:latin typeface="+mn-lt"/>
                <a:ea typeface="+mn-ea"/>
                <a:cs typeface="+mn-cs"/>
              </a:rPr>
              <a:t>, któremu czasowo powierzono pełnienie obowiązków dyrektora placówki doskonalenia nauczycieli, oraz </a:t>
            </a:r>
            <a:r>
              <a:rPr lang="pl-PL" sz="1200" kern="1200" dirty="0" smtClean="0">
                <a:solidFill>
                  <a:schemeClr val="tx1"/>
                </a:solidFill>
                <a:effectLst/>
                <a:latin typeface="+mn-lt"/>
                <a:ea typeface="+mn-ea"/>
                <a:cs typeface="+mn-cs"/>
                <a:hlinkClick r:id="rId3"/>
              </a:rPr>
              <a:t>nauczycielowi</a:t>
            </a:r>
            <a:r>
              <a:rPr lang="pl-PL" sz="1200" kern="1200" dirty="0" smtClean="0">
                <a:solidFill>
                  <a:schemeClr val="tx1"/>
                </a:solidFill>
                <a:effectLst/>
                <a:latin typeface="+mn-lt"/>
                <a:ea typeface="+mn-ea"/>
                <a:cs typeface="+mn-cs"/>
              </a:rPr>
              <a:t> pełniącemu w zastępstwie obowiązki dyrektora placówki doskonalenia nauczycieli przez okres co najmniej 6 miesięcy - prawo złożenia wniosku o ponowne ustalenie oceny jego pracy do organu, który tę ocenę ustalił.</a:t>
            </a:r>
          </a:p>
          <a:p>
            <a:pPr marL="0" indent="0">
              <a:buNone/>
            </a:pPr>
            <a:endParaRPr lang="pl-PL" sz="1200" kern="1200" dirty="0" smtClean="0">
              <a:solidFill>
                <a:schemeClr val="tx1"/>
              </a:solidFill>
              <a:effectLst/>
              <a:latin typeface="+mn-lt"/>
              <a:ea typeface="+mn-ea"/>
              <a:cs typeface="+mn-cs"/>
            </a:endParaRPr>
          </a:p>
          <a:p>
            <a:endParaRPr lang="pl-PL" sz="1200" kern="1200" dirty="0" smtClean="0">
              <a:solidFill>
                <a:schemeClr val="tx1"/>
              </a:solidFill>
              <a:effectLst/>
              <a:latin typeface="+mn-lt"/>
              <a:ea typeface="+mn-ea"/>
              <a:cs typeface="+mn-cs"/>
            </a:endParaRPr>
          </a:p>
          <a:p>
            <a:r>
              <a:rPr lang="pl-PL" sz="1200" kern="1200" dirty="0" smtClean="0">
                <a:solidFill>
                  <a:schemeClr val="tx1"/>
                </a:solidFill>
                <a:effectLst/>
                <a:latin typeface="+mn-lt"/>
                <a:ea typeface="+mn-ea"/>
                <a:cs typeface="+mn-cs"/>
              </a:rPr>
              <a:t> </a:t>
            </a:r>
          </a:p>
          <a:p>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4</a:t>
            </a:fld>
            <a:endParaRPr lang="pl-PL"/>
          </a:p>
        </p:txBody>
      </p:sp>
    </p:spTree>
    <p:extLst>
      <p:ext uri="{BB962C8B-B14F-4D97-AF65-F5344CB8AC3E}">
        <p14:creationId xmlns:p14="http://schemas.microsoft.com/office/powerpoint/2010/main" val="8560654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Art. 6a. </a:t>
            </a:r>
            <a:r>
              <a:rPr lang="pl-PL" sz="1200" b="1" i="0" u="none" strike="noStrike" kern="1200" baseline="0" dirty="0" smtClean="0">
                <a:solidFill>
                  <a:schemeClr val="tx1"/>
                </a:solidFill>
                <a:latin typeface="+mn-lt"/>
                <a:ea typeface="+mn-ea"/>
                <a:cs typeface="+mn-cs"/>
              </a:rPr>
              <a:t>1d.</a:t>
            </a:r>
            <a:r>
              <a:rPr lang="pl-PL" sz="1200" b="0" i="0" u="none" strike="noStrike" kern="1200" baseline="0" dirty="0" smtClean="0">
                <a:solidFill>
                  <a:schemeClr val="tx1"/>
                </a:solidFill>
                <a:latin typeface="+mn-lt"/>
                <a:ea typeface="+mn-ea"/>
                <a:cs typeface="+mn-cs"/>
              </a:rPr>
              <a:t> </a:t>
            </a:r>
            <a:r>
              <a:rPr lang="pl-PL" sz="1200" b="1" i="0" u="none" strike="noStrike" kern="1200" baseline="0" dirty="0" smtClean="0">
                <a:solidFill>
                  <a:schemeClr val="tx1"/>
                </a:solidFill>
                <a:latin typeface="+mn-lt"/>
                <a:ea typeface="+mn-ea"/>
                <a:cs typeface="+mn-cs"/>
              </a:rPr>
              <a:t>Ocena pracy nauczyciela kontraktowego, nauczyciela mianowanego i nauczyciela dyplomowanego może</a:t>
            </a:r>
          </a:p>
          <a:p>
            <a:r>
              <a:rPr lang="pl-PL" sz="1200" b="1" i="0" u="none" strike="noStrike" kern="1200" baseline="0" dirty="0" smtClean="0">
                <a:solidFill>
                  <a:schemeClr val="tx1"/>
                </a:solidFill>
                <a:latin typeface="+mn-lt"/>
                <a:ea typeface="+mn-ea"/>
                <a:cs typeface="+mn-cs"/>
              </a:rPr>
              <a:t>być także dokonana w każdym czasie, nie wcześniej jednak niż po upływie roku od dokonania oceny poprzedniej,</a:t>
            </a:r>
          </a:p>
          <a:p>
            <a:r>
              <a:rPr lang="pl-PL" sz="1200" b="1" i="0" u="none" strike="noStrike" kern="1200" baseline="0" dirty="0" smtClean="0">
                <a:solidFill>
                  <a:schemeClr val="tx1"/>
                </a:solidFill>
                <a:latin typeface="+mn-lt"/>
                <a:ea typeface="+mn-ea"/>
                <a:cs typeface="+mn-cs"/>
              </a:rPr>
              <a:t>z inicjatywy dyrektora szkoły lub na wniosek:</a:t>
            </a:r>
          </a:p>
          <a:p>
            <a:r>
              <a:rPr lang="pl-PL" sz="1200" b="1" i="0" u="none" strike="noStrike" kern="1200" baseline="0" dirty="0" smtClean="0">
                <a:solidFill>
                  <a:schemeClr val="tx1"/>
                </a:solidFill>
                <a:latin typeface="+mn-lt"/>
                <a:ea typeface="+mn-ea"/>
                <a:cs typeface="+mn-cs"/>
              </a:rPr>
              <a:t>1) nauczyciela;</a:t>
            </a:r>
          </a:p>
          <a:p>
            <a:r>
              <a:rPr lang="pl-PL" sz="1200" b="1" i="0" u="none" strike="noStrike" kern="1200" baseline="0" dirty="0" smtClean="0">
                <a:solidFill>
                  <a:schemeClr val="tx1"/>
                </a:solidFill>
                <a:latin typeface="+mn-lt"/>
                <a:ea typeface="+mn-ea"/>
                <a:cs typeface="+mn-cs"/>
              </a:rPr>
              <a:t>2) organu sprawującego nadzór pedagogiczny, a w przypadku nauczycieli placówek doskonalenia nauczycieli –</a:t>
            </a:r>
          </a:p>
          <a:p>
            <a:r>
              <a:rPr lang="pl-PL" sz="1200" b="1" i="0" u="none" strike="noStrike" kern="1200" baseline="0" dirty="0" smtClean="0">
                <a:solidFill>
                  <a:schemeClr val="tx1"/>
                </a:solidFill>
                <a:latin typeface="+mn-lt"/>
                <a:ea typeface="+mn-ea"/>
                <a:cs typeface="+mn-cs"/>
              </a:rPr>
              <a:t>kuratora oświaty;</a:t>
            </a:r>
          </a:p>
          <a:p>
            <a:r>
              <a:rPr lang="pl-PL" sz="1200" b="1" i="0" u="none" strike="noStrike" kern="1200" baseline="0" dirty="0" smtClean="0">
                <a:solidFill>
                  <a:schemeClr val="tx1"/>
                </a:solidFill>
                <a:latin typeface="+mn-lt"/>
                <a:ea typeface="+mn-ea"/>
                <a:cs typeface="+mn-cs"/>
              </a:rPr>
              <a:t>3) organu prowadzącego szkołę;</a:t>
            </a:r>
          </a:p>
          <a:p>
            <a:r>
              <a:rPr lang="pl-PL" sz="1200" b="1" i="0" u="none" strike="noStrike" kern="1200" baseline="0" dirty="0" smtClean="0">
                <a:solidFill>
                  <a:schemeClr val="tx1"/>
                </a:solidFill>
                <a:latin typeface="+mn-lt"/>
                <a:ea typeface="+mn-ea"/>
                <a:cs typeface="+mn-cs"/>
              </a:rPr>
              <a:t>4) rady szkoły;</a:t>
            </a:r>
          </a:p>
          <a:p>
            <a:r>
              <a:rPr lang="pl-PL" sz="1200" b="1" i="0" u="none" strike="noStrike" kern="1200" baseline="0" dirty="0" smtClean="0">
                <a:solidFill>
                  <a:schemeClr val="tx1"/>
                </a:solidFill>
                <a:latin typeface="+mn-lt"/>
                <a:ea typeface="+mn-ea"/>
                <a:cs typeface="+mn-cs"/>
              </a:rPr>
              <a:t>5) rady rodziców.</a:t>
            </a:r>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5</a:t>
            </a:fld>
            <a:endParaRPr lang="pl-PL"/>
          </a:p>
        </p:txBody>
      </p:sp>
    </p:spTree>
    <p:extLst>
      <p:ext uri="{BB962C8B-B14F-4D97-AF65-F5344CB8AC3E}">
        <p14:creationId xmlns:p14="http://schemas.microsoft.com/office/powerpoint/2010/main" val="500814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1" i="0" u="none" strike="noStrike" kern="1200" baseline="0" dirty="0" smtClean="0">
                <a:solidFill>
                  <a:schemeClr val="tx1"/>
                </a:solidFill>
                <a:latin typeface="+mn-lt"/>
                <a:ea typeface="+mn-ea"/>
                <a:cs typeface="+mn-cs"/>
              </a:rPr>
              <a:t>Art. 6. </a:t>
            </a:r>
            <a:r>
              <a:rPr lang="pl-PL" sz="1200" b="0" i="0" u="none" strike="noStrike" kern="1200" baseline="0" dirty="0" smtClean="0">
                <a:solidFill>
                  <a:schemeClr val="tx1"/>
                </a:solidFill>
                <a:latin typeface="+mn-lt"/>
                <a:ea typeface="+mn-ea"/>
                <a:cs typeface="+mn-cs"/>
              </a:rPr>
              <a:t>Nauczyciel obowiązany jest:</a:t>
            </a:r>
          </a:p>
          <a:p>
            <a:r>
              <a:rPr lang="pl-PL" sz="1200" b="0" i="0" u="none" strike="noStrike" kern="1200" baseline="0" dirty="0" smtClean="0">
                <a:solidFill>
                  <a:schemeClr val="tx1"/>
                </a:solidFill>
                <a:latin typeface="+mn-lt"/>
                <a:ea typeface="+mn-ea"/>
                <a:cs typeface="+mn-cs"/>
              </a:rPr>
              <a:t>1) rzetelnie realizować zadania związane z powierzonym mu stanowiskiem oraz podstawowymi funkcjami szkoły: dydaktyczną,</a:t>
            </a:r>
          </a:p>
          <a:p>
            <a:r>
              <a:rPr lang="pl-PL" sz="1200" b="0" i="0" u="none" strike="noStrike" kern="1200" baseline="0" dirty="0" smtClean="0">
                <a:solidFill>
                  <a:schemeClr val="tx1"/>
                </a:solidFill>
                <a:latin typeface="+mn-lt"/>
                <a:ea typeface="+mn-ea"/>
                <a:cs typeface="+mn-cs"/>
              </a:rPr>
              <a:t>wychowawczą i opiekuńczą, w tym zadania związane z zapewnieniem bezpieczeństwa uczniom w czasie zajęć</a:t>
            </a:r>
          </a:p>
          <a:p>
            <a:r>
              <a:rPr lang="pl-PL" sz="1200" b="0" i="0" u="none" strike="noStrike" kern="1200" baseline="0" dirty="0" smtClean="0">
                <a:solidFill>
                  <a:schemeClr val="tx1"/>
                </a:solidFill>
                <a:latin typeface="+mn-lt"/>
                <a:ea typeface="+mn-ea"/>
                <a:cs typeface="+mn-cs"/>
              </a:rPr>
              <a:t>organizowanych przez szkołę;</a:t>
            </a:r>
          </a:p>
          <a:p>
            <a:r>
              <a:rPr lang="pl-PL" sz="1200" b="0" i="0" u="none" strike="noStrike" kern="1200" baseline="0" dirty="0" smtClean="0">
                <a:solidFill>
                  <a:schemeClr val="tx1"/>
                </a:solidFill>
                <a:latin typeface="+mn-lt"/>
                <a:ea typeface="+mn-ea"/>
                <a:cs typeface="+mn-cs"/>
              </a:rPr>
              <a:t>2) wspierać każdego ucznia w jego rozwoju;</a:t>
            </a:r>
          </a:p>
          <a:p>
            <a:r>
              <a:rPr lang="pl-PL" sz="1200" b="0" i="0" u="none" strike="noStrike" kern="1200" baseline="0" dirty="0" smtClean="0">
                <a:solidFill>
                  <a:schemeClr val="tx1"/>
                </a:solidFill>
                <a:latin typeface="+mn-lt"/>
                <a:ea typeface="+mn-ea"/>
                <a:cs typeface="+mn-cs"/>
              </a:rPr>
              <a:t>3) dążyć do pełni własnego rozwoju osobowego;</a:t>
            </a:r>
          </a:p>
          <a:p>
            <a:r>
              <a:rPr lang="pl-PL" sz="1200" b="1" i="0" u="none" strike="noStrike" kern="1200" baseline="0" dirty="0" smtClean="0">
                <a:solidFill>
                  <a:schemeClr val="tx1"/>
                </a:solidFill>
                <a:latin typeface="+mn-lt"/>
                <a:ea typeface="+mn-ea"/>
                <a:cs typeface="+mn-cs"/>
              </a:rPr>
              <a:t>3a)</a:t>
            </a:r>
            <a:r>
              <a:rPr lang="pl-PL" sz="1200" b="0" i="0" u="none" strike="noStrike" kern="1200" baseline="0" dirty="0" smtClean="0">
                <a:solidFill>
                  <a:schemeClr val="tx1"/>
                </a:solidFill>
                <a:latin typeface="+mn-lt"/>
                <a:ea typeface="+mn-ea"/>
                <a:cs typeface="+mn-cs"/>
              </a:rPr>
              <a:t> </a:t>
            </a:r>
            <a:r>
              <a:rPr lang="pl-PL" sz="1200" b="1" i="0" u="none" strike="noStrike" kern="1200" baseline="0" dirty="0" smtClean="0">
                <a:solidFill>
                  <a:schemeClr val="tx1"/>
                </a:solidFill>
                <a:latin typeface="+mn-lt"/>
                <a:ea typeface="+mn-ea"/>
                <a:cs typeface="+mn-cs"/>
              </a:rPr>
              <a:t>doskonalić się zawodowo, zgodnie z potrzebami szkoły;</a:t>
            </a:r>
            <a:r>
              <a:rPr lang="pl-PL" sz="1200" b="0" i="0" u="none" strike="noStrike" kern="1200" baseline="0" dirty="0" smtClean="0">
                <a:solidFill>
                  <a:schemeClr val="tx1"/>
                </a:solidFill>
                <a:latin typeface="+mn-lt"/>
                <a:ea typeface="+mn-ea"/>
                <a:cs typeface="+mn-cs"/>
              </a:rPr>
              <a:t> </a:t>
            </a:r>
            <a:r>
              <a:rPr lang="pl-PL" sz="1200" b="0" i="1" u="none" strike="noStrike" kern="1200" baseline="0" dirty="0" smtClean="0">
                <a:solidFill>
                  <a:schemeClr val="tx1"/>
                </a:solidFill>
                <a:latin typeface="+mn-lt"/>
                <a:ea typeface="+mn-ea"/>
                <a:cs typeface="+mn-cs"/>
              </a:rPr>
              <a:t>(dodany; wejdzie w życie z dniem 1 września 2018 r.)</a:t>
            </a:r>
          </a:p>
          <a:p>
            <a:r>
              <a:rPr lang="pl-PL" sz="1200" b="0" i="0" u="none" strike="noStrike" kern="1200" baseline="0" dirty="0" smtClean="0">
                <a:solidFill>
                  <a:schemeClr val="tx1"/>
                </a:solidFill>
                <a:latin typeface="+mn-lt"/>
                <a:ea typeface="+mn-ea"/>
                <a:cs typeface="+mn-cs"/>
              </a:rPr>
              <a:t>4) </a:t>
            </a:r>
            <a:r>
              <a:rPr lang="pl-PL" sz="1200" b="0" i="0" u="sng" strike="noStrike" kern="1200" baseline="0" dirty="0" smtClean="0">
                <a:solidFill>
                  <a:schemeClr val="tx1"/>
                </a:solidFill>
                <a:latin typeface="+mn-lt"/>
                <a:ea typeface="+mn-ea"/>
                <a:cs typeface="+mn-cs"/>
              </a:rPr>
              <a:t>kształcić i wychowywać młodzież </a:t>
            </a:r>
            <a:r>
              <a:rPr lang="pl-PL" sz="1200" b="0" i="0" u="none" strike="noStrike" kern="1200" baseline="0" dirty="0" smtClean="0">
                <a:solidFill>
                  <a:schemeClr val="tx1"/>
                </a:solidFill>
                <a:latin typeface="+mn-lt"/>
                <a:ea typeface="+mn-ea"/>
                <a:cs typeface="+mn-cs"/>
              </a:rPr>
              <a:t>w umiłowaniu Ojczyzny, </a:t>
            </a:r>
            <a:r>
              <a:rPr lang="pl-PL" sz="1200" b="0" i="0" u="sng" strike="noStrike" kern="1200" baseline="0" dirty="0" smtClean="0">
                <a:solidFill>
                  <a:schemeClr val="tx1"/>
                </a:solidFill>
                <a:latin typeface="+mn-lt"/>
                <a:ea typeface="+mn-ea"/>
                <a:cs typeface="+mn-cs"/>
              </a:rPr>
              <a:t>w poszanowaniu Konstytucji Rzeczypospolitej Polskiej,</a:t>
            </a:r>
          </a:p>
          <a:p>
            <a:r>
              <a:rPr lang="pl-PL" sz="1200" b="0" i="0" u="none" strike="noStrike" kern="1200" baseline="0" dirty="0" smtClean="0">
                <a:solidFill>
                  <a:schemeClr val="tx1"/>
                </a:solidFill>
                <a:latin typeface="+mn-lt"/>
                <a:ea typeface="+mn-ea"/>
                <a:cs typeface="+mn-cs"/>
              </a:rPr>
              <a:t>w atmosferze wolności sumienia i szacunku dla każdego człowieka;</a:t>
            </a:r>
          </a:p>
          <a:p>
            <a:r>
              <a:rPr lang="pl-PL" sz="1200" b="0" i="0" u="none" strike="noStrike" kern="1200" baseline="0" dirty="0" smtClean="0">
                <a:solidFill>
                  <a:schemeClr val="tx1"/>
                </a:solidFill>
                <a:latin typeface="+mn-lt"/>
                <a:ea typeface="+mn-ea"/>
                <a:cs typeface="+mn-cs"/>
              </a:rPr>
              <a:t>5) dbać o kształtowanie u uczniów postaw moralnych i obywatelskich zgodnie z ideą demokracji, pokoju i przyjaźni</a:t>
            </a:r>
          </a:p>
          <a:p>
            <a:r>
              <a:rPr lang="pl-PL" sz="1200" b="0" i="0" u="none" strike="noStrike" kern="1200" baseline="0" dirty="0" smtClean="0">
                <a:solidFill>
                  <a:schemeClr val="tx1"/>
                </a:solidFill>
                <a:latin typeface="+mn-lt"/>
                <a:ea typeface="+mn-ea"/>
                <a:cs typeface="+mn-cs"/>
              </a:rPr>
              <a:t>między ludźmi różnych narodów, ras i światopoglądów.</a:t>
            </a:r>
          </a:p>
          <a:p>
            <a:r>
              <a:rPr lang="pl-PL" b="1" dirty="0" smtClean="0"/>
              <a:t>Art. 42 ust. 2</a:t>
            </a:r>
          </a:p>
          <a:p>
            <a:r>
              <a:rPr lang="pl-PL" sz="1200" b="1" i="0" u="none" strike="noStrike" kern="1200" baseline="0" dirty="0" smtClean="0">
                <a:solidFill>
                  <a:schemeClr val="tx1"/>
                </a:solidFill>
                <a:latin typeface="+mn-lt"/>
                <a:ea typeface="+mn-ea"/>
                <a:cs typeface="+mn-cs"/>
              </a:rPr>
              <a:t>Art. 42. </a:t>
            </a:r>
            <a:r>
              <a:rPr lang="pl-PL" sz="1200" b="0" i="0" u="none" strike="noStrike" kern="1200" baseline="0" dirty="0" smtClean="0">
                <a:solidFill>
                  <a:schemeClr val="tx1"/>
                </a:solidFill>
                <a:latin typeface="+mn-lt"/>
                <a:ea typeface="+mn-ea"/>
                <a:cs typeface="+mn-cs"/>
              </a:rPr>
              <a:t>1. Czas pracy nauczyciela zatrudnionego w pełnym wymiarze zajęć nie może przekraczać 40 godzin na tydzień.</a:t>
            </a:r>
          </a:p>
          <a:p>
            <a:r>
              <a:rPr lang="pl-PL" sz="1200" b="1" i="0" u="none" strike="noStrike" kern="1200" baseline="0" dirty="0" smtClean="0">
                <a:solidFill>
                  <a:schemeClr val="tx1"/>
                </a:solidFill>
                <a:latin typeface="+mn-lt"/>
                <a:ea typeface="+mn-ea"/>
                <a:cs typeface="+mn-cs"/>
              </a:rPr>
              <a:t>2. W ramach czasu pracy, o którym mowa w ust. 1, </a:t>
            </a:r>
            <a:r>
              <a:rPr lang="pl-PL" sz="1200" b="0" i="0" u="none" strike="noStrike" kern="1200" baseline="0" dirty="0" smtClean="0">
                <a:solidFill>
                  <a:schemeClr val="tx1"/>
                </a:solidFill>
                <a:latin typeface="+mn-lt"/>
                <a:ea typeface="+mn-ea"/>
                <a:cs typeface="+mn-cs"/>
              </a:rPr>
              <a:t>oraz ustalonego wynagrodzenia nauczyciel obowiązany jest realizować:</a:t>
            </a:r>
          </a:p>
          <a:p>
            <a:r>
              <a:rPr lang="pl-PL" sz="1200" b="0" i="0" u="none" strike="noStrike" kern="1200" baseline="0" dirty="0" smtClean="0">
                <a:solidFill>
                  <a:schemeClr val="tx1"/>
                </a:solidFill>
                <a:latin typeface="+mn-lt"/>
                <a:ea typeface="+mn-ea"/>
                <a:cs typeface="+mn-cs"/>
              </a:rPr>
              <a:t>1) zajęcia dydaktyczne, wychowawcze i opiekuńcze, prowadzone bezpośrednio z uczniami lub wychowankami albo na</a:t>
            </a:r>
          </a:p>
          <a:p>
            <a:r>
              <a:rPr lang="pl-PL" sz="1200" b="0" i="0" u="none" strike="noStrike" kern="1200" baseline="0" dirty="0" smtClean="0">
                <a:solidFill>
                  <a:schemeClr val="tx1"/>
                </a:solidFill>
                <a:latin typeface="+mn-lt"/>
                <a:ea typeface="+mn-ea"/>
                <a:cs typeface="+mn-cs"/>
              </a:rPr>
              <a:t>ich rzecz, w wymiarze określonym w ust. 3 lub ustalonym na podstawie ust. 4a albo ust. 7;</a:t>
            </a:r>
          </a:p>
          <a:p>
            <a:r>
              <a:rPr lang="pl-PL" sz="1200" b="0" i="0" u="none" strike="noStrike" kern="1200" baseline="0" dirty="0" smtClean="0">
                <a:solidFill>
                  <a:schemeClr val="tx1"/>
                </a:solidFill>
                <a:latin typeface="+mn-lt"/>
                <a:ea typeface="+mn-ea"/>
                <a:cs typeface="+mn-cs"/>
              </a:rPr>
              <a:t>2) inne zajęcia i czynności wynikające z zadań statutowych szkoły, w tym zajęcia opiekuńcze i wychowawcze uwzględniające</a:t>
            </a:r>
          </a:p>
          <a:p>
            <a:r>
              <a:rPr lang="pl-PL" sz="1200" b="0" i="0" u="none" strike="noStrike" kern="1200" baseline="0" dirty="0" smtClean="0">
                <a:solidFill>
                  <a:schemeClr val="tx1"/>
                </a:solidFill>
                <a:latin typeface="+mn-lt"/>
                <a:ea typeface="+mn-ea"/>
                <a:cs typeface="+mn-cs"/>
              </a:rPr>
              <a:t>potrzeby i zainteresowania uczniów;</a:t>
            </a:r>
          </a:p>
          <a:p>
            <a:r>
              <a:rPr lang="pl-PL" sz="1200" b="0" i="0" u="none" strike="noStrike" kern="1200" baseline="0" dirty="0" smtClean="0">
                <a:solidFill>
                  <a:schemeClr val="tx1"/>
                </a:solidFill>
                <a:latin typeface="+mn-lt"/>
                <a:ea typeface="+mn-ea"/>
                <a:cs typeface="+mn-cs"/>
              </a:rPr>
              <a:t>3) zajęcia i czynności związane z przygotowaniem się do zajęć, samokształceniem i doskonaleniem zawodowym.</a:t>
            </a:r>
          </a:p>
          <a:p>
            <a:r>
              <a:rPr lang="pl-PL" sz="1200" b="1" i="0" u="none" strike="noStrike" kern="1200" baseline="0" dirty="0" smtClean="0">
                <a:solidFill>
                  <a:schemeClr val="tx1"/>
                </a:solidFill>
                <a:latin typeface="+mn-lt"/>
                <a:ea typeface="+mn-ea"/>
                <a:cs typeface="+mn-cs"/>
              </a:rPr>
              <a:t>Art. 5 ustawy Prawo oświatowe</a:t>
            </a:r>
          </a:p>
          <a:p>
            <a:r>
              <a:rPr lang="pl-PL" sz="1200" b="1" kern="1200" dirty="0" smtClean="0">
                <a:solidFill>
                  <a:schemeClr val="tx1"/>
                </a:solidFill>
                <a:effectLst/>
                <a:latin typeface="+mn-lt"/>
                <a:ea typeface="+mn-ea"/>
                <a:cs typeface="+mn-cs"/>
              </a:rPr>
              <a:t>Art. 5. </a:t>
            </a:r>
            <a:r>
              <a:rPr lang="pl-PL" sz="1200" kern="1200" dirty="0" smtClean="0">
                <a:solidFill>
                  <a:schemeClr val="tx1"/>
                </a:solidFill>
                <a:effectLst/>
                <a:latin typeface="+mn-lt"/>
                <a:ea typeface="+mn-ea"/>
                <a:cs typeface="+mn-cs"/>
              </a:rPr>
              <a:t>Nauczyciel w swoich działaniach dydaktycznych, wychowawczych i opiekuńczych ma obowiązek kierowania się dobrem uczniów, troską o ich zdrowie, postawę moralną i obywatelską, z poszanowaniem godności osobistej ucznia. </a:t>
            </a:r>
          </a:p>
          <a:p>
            <a:r>
              <a:rPr lang="pl-PL" sz="1200" b="1" u="sng" kern="1200" dirty="0" smtClean="0">
                <a:solidFill>
                  <a:schemeClr val="tx1"/>
                </a:solidFill>
                <a:effectLst/>
                <a:latin typeface="+mn-lt"/>
                <a:ea typeface="+mn-ea"/>
                <a:cs typeface="+mn-cs"/>
              </a:rPr>
              <a:t>Art. 6a </a:t>
            </a:r>
            <a:r>
              <a:rPr lang="pl-PL" sz="1200" b="1" i="0" u="sng" strike="noStrike" kern="1200" baseline="0" dirty="0" smtClean="0">
                <a:solidFill>
                  <a:schemeClr val="tx1"/>
                </a:solidFill>
                <a:latin typeface="+mn-lt"/>
                <a:ea typeface="+mn-ea"/>
                <a:cs typeface="+mn-cs"/>
              </a:rPr>
              <a:t>12. </a:t>
            </a:r>
            <a:r>
              <a:rPr lang="pl-PL" sz="1200" b="1" i="0" u="none" strike="noStrike" kern="1200" baseline="0" dirty="0" smtClean="0">
                <a:solidFill>
                  <a:schemeClr val="tx1"/>
                </a:solidFill>
                <a:latin typeface="+mn-lt"/>
                <a:ea typeface="+mn-ea"/>
                <a:cs typeface="+mn-cs"/>
              </a:rPr>
              <a:t>Minister właściwy do spraw oświaty i wychowania, a w stosunku do nauczycieli szkół artystycznych,</a:t>
            </a:r>
          </a:p>
          <a:p>
            <a:r>
              <a:rPr lang="pl-PL" sz="1200" b="1" i="0" u="none" strike="noStrike" kern="1200" baseline="0" dirty="0" smtClean="0">
                <a:solidFill>
                  <a:schemeClr val="tx1"/>
                </a:solidFill>
                <a:latin typeface="+mn-lt"/>
                <a:ea typeface="+mn-ea"/>
                <a:cs typeface="+mn-cs"/>
              </a:rPr>
              <a:t>zakładów poprawczych, schronisk dla nieletnich odpowiednio – minister właściwy do spraw kultury i ochrony dziedzictwa</a:t>
            </a:r>
          </a:p>
          <a:p>
            <a:r>
              <a:rPr lang="pl-PL" sz="1200" b="1" i="0" u="none" strike="noStrike" kern="1200" baseline="0" dirty="0" smtClean="0">
                <a:solidFill>
                  <a:schemeClr val="tx1"/>
                </a:solidFill>
                <a:latin typeface="+mn-lt"/>
                <a:ea typeface="+mn-ea"/>
                <a:cs typeface="+mn-cs"/>
              </a:rPr>
              <a:t>narodowego oraz Minister Sprawiedliwości, w porozumieniu z ministrem właściwym do spraw oświaty</a:t>
            </a:r>
          </a:p>
          <a:p>
            <a:r>
              <a:rPr lang="pl-PL" sz="1200" b="1" i="0" u="none" strike="noStrike" kern="1200" baseline="0" dirty="0" smtClean="0">
                <a:solidFill>
                  <a:schemeClr val="tx1"/>
                </a:solidFill>
                <a:latin typeface="+mn-lt"/>
                <a:ea typeface="+mn-ea"/>
                <a:cs typeface="+mn-cs"/>
              </a:rPr>
              <a:t>i wychowania, określi, w drodze rozporządzenia, szczegółowe kryteria i tryb dokonywania oceny pracy nauczycieli,</a:t>
            </a:r>
          </a:p>
          <a:p>
            <a:r>
              <a:rPr lang="pl-PL" sz="1200" b="1" i="0" u="none" strike="noStrike" kern="1200" baseline="0" dirty="0" smtClean="0">
                <a:solidFill>
                  <a:schemeClr val="tx1"/>
                </a:solidFill>
                <a:latin typeface="+mn-lt"/>
                <a:ea typeface="+mn-ea"/>
                <a:cs typeface="+mn-cs"/>
              </a:rPr>
              <a:t>w tym nauczycieli zajmujących stanowiska kierownicze, szczegółowy zakres informacji zawartych w karcie oceny</a:t>
            </a:r>
          </a:p>
          <a:p>
            <a:r>
              <a:rPr lang="pl-PL" sz="1200" b="1" i="0" u="none" strike="noStrike" kern="1200" baseline="0" dirty="0" smtClean="0">
                <a:solidFill>
                  <a:schemeClr val="tx1"/>
                </a:solidFill>
                <a:latin typeface="+mn-lt"/>
                <a:ea typeface="+mn-ea"/>
                <a:cs typeface="+mn-cs"/>
              </a:rPr>
              <a:t>pracy, skład i sposób powoływania zespołu oceniającego oraz szczegółowy tryb postępowania odwoławczego, mając</a:t>
            </a:r>
          </a:p>
          <a:p>
            <a:r>
              <a:rPr lang="pl-PL" sz="1200" b="1" i="0" u="none" strike="noStrike" kern="1200" baseline="0" dirty="0" smtClean="0">
                <a:solidFill>
                  <a:schemeClr val="tx1"/>
                </a:solidFill>
                <a:latin typeface="+mn-lt"/>
                <a:ea typeface="+mn-ea"/>
                <a:cs typeface="+mn-cs"/>
              </a:rPr>
              <a:t>na uwadze konieczność zapewnienia odpowiedniego poziomu wykonywania pracy przez nauczycieli na poszczególnych</a:t>
            </a:r>
          </a:p>
          <a:p>
            <a:r>
              <a:rPr lang="pl-PL" sz="1200" b="1" i="0" u="none" strike="noStrike" kern="1200" baseline="0" dirty="0" smtClean="0">
                <a:solidFill>
                  <a:schemeClr val="tx1"/>
                </a:solidFill>
                <a:latin typeface="+mn-lt"/>
                <a:ea typeface="+mn-ea"/>
                <a:cs typeface="+mn-cs"/>
              </a:rPr>
              <a:t>stopniach awansu zawodowego, a w przypadku nauczycieli zajmujących stanowiska kierownicze także wykonywania</a:t>
            </a:r>
          </a:p>
          <a:p>
            <a:r>
              <a:rPr lang="pl-PL" sz="1200" b="1" i="0" u="none" strike="noStrike" kern="1200" baseline="0" dirty="0" smtClean="0">
                <a:solidFill>
                  <a:schemeClr val="tx1"/>
                </a:solidFill>
                <a:latin typeface="+mn-lt"/>
                <a:ea typeface="+mn-ea"/>
                <a:cs typeface="+mn-cs"/>
              </a:rPr>
              <a:t>obowiązków związanych z zajmowanym stanowiskiem, zróżnicowania szczegółowych kryteriów oceny</a:t>
            </a:r>
          </a:p>
          <a:p>
            <a:r>
              <a:rPr lang="pl-PL" sz="1200" b="1" i="0" u="none" strike="noStrike" kern="1200" baseline="0" dirty="0" smtClean="0">
                <a:solidFill>
                  <a:schemeClr val="tx1"/>
                </a:solidFill>
                <a:latin typeface="+mn-lt"/>
                <a:ea typeface="+mn-ea"/>
                <a:cs typeface="+mn-cs"/>
              </a:rPr>
              <a:t>pracy dla poszczególnych stopni awansu zawodowego oraz uwzględnienia w szczegółowych kryteriach oceny pracy</a:t>
            </a:r>
          </a:p>
          <a:p>
            <a:r>
              <a:rPr lang="pl-PL" sz="1200" b="1" i="0" u="none" strike="noStrike" kern="1200" baseline="0" dirty="0" smtClean="0">
                <a:solidFill>
                  <a:schemeClr val="tx1"/>
                </a:solidFill>
                <a:latin typeface="+mn-lt"/>
                <a:ea typeface="+mn-ea"/>
                <a:cs typeface="+mn-cs"/>
              </a:rPr>
              <a:t>dokonywanej po zakończeniu stażu stopnia realizacji planu rozwoju zawodowego nauczyciela.</a:t>
            </a:r>
            <a:endParaRPr lang="pl-PL" sz="1200" kern="1200" dirty="0" smtClean="0">
              <a:solidFill>
                <a:schemeClr val="tx1"/>
              </a:solidFill>
              <a:effectLst/>
              <a:latin typeface="+mn-lt"/>
              <a:ea typeface="+mn-ea"/>
              <a:cs typeface="+mn-cs"/>
            </a:endParaRPr>
          </a:p>
          <a:p>
            <a:endParaRPr lang="pl-PL" b="1" u="none"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6</a:t>
            </a:fld>
            <a:endParaRPr lang="pl-PL"/>
          </a:p>
        </p:txBody>
      </p:sp>
    </p:spTree>
    <p:extLst>
      <p:ext uri="{BB962C8B-B14F-4D97-AF65-F5344CB8AC3E}">
        <p14:creationId xmlns:p14="http://schemas.microsoft.com/office/powerpoint/2010/main" val="1772416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Art. 9c. </a:t>
            </a:r>
            <a:r>
              <a:rPr lang="pl-PL" dirty="0" smtClean="0"/>
              <a:t>1. </a:t>
            </a:r>
            <a:r>
              <a:rPr lang="pl-PL" dirty="0" smtClean="0">
                <a:hlinkClick r:id="rId3"/>
              </a:rPr>
              <a:t>Staż</a:t>
            </a:r>
            <a:r>
              <a:rPr lang="pl-PL" dirty="0" smtClean="0"/>
              <a:t>, z zastrzeżeniem ust. 2, trwa w przypadku ubiegania się o awans na stopień: </a:t>
            </a:r>
          </a:p>
          <a:p>
            <a:pPr marL="228600" indent="-228600">
              <a:buAutoNum type="arabicParenR"/>
            </a:pPr>
            <a:r>
              <a:rPr lang="pl-PL" dirty="0" smtClean="0"/>
              <a:t>nauczyciela kontraktowego - rok i 9 miesięcy;</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pl-PL" sz="1200" kern="1200" dirty="0" smtClean="0">
                <a:solidFill>
                  <a:schemeClr val="tx1"/>
                </a:solidFill>
                <a:effectLst/>
                <a:latin typeface="+mn-lt"/>
                <a:ea typeface="+mn-ea"/>
                <a:cs typeface="+mn-cs"/>
              </a:rPr>
              <a:t>nauczyciela mianowanego i nauczyciela dyplomowanego - 2 lata i 9 miesięcy.</a:t>
            </a:r>
            <a:r>
              <a:rPr lang="pl-PL" dirty="0" smtClean="0"/>
              <a:t> </a:t>
            </a:r>
          </a:p>
          <a:p>
            <a:r>
              <a:rPr lang="pl-PL" b="1" dirty="0" smtClean="0"/>
              <a:t>Art. 10. </a:t>
            </a:r>
            <a:r>
              <a:rPr lang="pl-PL" dirty="0" smtClean="0"/>
              <a:t>2. Z osobą posiadającą wymagane kwalifikacje, rozpoczynającą pracę w </a:t>
            </a:r>
            <a:r>
              <a:rPr lang="pl-PL" dirty="0" smtClean="0">
                <a:hlinkClick r:id="rId3"/>
              </a:rPr>
              <a:t>szkole</a:t>
            </a:r>
            <a:r>
              <a:rPr lang="pl-PL" dirty="0" smtClean="0"/>
              <a:t>, stosunek pracy nawiązuje się na podstawie umowy o pracę na czas określony obejmujący 2 lata szkolne w celu odbycia </a:t>
            </a:r>
            <a:r>
              <a:rPr lang="pl-PL" dirty="0" smtClean="0">
                <a:hlinkClick r:id="rId3"/>
              </a:rPr>
              <a:t>stażu</a:t>
            </a:r>
            <a:r>
              <a:rPr lang="pl-PL" dirty="0" smtClean="0"/>
              <a:t> wymaganego do uzyskania awansu na stopień nauczyciela kontraktowego, </a:t>
            </a:r>
            <a:r>
              <a:rPr lang="pl-PL" b="1" dirty="0" smtClean="0"/>
              <a:t>z zastrzeżeniem ust. 7. </a:t>
            </a:r>
            <a:r>
              <a:rPr lang="pl-PL" dirty="0" smtClean="0"/>
              <a:t>W przypadkach, o których mowa w </a:t>
            </a:r>
            <a:r>
              <a:rPr lang="pl-PL" dirty="0" smtClean="0">
                <a:hlinkClick r:id="rId4"/>
              </a:rPr>
              <a:t>art. 9g</a:t>
            </a:r>
            <a:r>
              <a:rPr lang="pl-PL" dirty="0" smtClean="0"/>
              <a:t> ust. 8, w razie ustalenia dodatkowego </a:t>
            </a:r>
            <a:r>
              <a:rPr lang="pl-PL" dirty="0" smtClean="0">
                <a:hlinkClick r:id="rId3"/>
              </a:rPr>
              <a:t>stażu</a:t>
            </a:r>
            <a:r>
              <a:rPr lang="pl-PL" dirty="0" smtClean="0"/>
              <a:t>, z nauczycielem stażystą nawiązuje się stosunek pracy na czas określony na kolejny rok szkolny. </a:t>
            </a:r>
          </a:p>
          <a:p>
            <a:r>
              <a:rPr lang="pl-PL" dirty="0" smtClean="0"/>
              <a:t>3. W szczególnych przypadkach uzasadnionych potrzebami </a:t>
            </a:r>
            <a:r>
              <a:rPr lang="pl-PL" dirty="0" smtClean="0">
                <a:hlinkClick r:id="rId3"/>
              </a:rPr>
              <a:t>szkoły</a:t>
            </a:r>
            <a:r>
              <a:rPr lang="pl-PL" dirty="0" smtClean="0"/>
              <a:t> z osobą, o której mowa w ust. 2, legitymującą się wymaganym poziomem wykształcenia, lecz nieposiadającą przygotowania pedagogicznego, dopuszczalne jest nawiązanie stosunku pracy, o ile osoba ta zobowiąże się do uzyskania przygotowania pedagogicznego w trakcie odbywania </a:t>
            </a:r>
            <a:r>
              <a:rPr lang="pl-PL" dirty="0" smtClean="0">
                <a:hlinkClick r:id="rId3"/>
              </a:rPr>
              <a:t>stażu</a:t>
            </a:r>
            <a:r>
              <a:rPr lang="pl-PL" dirty="0" smtClean="0"/>
              <a:t>.</a:t>
            </a:r>
          </a:p>
          <a:p>
            <a:r>
              <a:rPr lang="pl-PL"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pl-PL" altLang="pl-PL" sz="1200" b="1" dirty="0" smtClean="0"/>
              <a:t>7. W przypadku zaistnienia potrzeby wynikającej z organizacji nauczania lub zastępstwa nieobecnego nauczyciela, w tym w trakcie roku szkolnego, z osobą rozpoczynającą pracę w szkole, z nauczycielem kontraktowym lub z nauczycielami, o których mowa w ust. 5, stosunek pracy nawiązuje się na podstawie umowy o pracę na czas określony. </a:t>
            </a:r>
          </a:p>
          <a:p>
            <a:r>
              <a:rPr lang="pl-PL" b="1" dirty="0" smtClean="0"/>
              <a:t>Art. 9g. </a:t>
            </a:r>
            <a:r>
              <a:rPr lang="pl-PL" dirty="0" smtClean="0"/>
              <a:t>1. Komisję egzaminacyjną dla </a:t>
            </a:r>
            <a:r>
              <a:rPr lang="pl-PL" dirty="0" smtClean="0">
                <a:hlinkClick r:id="rId3"/>
              </a:rPr>
              <a:t>nauczycieli</a:t>
            </a:r>
            <a:r>
              <a:rPr lang="pl-PL" dirty="0" smtClean="0"/>
              <a:t> ubiegających się o awans na stopień nauczyciela kontraktowego powołuje dyrektor </a:t>
            </a:r>
            <a:r>
              <a:rPr lang="pl-PL" dirty="0" smtClean="0">
                <a:hlinkClick r:id="rId3"/>
              </a:rPr>
              <a:t>szkoły</a:t>
            </a:r>
            <a:r>
              <a:rPr lang="pl-PL" dirty="0" smtClean="0"/>
              <a:t>. W skład komisji wchodzą: </a:t>
            </a:r>
          </a:p>
          <a:p>
            <a:r>
              <a:rPr lang="pl-PL" dirty="0" smtClean="0"/>
              <a:t>1) dyrektor lub wicedyrektor </a:t>
            </a:r>
            <a:r>
              <a:rPr lang="pl-PL" dirty="0" smtClean="0">
                <a:hlinkClick r:id="rId3"/>
              </a:rPr>
              <a:t>szkoły</a:t>
            </a:r>
            <a:r>
              <a:rPr lang="pl-PL" dirty="0" smtClean="0"/>
              <a:t>, jako przewodniczący komisji;</a:t>
            </a:r>
          </a:p>
          <a:p>
            <a:r>
              <a:rPr lang="pl-PL" dirty="0" smtClean="0"/>
              <a:t>2) przedstawiciel organu sprawującego nadzór pedagogiczny;</a:t>
            </a:r>
          </a:p>
          <a:p>
            <a:r>
              <a:rPr lang="pl-PL" dirty="0" smtClean="0"/>
              <a:t>3) przedstawiciel organu prowadzącego </a:t>
            </a:r>
            <a:r>
              <a:rPr lang="pl-PL" dirty="0" smtClean="0">
                <a:hlinkClick r:id="rId3"/>
              </a:rPr>
              <a:t>szkołę</a:t>
            </a:r>
            <a:r>
              <a:rPr lang="pl-PL" dirty="0" smtClean="0"/>
              <a:t>;</a:t>
            </a:r>
          </a:p>
          <a:p>
            <a:r>
              <a:rPr lang="pl-PL" dirty="0" smtClean="0"/>
              <a:t>4) ekspert z listy ekspertów prowadzonej przez ministra właściwego do spraw oświaty i wychowania;</a:t>
            </a:r>
          </a:p>
          <a:p>
            <a:r>
              <a:rPr lang="pl-PL" dirty="0" smtClean="0"/>
              <a:t>5) opiekun </a:t>
            </a:r>
            <a:r>
              <a:rPr lang="pl-PL" dirty="0" smtClean="0">
                <a:hlinkClick r:id="rId3"/>
              </a:rPr>
              <a:t>stażu</a:t>
            </a:r>
            <a:r>
              <a:rPr lang="pl-PL" dirty="0" smtClean="0"/>
              <a:t>.</a:t>
            </a:r>
          </a:p>
          <a:p>
            <a:r>
              <a:rPr lang="pl-PL" dirty="0" smtClean="0"/>
              <a:t>…….</a:t>
            </a:r>
          </a:p>
          <a:p>
            <a:r>
              <a:rPr lang="pl-PL" dirty="0" smtClean="0"/>
              <a:t>8. </a:t>
            </a:r>
            <a:r>
              <a:rPr lang="pl-PL" dirty="0" smtClean="0">
                <a:hlinkClick r:id="rId3"/>
              </a:rPr>
              <a:t>Nauczyciel</a:t>
            </a:r>
            <a:r>
              <a:rPr lang="pl-PL" dirty="0" smtClean="0"/>
              <a:t>, który nie uzyskał akceptacji lub nie zdał egzaminu odpowiednio przed komisjami, o których mowa w ust. 1-3, może ponownie złożyć wniosek o podjęcie odpowiednio postępowania egzaminacyjnego lub kwalifikacyjnego po odbyciu, na wniosek </a:t>
            </a:r>
            <a:r>
              <a:rPr lang="pl-PL" dirty="0" smtClean="0">
                <a:hlinkClick r:id="rId3"/>
              </a:rPr>
              <a:t>nauczyciela</a:t>
            </a:r>
            <a:r>
              <a:rPr lang="pl-PL" dirty="0" smtClean="0"/>
              <a:t> i za zgodą dyrektora </a:t>
            </a:r>
            <a:r>
              <a:rPr lang="pl-PL" dirty="0" smtClean="0">
                <a:hlinkClick r:id="rId3"/>
              </a:rPr>
              <a:t>szkoły</a:t>
            </a:r>
            <a:r>
              <a:rPr lang="pl-PL" dirty="0" smtClean="0"/>
              <a:t>, dodatkowego </a:t>
            </a:r>
            <a:r>
              <a:rPr lang="pl-PL" dirty="0" smtClean="0">
                <a:hlinkClick r:id="rId3"/>
              </a:rPr>
              <a:t>stażu</a:t>
            </a:r>
            <a:r>
              <a:rPr lang="pl-PL" dirty="0" smtClean="0"/>
              <a:t> w wymiarze 9 miesięcy, z tym że: </a:t>
            </a:r>
          </a:p>
          <a:p>
            <a:r>
              <a:rPr lang="pl-PL" dirty="0" smtClean="0"/>
              <a:t>1) nauczyciel stażysta i nauczyciel kontraktowy mogą przystąpić ponownie do egzaminu przed komisją egzaminacyjną tylko jeden raz w danej </a:t>
            </a:r>
            <a:r>
              <a:rPr lang="pl-PL" dirty="0" smtClean="0">
                <a:hlinkClick r:id="rId3"/>
              </a:rPr>
              <a:t>szkole</a:t>
            </a:r>
            <a:r>
              <a:rPr lang="pl-PL" dirty="0" smtClean="0"/>
              <a:t>;</a:t>
            </a:r>
          </a:p>
          <a:p>
            <a:r>
              <a:rPr lang="pl-PL" dirty="0" smtClean="0"/>
              <a:t>Art.6a.2a. W przypadkach, o których mowa w ust. 1 pkt 1 i 2, dyrektor </a:t>
            </a:r>
            <a:r>
              <a:rPr lang="pl-PL" dirty="0" smtClean="0">
                <a:hlinkClick r:id="rId3"/>
              </a:rPr>
              <a:t>szkoły</a:t>
            </a:r>
            <a:r>
              <a:rPr lang="pl-PL" dirty="0" smtClean="0"/>
              <a:t> jest obowiązany dokonać oceny pracy </a:t>
            </a:r>
            <a:r>
              <a:rPr lang="pl-PL" dirty="0" smtClean="0">
                <a:hlinkClick r:id="rId3"/>
              </a:rPr>
              <a:t>nauczyciela</a:t>
            </a:r>
            <a:r>
              <a:rPr lang="pl-PL" dirty="0" smtClean="0"/>
              <a:t> w terminie nie dłuższym niż 21 dni od dnia złożenia sprawozdania, o którym mowa w </a:t>
            </a:r>
            <a:r>
              <a:rPr lang="pl-PL" dirty="0" smtClean="0">
                <a:hlinkClick r:id="rId5"/>
              </a:rPr>
              <a:t>art. 9c</a:t>
            </a:r>
            <a:r>
              <a:rPr lang="pl-PL" dirty="0" smtClean="0"/>
              <a:t> ust. 3.  </a:t>
            </a:r>
          </a:p>
          <a:p>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7</a:t>
            </a:fld>
            <a:endParaRPr lang="pl-PL"/>
          </a:p>
        </p:txBody>
      </p:sp>
    </p:spTree>
    <p:extLst>
      <p:ext uri="{BB962C8B-B14F-4D97-AF65-F5344CB8AC3E}">
        <p14:creationId xmlns:p14="http://schemas.microsoft.com/office/powerpoint/2010/main" val="4142873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1" dirty="0" smtClean="0"/>
              <a:t>§ 2. </a:t>
            </a:r>
            <a:r>
              <a:rPr lang="pl-PL" sz="1200" b="1" kern="1200" dirty="0" smtClean="0">
                <a:solidFill>
                  <a:schemeClr val="tx1"/>
                </a:solidFill>
                <a:effectLst/>
                <a:latin typeface="+mn-lt"/>
                <a:ea typeface="+mn-ea"/>
                <a:cs typeface="+mn-cs"/>
              </a:rPr>
              <a:t>2. Kryterium oceny pracy, o którym mowa w ust. 1 pkt 9, nie dotyczy nauczyciela zatrudnionego w szkole dla dorosłych, kolegium pracowników służb społecznych, bibliotece </a:t>
            </a:r>
          </a:p>
          <a:p>
            <a:r>
              <a:rPr lang="pl-PL" sz="1200" b="1" kern="1200" dirty="0" smtClean="0">
                <a:solidFill>
                  <a:schemeClr val="tx1"/>
                </a:solidFill>
                <a:effectLst/>
                <a:latin typeface="+mn-lt"/>
                <a:ea typeface="+mn-ea"/>
                <a:cs typeface="+mn-cs"/>
              </a:rPr>
              <a:t>pedagogicznej lub placówce doskonalenia nauczycieli. </a:t>
            </a:r>
          </a:p>
          <a:p>
            <a:pPr marL="0" marR="0" indent="0" algn="l" defTabSz="914400" rtl="0" eaLnBrk="1" fontAlgn="auto" latinLnBrk="0" hangingPunct="1">
              <a:lnSpc>
                <a:spcPct val="100000"/>
              </a:lnSpc>
              <a:spcBef>
                <a:spcPts val="0"/>
              </a:spcBef>
              <a:spcAft>
                <a:spcPts val="0"/>
              </a:spcAft>
              <a:buClrTx/>
              <a:buSzTx/>
              <a:buFontTx/>
              <a:buNone/>
              <a:tabLst/>
              <a:defRPr/>
            </a:pPr>
            <a:endParaRPr lang="pl-PL" sz="1200" b="1" u="none"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pl-PL" sz="1200" b="1" u="none" kern="1200" dirty="0" smtClean="0">
                <a:solidFill>
                  <a:schemeClr val="tx1"/>
                </a:solidFill>
                <a:effectLst/>
                <a:latin typeface="+mn-lt"/>
                <a:ea typeface="+mn-ea"/>
                <a:cs typeface="+mn-cs"/>
              </a:rPr>
              <a:t/>
            </a:r>
            <a:br>
              <a:rPr lang="pl-PL" sz="1200" b="1" u="none" kern="1200" dirty="0" smtClean="0">
                <a:solidFill>
                  <a:schemeClr val="tx1"/>
                </a:solidFill>
                <a:effectLst/>
                <a:latin typeface="+mn-lt"/>
                <a:ea typeface="+mn-ea"/>
                <a:cs typeface="+mn-cs"/>
              </a:rPr>
            </a:br>
            <a:endParaRPr lang="pl-PL" sz="1200" b="1" u="none"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pl-PL" sz="1200" kern="1200" dirty="0" smtClean="0">
              <a:solidFill>
                <a:schemeClr val="tx1"/>
              </a:solidFill>
              <a:effectLst/>
              <a:latin typeface="+mn-lt"/>
              <a:ea typeface="+mn-ea"/>
              <a:cs typeface="+mn-cs"/>
            </a:endParaRPr>
          </a:p>
          <a:p>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8</a:t>
            </a:fld>
            <a:endParaRPr lang="pl-PL"/>
          </a:p>
        </p:txBody>
      </p:sp>
    </p:spTree>
    <p:extLst>
      <p:ext uri="{BB962C8B-B14F-4D97-AF65-F5344CB8AC3E}">
        <p14:creationId xmlns:p14="http://schemas.microsoft.com/office/powerpoint/2010/main" val="26945418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1" dirty="0" smtClean="0"/>
              <a:t>Art. 9f </a:t>
            </a:r>
            <a:r>
              <a:rPr lang="pl-PL" sz="1200" dirty="0" smtClean="0"/>
              <a:t>.</a:t>
            </a:r>
            <a:r>
              <a:rPr lang="pl-PL" dirty="0" smtClean="0"/>
              <a:t>2. Nauczycielowi kontraktowemu i nauczycielowi mianowanemu, którzy w okresie trwania </a:t>
            </a:r>
            <a:r>
              <a:rPr lang="pl-PL" dirty="0" smtClean="0">
                <a:hlinkClick r:id="rId3"/>
              </a:rPr>
              <a:t>stażu</a:t>
            </a:r>
            <a:r>
              <a:rPr lang="pl-PL" dirty="0" smtClean="0"/>
              <a:t> zmienili miejsce zatrudnienia, do </a:t>
            </a:r>
            <a:r>
              <a:rPr lang="pl-PL" dirty="0" smtClean="0">
                <a:hlinkClick r:id="rId3"/>
              </a:rPr>
              <a:t>stażu</a:t>
            </a:r>
            <a:r>
              <a:rPr lang="pl-PL" dirty="0" smtClean="0"/>
              <a:t>, o którym mowa w </a:t>
            </a:r>
            <a:r>
              <a:rPr lang="pl-PL" dirty="0" smtClean="0">
                <a:hlinkClick r:id="rId4"/>
              </a:rPr>
              <a:t>art. 9c</a:t>
            </a:r>
            <a:r>
              <a:rPr lang="pl-PL" dirty="0" smtClean="0"/>
              <a:t> ust. 1 pkt 2, zalicza się okres dotychczas odbytego </a:t>
            </a:r>
            <a:r>
              <a:rPr lang="pl-PL" dirty="0" smtClean="0">
                <a:hlinkClick r:id="rId3"/>
              </a:rPr>
              <a:t>stażu</a:t>
            </a:r>
            <a:r>
              <a:rPr lang="pl-PL" dirty="0" smtClean="0"/>
              <a:t>, jeżeli podjęli zatrudnienie w </a:t>
            </a:r>
            <a:r>
              <a:rPr lang="pl-PL" dirty="0" smtClean="0">
                <a:hlinkClick r:id="rId3"/>
              </a:rPr>
              <a:t>szkole</a:t>
            </a:r>
            <a:r>
              <a:rPr lang="pl-PL" dirty="0" smtClean="0"/>
              <a:t> nie później niż w okresie 3 miesięcy po ustaniu poprzedniego stosunku pracy i za okres dotychczas odbytego </a:t>
            </a:r>
            <a:r>
              <a:rPr lang="pl-PL" dirty="0" smtClean="0">
                <a:hlinkClick r:id="rId3"/>
              </a:rPr>
              <a:t>stażu</a:t>
            </a:r>
            <a:r>
              <a:rPr lang="pl-PL" dirty="0" smtClean="0"/>
              <a:t> otrzymali co najmniej dobrą ocenę pracy. </a:t>
            </a:r>
          </a:p>
          <a:p>
            <a:r>
              <a:rPr lang="pl-PL" sz="1200" b="1" dirty="0" smtClean="0"/>
              <a:t>Art. 9d</a:t>
            </a:r>
            <a:r>
              <a:rPr lang="pl-PL" sz="1200" dirty="0" smtClean="0"/>
              <a:t>.</a:t>
            </a:r>
            <a:r>
              <a:rPr lang="pl-PL" dirty="0" smtClean="0"/>
              <a:t>4. Nauczyciel kontraktowy </a:t>
            </a:r>
            <a:r>
              <a:rPr lang="pl-PL" b="1" dirty="0" smtClean="0"/>
              <a:t>może rozpocząć </a:t>
            </a:r>
            <a:r>
              <a:rPr lang="pl-PL" b="1" dirty="0" smtClean="0">
                <a:hlinkClick r:id="rId3"/>
              </a:rPr>
              <a:t>staż</a:t>
            </a:r>
            <a:r>
              <a:rPr lang="pl-PL" b="1" dirty="0" smtClean="0"/>
              <a:t> </a:t>
            </a:r>
            <a:r>
              <a:rPr lang="pl-PL" dirty="0" smtClean="0"/>
              <a:t>na stopień nauczyciela mianowanego po przepracowaniu w </a:t>
            </a:r>
            <a:r>
              <a:rPr lang="pl-PL" dirty="0" smtClean="0">
                <a:hlinkClick r:id="rId3"/>
              </a:rPr>
              <a:t>szkole</a:t>
            </a:r>
            <a:r>
              <a:rPr lang="pl-PL" dirty="0" smtClean="0"/>
              <a:t> co najmniej 3 lat, a nauczyciel mianowany </a:t>
            </a:r>
            <a:r>
              <a:rPr lang="pl-PL" b="1" dirty="0" smtClean="0"/>
              <a:t>może rozpocząć </a:t>
            </a:r>
            <a:r>
              <a:rPr lang="pl-PL" b="1" dirty="0" smtClean="0">
                <a:hlinkClick r:id="rId3"/>
              </a:rPr>
              <a:t>staż</a:t>
            </a:r>
            <a:r>
              <a:rPr lang="pl-PL" b="1" dirty="0" smtClean="0"/>
              <a:t> </a:t>
            </a:r>
            <a:r>
              <a:rPr lang="pl-PL" dirty="0" smtClean="0"/>
              <a:t>na stopień nauczyciela dyplomowanego po przepracowaniu w </a:t>
            </a:r>
            <a:r>
              <a:rPr lang="pl-PL" dirty="0" smtClean="0">
                <a:hlinkClick r:id="rId3"/>
              </a:rPr>
              <a:t>szkole</a:t>
            </a:r>
            <a:r>
              <a:rPr lang="pl-PL" dirty="0" smtClean="0"/>
              <a:t> co najmniej 4 lat od dnia nadania poprzedniego stopnia awansu zawodowego. </a:t>
            </a:r>
          </a:p>
          <a:p>
            <a:r>
              <a:rPr lang="pl-PL" b="1" dirty="0" smtClean="0"/>
              <a:t>4a. </a:t>
            </a:r>
            <a:r>
              <a:rPr lang="pl-PL" dirty="0" smtClean="0"/>
              <a:t>Nauczyciel kontraktowy i nauczyciel mianowany, legitymujący się wyróżniającą oceną pracy, może rozpocząć </a:t>
            </a:r>
            <a:r>
              <a:rPr lang="pl-PL" dirty="0" smtClean="0">
                <a:hlinkClick r:id="rId3"/>
              </a:rPr>
              <a:t>staż</a:t>
            </a:r>
            <a:r>
              <a:rPr lang="pl-PL" dirty="0" smtClean="0"/>
              <a:t> na kolejny stopień awansu zawodowego po przepracowaniu w </a:t>
            </a:r>
            <a:r>
              <a:rPr lang="pl-PL" dirty="0" smtClean="0">
                <a:hlinkClick r:id="rId3"/>
              </a:rPr>
              <a:t>szkole</a:t>
            </a:r>
            <a:r>
              <a:rPr lang="pl-PL" dirty="0" smtClean="0"/>
              <a:t> co najmniej 2 lat od dnia nadania poprzedniego stopnia awansu zawodowego. </a:t>
            </a:r>
          </a:p>
          <a:p>
            <a:r>
              <a:rPr lang="pl-PL" b="1" dirty="0" smtClean="0"/>
              <a:t>Art. 9g.</a:t>
            </a:r>
            <a:r>
              <a:rPr lang="pl-PL" dirty="0" smtClean="0"/>
              <a:t>8. </a:t>
            </a:r>
            <a:r>
              <a:rPr lang="pl-PL" dirty="0" smtClean="0">
                <a:hlinkClick r:id="rId3"/>
              </a:rPr>
              <a:t>Nauczyciel</a:t>
            </a:r>
            <a:r>
              <a:rPr lang="pl-PL" dirty="0" smtClean="0"/>
              <a:t>, który nie uzyskał akceptacji lub nie zdał egzaminu odpowiednio przed komisjami, o których mowa w ust. 1-3, może ponownie złożyć wniosek o podjęcie odpowiednio postępowania egzaminacyjnego lub kwalifikacyjnego po odbyciu, na wniosek </a:t>
            </a:r>
            <a:r>
              <a:rPr lang="pl-PL" dirty="0" smtClean="0">
                <a:hlinkClick r:id="rId3"/>
              </a:rPr>
              <a:t>nauczyciela</a:t>
            </a:r>
            <a:r>
              <a:rPr lang="pl-PL" dirty="0" smtClean="0"/>
              <a:t> i za zgodą dyrektora </a:t>
            </a:r>
            <a:r>
              <a:rPr lang="pl-PL" dirty="0" smtClean="0">
                <a:hlinkClick r:id="rId3"/>
              </a:rPr>
              <a:t>szkoły</a:t>
            </a:r>
            <a:r>
              <a:rPr lang="pl-PL" dirty="0" smtClean="0"/>
              <a:t>, dodatkowego </a:t>
            </a:r>
            <a:r>
              <a:rPr lang="pl-PL" dirty="0" smtClean="0">
                <a:hlinkClick r:id="rId3"/>
              </a:rPr>
              <a:t>stażu</a:t>
            </a:r>
            <a:r>
              <a:rPr lang="pl-PL" dirty="0" smtClean="0"/>
              <a:t> w wymiarze 9 miesięcy, z tym że: </a:t>
            </a:r>
          </a:p>
          <a:p>
            <a:r>
              <a:rPr lang="pl-PL" dirty="0" smtClean="0"/>
              <a:t>1) nauczyciel stażysta i nauczyciel kontraktowy mogą przystąpić ponownie do egzaminu przed komisją egzaminacyjną tylko jeden raz w danej </a:t>
            </a:r>
            <a:r>
              <a:rPr lang="pl-PL" dirty="0" smtClean="0">
                <a:hlinkClick r:id="rId3"/>
              </a:rPr>
              <a:t>szkole</a:t>
            </a:r>
            <a:r>
              <a:rPr lang="pl-PL" dirty="0" smtClean="0"/>
              <a:t>;</a:t>
            </a:r>
          </a:p>
          <a:p>
            <a:r>
              <a:rPr lang="pl-PL" b="1" dirty="0" smtClean="0"/>
              <a:t>Art.6a</a:t>
            </a:r>
            <a:r>
              <a:rPr lang="pl-PL" dirty="0" smtClean="0"/>
              <a:t>.2a. W przypadkach, o których mowa w ust. 1 pkt 1 i 2, dyrektor </a:t>
            </a:r>
            <a:r>
              <a:rPr lang="pl-PL" dirty="0" smtClean="0">
                <a:hlinkClick r:id="rId3"/>
              </a:rPr>
              <a:t>szkoły</a:t>
            </a:r>
            <a:r>
              <a:rPr lang="pl-PL" dirty="0" smtClean="0"/>
              <a:t> jest obowiązany dokonać oceny pracy </a:t>
            </a:r>
            <a:r>
              <a:rPr lang="pl-PL" dirty="0" smtClean="0">
                <a:hlinkClick r:id="rId3"/>
              </a:rPr>
              <a:t>nauczyciela</a:t>
            </a:r>
            <a:r>
              <a:rPr lang="pl-PL" dirty="0" smtClean="0"/>
              <a:t> w terminie nie dłuższym niż 21 dni od dnia złożenia sprawozdania, o którym mowa w </a:t>
            </a:r>
            <a:r>
              <a:rPr lang="pl-PL" dirty="0" smtClean="0">
                <a:hlinkClick r:id="rId4"/>
              </a:rPr>
              <a:t>art. 9c</a:t>
            </a:r>
            <a:r>
              <a:rPr lang="pl-PL" dirty="0" smtClean="0"/>
              <a:t> ust. 3.  </a:t>
            </a:r>
          </a:p>
          <a:p>
            <a:endParaRPr lang="pl-PL" dirty="0" smtClean="0"/>
          </a:p>
          <a:p>
            <a:endParaRPr lang="pl-PL" dirty="0"/>
          </a:p>
        </p:txBody>
      </p:sp>
      <p:sp>
        <p:nvSpPr>
          <p:cNvPr id="4" name="Symbol zastępczy numeru slajdu 3"/>
          <p:cNvSpPr>
            <a:spLocks noGrp="1"/>
          </p:cNvSpPr>
          <p:nvPr>
            <p:ph type="sldNum" sz="quarter" idx="10"/>
          </p:nvPr>
        </p:nvSpPr>
        <p:spPr/>
        <p:txBody>
          <a:bodyPr/>
          <a:lstStyle/>
          <a:p>
            <a:fld id="{2E9C5691-558C-4CC0-9405-8AB85332C281}" type="slidenum">
              <a:rPr lang="pl-PL" smtClean="0"/>
              <a:t>9</a:t>
            </a:fld>
            <a:endParaRPr lang="pl-PL"/>
          </a:p>
        </p:txBody>
      </p:sp>
    </p:spTree>
    <p:extLst>
      <p:ext uri="{BB962C8B-B14F-4D97-AF65-F5344CB8AC3E}">
        <p14:creationId xmlns:p14="http://schemas.microsoft.com/office/powerpoint/2010/main" val="1037574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smtClean="0"/>
              <a:t>Kliknij, aby edytować styl</a:t>
            </a:r>
            <a:endParaRPr lang="pl-PL"/>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1B7A5F87-ADFC-4A72-9048-2FE62376147E}" type="datetime1">
              <a:rPr lang="pl-PL" smtClean="0"/>
              <a:t>17.09.2018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3DF4B94-4E59-48CA-9C1F-DF8E1BB7BD25}" type="slidenum">
              <a:rPr lang="pl-PL" smtClean="0"/>
              <a:t>‹#›</a:t>
            </a:fld>
            <a:endParaRPr lang="pl-PL"/>
          </a:p>
        </p:txBody>
      </p:sp>
    </p:spTree>
    <p:extLst>
      <p:ext uri="{BB962C8B-B14F-4D97-AF65-F5344CB8AC3E}">
        <p14:creationId xmlns:p14="http://schemas.microsoft.com/office/powerpoint/2010/main" val="3455388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1DBD6B7B-0FFB-4B34-86A7-9E5A793B3A64}" type="datetime1">
              <a:rPr lang="pl-PL" smtClean="0"/>
              <a:t>17.09.2018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3DF4B94-4E59-48CA-9C1F-DF8E1BB7BD25}" type="slidenum">
              <a:rPr lang="pl-PL" smtClean="0"/>
              <a:t>‹#›</a:t>
            </a:fld>
            <a:endParaRPr lang="pl-PL"/>
          </a:p>
        </p:txBody>
      </p:sp>
    </p:spTree>
    <p:extLst>
      <p:ext uri="{BB962C8B-B14F-4D97-AF65-F5344CB8AC3E}">
        <p14:creationId xmlns:p14="http://schemas.microsoft.com/office/powerpoint/2010/main" val="2064838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5561F7A5-E9B5-46C3-A1C5-260BFB422327}" type="datetime1">
              <a:rPr lang="pl-PL" smtClean="0"/>
              <a:t>17.09.2018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3DF4B94-4E59-48CA-9C1F-DF8E1BB7BD25}" type="slidenum">
              <a:rPr lang="pl-PL" smtClean="0"/>
              <a:t>‹#›</a:t>
            </a:fld>
            <a:endParaRPr lang="pl-PL"/>
          </a:p>
        </p:txBody>
      </p:sp>
    </p:spTree>
    <p:extLst>
      <p:ext uri="{BB962C8B-B14F-4D97-AF65-F5344CB8AC3E}">
        <p14:creationId xmlns:p14="http://schemas.microsoft.com/office/powerpoint/2010/main" val="1655274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1DD2445-2D8B-4FC6-9243-8F7A812AC296}" type="datetime1">
              <a:rPr lang="pl-PL" smtClean="0"/>
              <a:t>17.09.2018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3DF4B94-4E59-48CA-9C1F-DF8E1BB7BD25}" type="slidenum">
              <a:rPr lang="pl-PL" smtClean="0"/>
              <a:t>‹#›</a:t>
            </a:fld>
            <a:endParaRPr lang="pl-PL"/>
          </a:p>
        </p:txBody>
      </p:sp>
    </p:spTree>
    <p:extLst>
      <p:ext uri="{BB962C8B-B14F-4D97-AF65-F5344CB8AC3E}">
        <p14:creationId xmlns:p14="http://schemas.microsoft.com/office/powerpoint/2010/main" val="3333412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smtClean="0"/>
              <a:t>Kliknij, aby edytować styl</a:t>
            </a:r>
            <a:endParaRPr lang="pl-PL"/>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7EB3B850-4A86-495B-A895-C09B9C1BBBAC}" type="datetime1">
              <a:rPr lang="pl-PL" smtClean="0"/>
              <a:t>17.09.2018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3DF4B94-4E59-48CA-9C1F-DF8E1BB7BD25}" type="slidenum">
              <a:rPr lang="pl-PL" smtClean="0"/>
              <a:t>‹#›</a:t>
            </a:fld>
            <a:endParaRPr lang="pl-PL"/>
          </a:p>
        </p:txBody>
      </p:sp>
    </p:spTree>
    <p:extLst>
      <p:ext uri="{BB962C8B-B14F-4D97-AF65-F5344CB8AC3E}">
        <p14:creationId xmlns:p14="http://schemas.microsoft.com/office/powerpoint/2010/main" val="2968558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838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6172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900E606E-0229-4932-95AB-6FC06168586F}" type="datetime1">
              <a:rPr lang="pl-PL" smtClean="0"/>
              <a:t>17.09.2018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3DF4B94-4E59-48CA-9C1F-DF8E1BB7BD25}" type="slidenum">
              <a:rPr lang="pl-PL" smtClean="0"/>
              <a:t>‹#›</a:t>
            </a:fld>
            <a:endParaRPr lang="pl-PL"/>
          </a:p>
        </p:txBody>
      </p:sp>
    </p:spTree>
    <p:extLst>
      <p:ext uri="{BB962C8B-B14F-4D97-AF65-F5344CB8AC3E}">
        <p14:creationId xmlns:p14="http://schemas.microsoft.com/office/powerpoint/2010/main" val="2516878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smtClean="0"/>
              <a:t>Kliknij, aby edytować styl</a:t>
            </a:r>
            <a:endParaRPr lang="pl-PL"/>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94F1CB53-85C3-469A-9CC5-854A86FA6342}" type="datetime1">
              <a:rPr lang="pl-PL" smtClean="0"/>
              <a:t>17.09.2018</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B3DF4B94-4E59-48CA-9C1F-DF8E1BB7BD25}" type="slidenum">
              <a:rPr lang="pl-PL" smtClean="0"/>
              <a:t>‹#›</a:t>
            </a:fld>
            <a:endParaRPr lang="pl-PL"/>
          </a:p>
        </p:txBody>
      </p:sp>
    </p:spTree>
    <p:extLst>
      <p:ext uri="{BB962C8B-B14F-4D97-AF65-F5344CB8AC3E}">
        <p14:creationId xmlns:p14="http://schemas.microsoft.com/office/powerpoint/2010/main" val="749586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52B1B694-411B-4DBD-8B6C-337D02AF2EEB}" type="datetime1">
              <a:rPr lang="pl-PL" smtClean="0"/>
              <a:t>17.09.2018</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B3DF4B94-4E59-48CA-9C1F-DF8E1BB7BD25}" type="slidenum">
              <a:rPr lang="pl-PL" smtClean="0"/>
              <a:t>‹#›</a:t>
            </a:fld>
            <a:endParaRPr lang="pl-PL"/>
          </a:p>
        </p:txBody>
      </p:sp>
    </p:spTree>
    <p:extLst>
      <p:ext uri="{BB962C8B-B14F-4D97-AF65-F5344CB8AC3E}">
        <p14:creationId xmlns:p14="http://schemas.microsoft.com/office/powerpoint/2010/main" val="646340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E4FE08C0-5406-4CCA-8D78-EEEE1A032B70}" type="datetime1">
              <a:rPr lang="pl-PL" smtClean="0"/>
              <a:t>17.09.2018</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B3DF4B94-4E59-48CA-9C1F-DF8E1BB7BD25}" type="slidenum">
              <a:rPr lang="pl-PL" smtClean="0"/>
              <a:t>‹#›</a:t>
            </a:fld>
            <a:endParaRPr lang="pl-PL"/>
          </a:p>
        </p:txBody>
      </p:sp>
    </p:spTree>
    <p:extLst>
      <p:ext uri="{BB962C8B-B14F-4D97-AF65-F5344CB8AC3E}">
        <p14:creationId xmlns:p14="http://schemas.microsoft.com/office/powerpoint/2010/main" val="3604306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F163094-E228-410C-817C-81D55BDCA0A4}" type="datetime1">
              <a:rPr lang="pl-PL" smtClean="0"/>
              <a:t>17.09.2018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3DF4B94-4E59-48CA-9C1F-DF8E1BB7BD25}" type="slidenum">
              <a:rPr lang="pl-PL" smtClean="0"/>
              <a:t>‹#›</a:t>
            </a:fld>
            <a:endParaRPr lang="pl-PL"/>
          </a:p>
        </p:txBody>
      </p:sp>
    </p:spTree>
    <p:extLst>
      <p:ext uri="{BB962C8B-B14F-4D97-AF65-F5344CB8AC3E}">
        <p14:creationId xmlns:p14="http://schemas.microsoft.com/office/powerpoint/2010/main" val="3805668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453F45C3-104E-408C-959D-A9DA88A55088}" type="datetime1">
              <a:rPr lang="pl-PL" smtClean="0"/>
              <a:t>17.09.2018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3DF4B94-4E59-48CA-9C1F-DF8E1BB7BD25}" type="slidenum">
              <a:rPr lang="pl-PL" smtClean="0"/>
              <a:t>‹#›</a:t>
            </a:fld>
            <a:endParaRPr lang="pl-PL"/>
          </a:p>
        </p:txBody>
      </p:sp>
    </p:spTree>
    <p:extLst>
      <p:ext uri="{BB962C8B-B14F-4D97-AF65-F5344CB8AC3E}">
        <p14:creationId xmlns:p14="http://schemas.microsoft.com/office/powerpoint/2010/main" val="1645780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60000"/>
                <a:lumOff val="4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E022F5-8150-45F0-8FA4-1DCD729AC2DA}" type="datetime1">
              <a:rPr lang="pl-PL" smtClean="0"/>
              <a:t>17.09.2018</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DF4B94-4E59-48CA-9C1F-DF8E1BB7BD25}" type="slidenum">
              <a:rPr lang="pl-PL" smtClean="0"/>
              <a:t>‹#›</a:t>
            </a:fld>
            <a:endParaRPr lang="pl-PL"/>
          </a:p>
        </p:txBody>
      </p:sp>
    </p:spTree>
    <p:extLst>
      <p:ext uri="{BB962C8B-B14F-4D97-AF65-F5344CB8AC3E}">
        <p14:creationId xmlns:p14="http://schemas.microsoft.com/office/powerpoint/2010/main" val="3227882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hyperlink" Target="http://dziennikustaw.gov.pl/du/2018/1133/1"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dziennikustaw.gov.pl/du/2018/1133/1"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men.gov.pl/ministerstwo/informacje/rok-szkolny-2017-2018-kolejny-etap-budowania-dobrej-szkoly.html"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dziennikustaw.gov.pl/du/2017/2203/1"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http://www.dziennikustaw.gov.pl/du/2018/967/1"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men.gov.pl/ministerstwo/informacje/propozycja-materialu-wyjsciowego-do-przygotowania-regulaminu-okreslajacego-wskazniki-oceny-pracy-nauczycieli-do-ewentualnego-wykorzystania-przez-dyrektorow.html"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dziennikustaw.gov.pl/du/2018/1574/1"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http://www.dziennikustaw.gov.pl/du/2013/393/1"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dziennikustaw.gov.pl/du/2018/1133/1"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i="1" dirty="0">
                <a:solidFill>
                  <a:srgbClr val="002060"/>
                </a:solidFill>
              </a:rPr>
              <a:t/>
            </a:r>
            <a:br>
              <a:rPr lang="pl-PL" b="1" i="1" dirty="0">
                <a:solidFill>
                  <a:srgbClr val="002060"/>
                </a:solidFill>
              </a:rPr>
            </a:br>
            <a:endParaRPr lang="pl-PL" dirty="0"/>
          </a:p>
        </p:txBody>
      </p:sp>
      <p:sp>
        <p:nvSpPr>
          <p:cNvPr id="3" name="Symbol zastępczy zawartości 2"/>
          <p:cNvSpPr>
            <a:spLocks noGrp="1"/>
          </p:cNvSpPr>
          <p:nvPr>
            <p:ph sz="half" idx="1"/>
          </p:nvPr>
        </p:nvSpPr>
        <p:spPr>
          <a:xfrm>
            <a:off x="838200" y="3808071"/>
            <a:ext cx="10805932" cy="3049929"/>
          </a:xfrm>
        </p:spPr>
        <p:txBody>
          <a:bodyPr>
            <a:normAutofit fontScale="92500" lnSpcReduction="20000"/>
          </a:bodyPr>
          <a:lstStyle/>
          <a:p>
            <a:pPr marL="0" indent="0">
              <a:buNone/>
              <a:defRPr/>
            </a:pPr>
            <a:r>
              <a:rPr lang="pl-PL" altLang="pl-PL" dirty="0" smtClean="0">
                <a:solidFill>
                  <a:srgbClr val="002060"/>
                </a:solidFill>
              </a:rPr>
              <a:t>Cele główne</a:t>
            </a:r>
          </a:p>
          <a:p>
            <a:pPr>
              <a:defRPr/>
            </a:pPr>
            <a:r>
              <a:rPr lang="pl-PL" altLang="pl-PL" dirty="0" smtClean="0">
                <a:solidFill>
                  <a:srgbClr val="002060"/>
                </a:solidFill>
              </a:rPr>
              <a:t>wspomaganie </a:t>
            </a:r>
            <a:r>
              <a:rPr lang="pl-PL" altLang="pl-PL" dirty="0">
                <a:solidFill>
                  <a:srgbClr val="002060"/>
                </a:solidFill>
              </a:rPr>
              <a:t>dyrektorów w zakresie zarządzania jednostkami oświatowymi</a:t>
            </a:r>
            <a:endParaRPr lang="pl-PL" b="1" i="1" dirty="0">
              <a:solidFill>
                <a:srgbClr val="002060"/>
              </a:solidFill>
            </a:endParaRPr>
          </a:p>
          <a:p>
            <a:pPr>
              <a:defRPr/>
            </a:pPr>
            <a:r>
              <a:rPr lang="pl-PL" altLang="pl-PL" dirty="0" smtClean="0">
                <a:solidFill>
                  <a:srgbClr val="002060"/>
                </a:solidFill>
              </a:rPr>
              <a:t>doskonalenie </a:t>
            </a:r>
            <a:r>
              <a:rPr lang="pl-PL" altLang="pl-PL" dirty="0">
                <a:solidFill>
                  <a:srgbClr val="002060"/>
                </a:solidFill>
              </a:rPr>
              <a:t>umiejętności pracy </a:t>
            </a:r>
            <a:r>
              <a:rPr lang="pl-PL" altLang="pl-PL" dirty="0" smtClean="0">
                <a:solidFill>
                  <a:srgbClr val="002060"/>
                </a:solidFill>
              </a:rPr>
              <a:t>przy tworzeniu prawa wewnątrzszkolnego poprzez</a:t>
            </a:r>
            <a:r>
              <a:rPr lang="pl-PL" altLang="pl-PL" dirty="0">
                <a:solidFill>
                  <a:srgbClr val="002060"/>
                </a:solidFill>
              </a:rPr>
              <a:t>:</a:t>
            </a:r>
          </a:p>
          <a:p>
            <a:pPr lvl="1">
              <a:buFontTx/>
              <a:buChar char="-"/>
              <a:defRPr/>
            </a:pPr>
            <a:r>
              <a:rPr lang="pl-PL" altLang="pl-PL" sz="2800" dirty="0">
                <a:solidFill>
                  <a:srgbClr val="002060"/>
                </a:solidFill>
              </a:rPr>
              <a:t>uporządkowanie przepisów </a:t>
            </a:r>
            <a:r>
              <a:rPr lang="pl-PL" sz="2800" dirty="0">
                <a:solidFill>
                  <a:srgbClr val="002060"/>
                </a:solidFill>
              </a:rPr>
              <a:t>i przypomnienie ich znaczenia</a:t>
            </a:r>
            <a:r>
              <a:rPr lang="pl-PL" altLang="pl-PL" sz="2800" dirty="0">
                <a:solidFill>
                  <a:srgbClr val="002060"/>
                </a:solidFill>
              </a:rPr>
              <a:t>,</a:t>
            </a:r>
          </a:p>
          <a:p>
            <a:pPr lvl="1">
              <a:buFontTx/>
              <a:buChar char="-"/>
              <a:defRPr/>
            </a:pPr>
            <a:r>
              <a:rPr lang="pl-PL" altLang="pl-PL" sz="2800" dirty="0">
                <a:solidFill>
                  <a:srgbClr val="002060"/>
                </a:solidFill>
              </a:rPr>
              <a:t>analityczne i krytyczne podejście do </a:t>
            </a:r>
            <a:r>
              <a:rPr lang="pl-PL" altLang="pl-PL" sz="2800" dirty="0" smtClean="0">
                <a:solidFill>
                  <a:srgbClr val="002060"/>
                </a:solidFill>
              </a:rPr>
              <a:t>własnych zarządzeń</a:t>
            </a:r>
            <a:r>
              <a:rPr lang="pl-PL" sz="2800" dirty="0" smtClean="0">
                <a:solidFill>
                  <a:srgbClr val="002060"/>
                </a:solidFill>
              </a:rPr>
              <a:t>.</a:t>
            </a:r>
          </a:p>
          <a:p>
            <a:pPr marL="457200" lvl="1" indent="0">
              <a:buNone/>
              <a:defRPr/>
            </a:pPr>
            <a:endParaRPr lang="pl-PL" altLang="pl-PL" sz="2800" dirty="0">
              <a:solidFill>
                <a:srgbClr val="002060"/>
              </a:solidFill>
            </a:endParaRPr>
          </a:p>
          <a:p>
            <a:pPr marL="457200" lvl="1" indent="0" algn="ctr">
              <a:buNone/>
              <a:defRPr/>
            </a:pPr>
            <a:r>
              <a:rPr lang="pl-PL" sz="2200" i="1" dirty="0">
                <a:solidFill>
                  <a:srgbClr val="002060"/>
                </a:solidFill>
                <a:effectLst>
                  <a:outerShdw blurRad="38100" dist="38100" dir="2700000" algn="tl">
                    <a:srgbClr val="000000">
                      <a:alpha val="43137"/>
                    </a:srgbClr>
                  </a:outerShdw>
                </a:effectLst>
              </a:rPr>
              <a:t>Leszek Morąg, </a:t>
            </a:r>
            <a:r>
              <a:rPr lang="pl-PL" sz="2200" i="1" dirty="0" smtClean="0">
                <a:solidFill>
                  <a:srgbClr val="002060"/>
                </a:solidFill>
                <a:effectLst>
                  <a:outerShdw blurRad="38100" dist="38100" dir="2700000" algn="tl">
                    <a:srgbClr val="000000">
                      <a:alpha val="43137"/>
                    </a:srgbClr>
                  </a:outerShdw>
                </a:effectLst>
              </a:rPr>
              <a:t>nauczyciel-konsultant </a:t>
            </a:r>
            <a:r>
              <a:rPr lang="pl-PL" sz="2200" i="1" dirty="0" smtClean="0">
                <a:solidFill>
                  <a:srgbClr val="002060"/>
                </a:solidFill>
                <a:effectLst>
                  <a:outerShdw blurRad="38100" dist="38100" dir="2700000" algn="tl">
                    <a:srgbClr val="000000">
                      <a:alpha val="43137"/>
                    </a:srgbClr>
                  </a:outerShdw>
                </a:effectLst>
              </a:rPr>
              <a:t>PCEN</a:t>
            </a:r>
            <a:endParaRPr lang="pl-PL" sz="2200" i="1" dirty="0">
              <a:effectLst>
                <a:outerShdw blurRad="38100" dist="38100" dir="2700000" algn="tl">
                  <a:srgbClr val="000000">
                    <a:alpha val="43137"/>
                  </a:srgbClr>
                </a:outerShdw>
              </a:effectLst>
            </a:endParaRPr>
          </a:p>
        </p:txBody>
      </p:sp>
      <p:sp>
        <p:nvSpPr>
          <p:cNvPr id="4" name="Symbol zastępczy zawartości 3"/>
          <p:cNvSpPr>
            <a:spLocks noGrp="1"/>
          </p:cNvSpPr>
          <p:nvPr>
            <p:ph sz="half" idx="2"/>
          </p:nvPr>
        </p:nvSpPr>
        <p:spPr>
          <a:xfrm>
            <a:off x="2650602" y="1412111"/>
            <a:ext cx="9541397" cy="1643605"/>
          </a:xfrm>
        </p:spPr>
        <p:txBody>
          <a:bodyPr>
            <a:noAutofit/>
          </a:bodyPr>
          <a:lstStyle/>
          <a:p>
            <a:pPr marL="0" indent="0">
              <a:buNone/>
            </a:pPr>
            <a:r>
              <a:rPr lang="pl-PL" sz="4000" dirty="0">
                <a:solidFill>
                  <a:srgbClr val="002060"/>
                </a:solidFill>
                <a:effectLst>
                  <a:outerShdw blurRad="38100" dist="38100" dir="2700000" algn="tl">
                    <a:srgbClr val="000000">
                      <a:alpha val="43137"/>
                    </a:srgbClr>
                  </a:outerShdw>
                </a:effectLst>
              </a:rPr>
              <a:t>Zadania dyrektora dot. oceniania nauczycieli wynikające ze zmian w prawie oświatowym  od 1 września 2018 r. Przykłady dobrych praktyk </a:t>
            </a:r>
            <a:endParaRPr lang="pl-PL" sz="4000" dirty="0"/>
          </a:p>
        </p:txBody>
      </p:sp>
      <p:pic>
        <p:nvPicPr>
          <p:cNvPr id="5"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2511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ymbol zastępczy numeru slajdu 5"/>
          <p:cNvSpPr>
            <a:spLocks noGrp="1"/>
          </p:cNvSpPr>
          <p:nvPr>
            <p:ph type="sldNum" sz="quarter" idx="12"/>
          </p:nvPr>
        </p:nvSpPr>
        <p:spPr/>
        <p:txBody>
          <a:bodyPr/>
          <a:lstStyle/>
          <a:p>
            <a:fld id="{B3DF4B94-4E59-48CA-9C1F-DF8E1BB7BD25}" type="slidenum">
              <a:rPr lang="pl-PL" smtClean="0"/>
              <a:t>1</a:t>
            </a:fld>
            <a:endParaRPr lang="pl-PL"/>
          </a:p>
        </p:txBody>
      </p:sp>
    </p:spTree>
    <p:extLst>
      <p:ext uri="{BB962C8B-B14F-4D97-AF65-F5344CB8AC3E}">
        <p14:creationId xmlns:p14="http://schemas.microsoft.com/office/powerpoint/2010/main" val="18708376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0040" y="1250438"/>
            <a:ext cx="11871960" cy="5607562"/>
          </a:xfrm>
        </p:spPr>
        <p:txBody>
          <a:bodyPr>
            <a:normAutofit fontScale="85000" lnSpcReduction="20000"/>
          </a:bodyPr>
          <a:lstStyle/>
          <a:p>
            <a:pPr marL="0" indent="0">
              <a:buNone/>
            </a:pPr>
            <a:r>
              <a:rPr lang="pl-PL" dirty="0" smtClean="0"/>
              <a:t>§ </a:t>
            </a:r>
            <a:r>
              <a:rPr lang="pl-PL" dirty="0"/>
              <a:t>3. 1. Kryteria oceny pracy nauczyciela kontraktowego obejmują </a:t>
            </a:r>
            <a:r>
              <a:rPr lang="pl-PL" u="sng" dirty="0">
                <a:solidFill>
                  <a:srgbClr val="FF0000"/>
                </a:solidFill>
              </a:rPr>
              <a:t>kryteria określone w  § 2 ust. </a:t>
            </a:r>
            <a:r>
              <a:rPr lang="pl-PL" u="sng" dirty="0" smtClean="0">
                <a:solidFill>
                  <a:srgbClr val="FF0000"/>
                </a:solidFill>
              </a:rPr>
              <a:t>1 oraz:</a:t>
            </a:r>
            <a:endParaRPr lang="pl-PL" u="sng" dirty="0">
              <a:solidFill>
                <a:srgbClr val="FF0000"/>
              </a:solidFill>
            </a:endParaRPr>
          </a:p>
          <a:p>
            <a:pPr marL="0" indent="0">
              <a:buNone/>
            </a:pPr>
            <a:r>
              <a:rPr lang="pl-PL" dirty="0"/>
              <a:t>1) planowanie, organizowanie i prowadzenie zajęć dydaktycznych, wychowawczych i </a:t>
            </a:r>
            <a:r>
              <a:rPr lang="pl-PL" dirty="0" smtClean="0"/>
              <a:t> opiekuńczych </a:t>
            </a:r>
            <a:r>
              <a:rPr lang="pl-PL" dirty="0"/>
              <a:t>wynikających ze specyfiki szkoły i zajmowanego stanowiska, z </a:t>
            </a:r>
            <a:r>
              <a:rPr lang="pl-PL" dirty="0" smtClean="0"/>
              <a:t>wykorzystaniem </a:t>
            </a:r>
            <a:r>
              <a:rPr lang="pl-PL" dirty="0"/>
              <a:t>metod aktywizujących ucznia, w tym narzędzi multimedialnych </a:t>
            </a:r>
            <a:r>
              <a:rPr lang="pl-PL" dirty="0" smtClean="0"/>
              <a:t>i informatycznych</a:t>
            </a:r>
            <a:r>
              <a:rPr lang="pl-PL" dirty="0"/>
              <a:t>, dostosowanych do specyfiki prowadzonych zajęć; </a:t>
            </a:r>
          </a:p>
          <a:p>
            <a:pPr marL="0" indent="0">
              <a:buNone/>
            </a:pPr>
            <a:r>
              <a:rPr lang="pl-PL" dirty="0" smtClean="0"/>
              <a:t>2</a:t>
            </a:r>
            <a:r>
              <a:rPr lang="pl-PL" dirty="0"/>
              <a:t>) diagnozowanie potrzeb i możliwości ucznia oraz indywidualizowanie pracy z uczniem; </a:t>
            </a:r>
          </a:p>
          <a:p>
            <a:pPr marL="0" indent="0">
              <a:buNone/>
            </a:pPr>
            <a:r>
              <a:rPr lang="pl-PL" dirty="0" smtClean="0"/>
              <a:t>3</a:t>
            </a:r>
            <a:r>
              <a:rPr lang="pl-PL" dirty="0"/>
              <a:t>) analizowanie własnej pracy, wykorzystywanie wniosków wynikających z tej analizy </a:t>
            </a:r>
            <a:r>
              <a:rPr lang="pl-PL" dirty="0" smtClean="0"/>
              <a:t>do doskonalenia </a:t>
            </a:r>
            <a:r>
              <a:rPr lang="pl-PL" dirty="0"/>
              <a:t>procesu </a:t>
            </a:r>
            <a:r>
              <a:rPr lang="pl-PL" dirty="0" smtClean="0"/>
              <a:t>dydaktyczno-wychowawczego </a:t>
            </a:r>
            <a:r>
              <a:rPr lang="pl-PL" dirty="0"/>
              <a:t>i opiekuńczego oraz </a:t>
            </a:r>
            <a:r>
              <a:rPr lang="pl-PL" dirty="0" smtClean="0"/>
              <a:t>osiąganie pozytywnych </a:t>
            </a:r>
            <a:r>
              <a:rPr lang="pl-PL" dirty="0"/>
              <a:t>efektów pracy; </a:t>
            </a:r>
          </a:p>
          <a:p>
            <a:pPr marL="0" indent="0">
              <a:buNone/>
            </a:pPr>
            <a:r>
              <a:rPr lang="pl-PL" dirty="0" smtClean="0"/>
              <a:t>4</a:t>
            </a:r>
            <a:r>
              <a:rPr lang="pl-PL" dirty="0"/>
              <a:t>) wykorzystywanie w pracy wiedzy i umiejętności nabytych w wyniku </a:t>
            </a:r>
            <a:r>
              <a:rPr lang="pl-PL" dirty="0" smtClean="0"/>
              <a:t>doskonalenia zawodowego</a:t>
            </a:r>
            <a:r>
              <a:rPr lang="pl-PL" dirty="0"/>
              <a:t>; </a:t>
            </a:r>
          </a:p>
          <a:p>
            <a:pPr marL="0" indent="0">
              <a:buNone/>
            </a:pPr>
            <a:r>
              <a:rPr lang="pl-PL" dirty="0"/>
              <a:t>5) realizowanie innych zajęć i czynności, o których mowa w art. 42 ust. 2 pkt 2 </a:t>
            </a:r>
            <a:r>
              <a:rPr lang="pl-PL" dirty="0" smtClean="0"/>
              <a:t>Karty Nauczyciela</a:t>
            </a:r>
            <a:r>
              <a:rPr lang="pl-PL" dirty="0"/>
              <a:t>, w tym udział w przeprowadzaniu egzaminów, o których mowa w art. </a:t>
            </a:r>
            <a:r>
              <a:rPr lang="pl-PL" dirty="0" smtClean="0"/>
              <a:t>42 ust</a:t>
            </a:r>
            <a:r>
              <a:rPr lang="pl-PL" dirty="0"/>
              <a:t>. 2b pkt 2 Karty Nauczyciela. </a:t>
            </a:r>
          </a:p>
          <a:p>
            <a:pPr marL="0" indent="0">
              <a:buNone/>
            </a:pPr>
            <a:r>
              <a:rPr lang="pl-PL" dirty="0"/>
              <a:t>2. Kryteria oceny pracy nauczyciela kontraktowego dokonywanej po zakończeniu </a:t>
            </a:r>
            <a:r>
              <a:rPr lang="pl-PL" dirty="0" smtClean="0"/>
              <a:t>stażu na </a:t>
            </a:r>
            <a:r>
              <a:rPr lang="pl-PL" dirty="0"/>
              <a:t>stopień nauczyciela mianowanego </a:t>
            </a:r>
            <a:r>
              <a:rPr lang="pl-PL" b="1" u="sng" dirty="0">
                <a:solidFill>
                  <a:srgbClr val="FF0000"/>
                </a:solidFill>
              </a:rPr>
              <a:t>obejmują także </a:t>
            </a:r>
            <a:r>
              <a:rPr lang="pl-PL" u="sng" dirty="0">
                <a:solidFill>
                  <a:srgbClr val="FF0000"/>
                </a:solidFill>
              </a:rPr>
              <a:t>stopień realizacji planu </a:t>
            </a:r>
            <a:r>
              <a:rPr lang="pl-PL" u="sng" dirty="0" smtClean="0">
                <a:solidFill>
                  <a:srgbClr val="FF0000"/>
                </a:solidFill>
              </a:rPr>
              <a:t>rozwoju zawodowego</a:t>
            </a:r>
            <a:r>
              <a:rPr lang="pl-PL" u="sng" dirty="0">
                <a:solidFill>
                  <a:srgbClr val="FF0000"/>
                </a:solidFill>
              </a:rPr>
              <a:t>.  </a:t>
            </a:r>
          </a:p>
          <a:p>
            <a:pPr marL="0" indent="0">
              <a:buNone/>
            </a:pPr>
            <a:endParaRPr lang="pl-PL" dirty="0"/>
          </a:p>
          <a:p>
            <a:pPr marL="0" indent="0">
              <a:buNone/>
            </a:pPr>
            <a:endParaRPr lang="pl-PL" b="1" dirty="0" smtClean="0"/>
          </a:p>
        </p:txBody>
      </p:sp>
      <p:sp>
        <p:nvSpPr>
          <p:cNvPr id="4" name="Tytuł 1"/>
          <p:cNvSpPr>
            <a:spLocks noGrp="1"/>
          </p:cNvSpPr>
          <p:nvPr>
            <p:ph type="title"/>
          </p:nvPr>
        </p:nvSpPr>
        <p:spPr>
          <a:xfrm>
            <a:off x="320040" y="1"/>
            <a:ext cx="11871960" cy="1154430"/>
          </a:xfrm>
        </p:spPr>
        <p:txBody>
          <a:bodyPr>
            <a:normAutofit/>
          </a:bodyPr>
          <a:lstStyle/>
          <a:p>
            <a:r>
              <a:rPr lang="pl-PL" sz="3200" u="sng" dirty="0">
                <a:effectLst>
                  <a:outerShdw blurRad="38100" dist="38100" dir="2700000" algn="tl">
                    <a:srgbClr val="000000">
                      <a:alpha val="43137"/>
                    </a:srgbClr>
                  </a:outerShdw>
                </a:effectLst>
              </a:rPr>
              <a:t>Szczegółowe kryteria</a:t>
            </a:r>
            <a:r>
              <a:rPr lang="pl-PL" sz="3200" dirty="0" smtClean="0">
                <a:effectLst>
                  <a:outerShdw blurRad="38100" dist="38100" dir="2700000" algn="tl">
                    <a:srgbClr val="000000">
                      <a:alpha val="43137"/>
                    </a:srgbClr>
                  </a:outerShdw>
                </a:effectLst>
              </a:rPr>
              <a:t> </a:t>
            </a:r>
            <a:r>
              <a:rPr lang="pl-PL" sz="3200" dirty="0">
                <a:effectLst>
                  <a:outerShdw blurRad="38100" dist="38100" dir="2700000" algn="tl">
                    <a:srgbClr val="000000">
                      <a:alpha val="43137"/>
                    </a:srgbClr>
                  </a:outerShdw>
                </a:effectLst>
              </a:rPr>
              <a:t>oceny pracy nauczyciela </a:t>
            </a:r>
            <a:r>
              <a:rPr lang="pl-PL" sz="3200" b="1" dirty="0">
                <a:effectLst>
                  <a:outerShdw blurRad="38100" dist="38100" dir="2700000" algn="tl">
                    <a:srgbClr val="000000">
                      <a:alpha val="43137"/>
                    </a:srgbClr>
                  </a:outerShdw>
                </a:effectLst>
              </a:rPr>
              <a:t>na podstawie rozporządzenia z 29 maja 2018 r. (</a:t>
            </a:r>
            <a:r>
              <a:rPr lang="pl-PL" sz="3200" b="1" dirty="0">
                <a:effectLst>
                  <a:outerShdw blurRad="38100" dist="38100" dir="2700000" algn="tl">
                    <a:srgbClr val="000000">
                      <a:alpha val="43137"/>
                    </a:srgbClr>
                  </a:outerShdw>
                </a:effectLst>
                <a:hlinkClick r:id="rId3"/>
              </a:rPr>
              <a:t>Dz. U. poz. 1133</a:t>
            </a:r>
            <a:r>
              <a:rPr lang="pl-PL" sz="3200" b="1" dirty="0">
                <a:effectLst>
                  <a:outerShdw blurRad="38100" dist="38100" dir="2700000" algn="tl">
                    <a:srgbClr val="000000">
                      <a:alpha val="43137"/>
                    </a:srgbClr>
                  </a:outerShdw>
                </a:effectLst>
              </a:rPr>
              <a:t>) </a:t>
            </a:r>
            <a:r>
              <a:rPr lang="pl-PL" sz="3200" b="1" dirty="0" smtClean="0">
                <a:effectLst>
                  <a:outerShdw blurRad="38100" dist="38100" dir="2700000" algn="tl">
                    <a:srgbClr val="000000">
                      <a:alpha val="43137"/>
                    </a:srgbClr>
                  </a:outerShdw>
                </a:effectLst>
              </a:rPr>
              <a:t>– n. kontraktowy</a:t>
            </a:r>
            <a:endParaRPr lang="pl-PL" sz="3200" dirty="0">
              <a:effectLst>
                <a:outerShdw blurRad="38100" dist="38100" dir="2700000" algn="tl">
                  <a:srgbClr val="000000">
                    <a:alpha val="43137"/>
                  </a:srgbClr>
                </a:outerShdw>
              </a:effectLst>
            </a:endParaRPr>
          </a:p>
        </p:txBody>
      </p:sp>
      <p:sp>
        <p:nvSpPr>
          <p:cNvPr id="2" name="Symbol zastępczy numeru slajdu 1"/>
          <p:cNvSpPr>
            <a:spLocks noGrp="1"/>
          </p:cNvSpPr>
          <p:nvPr>
            <p:ph type="sldNum" sz="quarter" idx="12"/>
          </p:nvPr>
        </p:nvSpPr>
        <p:spPr/>
        <p:txBody>
          <a:bodyPr/>
          <a:lstStyle/>
          <a:p>
            <a:fld id="{B3DF4B94-4E59-48CA-9C1F-DF8E1BB7BD25}" type="slidenum">
              <a:rPr lang="pl-PL" smtClean="0"/>
              <a:t>10</a:t>
            </a:fld>
            <a:endParaRPr lang="pl-PL"/>
          </a:p>
        </p:txBody>
      </p:sp>
    </p:spTree>
    <p:extLst>
      <p:ext uri="{BB962C8B-B14F-4D97-AF65-F5344CB8AC3E}">
        <p14:creationId xmlns:p14="http://schemas.microsoft.com/office/powerpoint/2010/main" val="10167766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1"/>
            <a:ext cx="10515600" cy="1349297"/>
          </a:xfrm>
        </p:spPr>
        <p:txBody>
          <a:bodyPr>
            <a:normAutofit/>
          </a:bodyPr>
          <a:lstStyle/>
          <a:p>
            <a:r>
              <a:rPr lang="pl-PL" sz="4000" b="1" dirty="0" smtClean="0">
                <a:effectLst>
                  <a:outerShdw blurRad="38100" dist="38100" dir="2700000" algn="tl">
                    <a:srgbClr val="000000">
                      <a:alpha val="43137"/>
                    </a:srgbClr>
                  </a:outerShdw>
                </a:effectLst>
              </a:rPr>
              <a:t>Nauczyciel mianowany</a:t>
            </a:r>
            <a:r>
              <a:rPr lang="pl-PL" sz="4000" dirty="0" smtClean="0"/>
              <a:t> </a:t>
            </a:r>
            <a:endParaRPr lang="pl-PL" sz="4000" dirty="0"/>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2447324891"/>
              </p:ext>
            </p:extLst>
          </p:nvPr>
        </p:nvGraphicFramePr>
        <p:xfrm>
          <a:off x="0" y="1009651"/>
          <a:ext cx="12192000" cy="5848348"/>
        </p:xfrm>
        <a:graphic>
          <a:graphicData uri="http://schemas.openxmlformats.org/drawingml/2006/table">
            <a:tbl>
              <a:tblPr firstRow="1" bandRow="1">
                <a:tableStyleId>{5C22544A-7EE6-4342-B048-85BDC9FD1C3A}</a:tableStyleId>
              </a:tblPr>
              <a:tblGrid>
                <a:gridCol w="2419815">
                  <a:extLst>
                    <a:ext uri="{9D8B030D-6E8A-4147-A177-3AD203B41FA5}">
                      <a16:colId xmlns:a16="http://schemas.microsoft.com/office/drawing/2014/main" val="20000"/>
                    </a:ext>
                  </a:extLst>
                </a:gridCol>
                <a:gridCol w="9772185">
                  <a:extLst>
                    <a:ext uri="{9D8B030D-6E8A-4147-A177-3AD203B41FA5}">
                      <a16:colId xmlns:a16="http://schemas.microsoft.com/office/drawing/2014/main" val="20001"/>
                    </a:ext>
                  </a:extLst>
                </a:gridCol>
              </a:tblGrid>
              <a:tr h="491884">
                <a:tc>
                  <a:txBody>
                    <a:bodyPr/>
                    <a:lstStyle/>
                    <a:p>
                      <a:r>
                        <a:rPr lang="pl-PL" sz="2400" dirty="0" smtClean="0">
                          <a:solidFill>
                            <a:schemeClr val="tx1"/>
                          </a:solidFill>
                        </a:rPr>
                        <a:t>Przepis prawa</a:t>
                      </a:r>
                      <a:endParaRPr lang="pl-PL" sz="2400" dirty="0">
                        <a:solidFill>
                          <a:schemeClr val="tx1"/>
                        </a:solidFill>
                      </a:endParaRPr>
                    </a:p>
                  </a:txBody>
                  <a:tcPr>
                    <a:solidFill>
                      <a:schemeClr val="accent1">
                        <a:lumMod val="20000"/>
                        <a:lumOff val="80000"/>
                      </a:schemeClr>
                    </a:solidFill>
                  </a:tcPr>
                </a:tc>
                <a:tc>
                  <a:txBody>
                    <a:bodyPr/>
                    <a:lstStyle/>
                    <a:p>
                      <a:r>
                        <a:rPr lang="pl-PL" sz="2400" dirty="0" smtClean="0">
                          <a:solidFill>
                            <a:schemeClr val="tx1"/>
                          </a:solidFill>
                        </a:rPr>
                        <a:t>opis</a:t>
                      </a:r>
                      <a:endParaRPr lang="pl-PL" sz="240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0"/>
                  </a:ext>
                </a:extLst>
              </a:tr>
              <a:tr h="1594710">
                <a:tc>
                  <a:txBody>
                    <a:bodyPr/>
                    <a:lstStyle/>
                    <a:p>
                      <a:r>
                        <a:rPr lang="pl-PL" sz="2400" dirty="0" smtClean="0"/>
                        <a:t>Art. 9f ust. 2 KN</a:t>
                      </a:r>
                      <a:endParaRPr lang="pl-PL" sz="2400" dirty="0"/>
                    </a:p>
                  </a:txBody>
                  <a:tcPr>
                    <a:solidFill>
                      <a:schemeClr val="accent1">
                        <a:lumMod val="20000"/>
                        <a:lumOff val="80000"/>
                      </a:schemeClr>
                    </a:solidFill>
                  </a:tcPr>
                </a:tc>
                <a:tc>
                  <a:txBody>
                    <a:bodyPr/>
                    <a:lstStyle/>
                    <a:p>
                      <a:r>
                        <a:rPr lang="pl-PL" sz="2400" dirty="0" smtClean="0"/>
                        <a:t>Jeżeli</a:t>
                      </a:r>
                      <a:r>
                        <a:rPr lang="pl-PL" sz="2400" baseline="0" dirty="0" smtClean="0"/>
                        <a:t> w okresie stażu następuje </a:t>
                      </a:r>
                      <a:r>
                        <a:rPr lang="pl-PL" sz="2400" b="1" dirty="0" smtClean="0"/>
                        <a:t>zmiana miejsca zatrudnienia </a:t>
                      </a:r>
                      <a:r>
                        <a:rPr lang="pl-PL" sz="2400" dirty="0" smtClean="0"/>
                        <a:t>zalicza się okres odbytego staży </a:t>
                      </a:r>
                      <a:r>
                        <a:rPr lang="pl-PL" sz="2400" u="sng" dirty="0" smtClean="0">
                          <a:solidFill>
                            <a:srgbClr val="FF0000"/>
                          </a:solidFill>
                        </a:rPr>
                        <a:t>pod warunkiem podjęcia zatrudnienia w ciągu trzech miesięcy </a:t>
                      </a:r>
                      <a:r>
                        <a:rPr lang="pl-PL" sz="2400" dirty="0" smtClean="0"/>
                        <a:t>i otrzymania co najmniej dobrej oceny pracy za okres stażu dotychczasowego (</a:t>
                      </a:r>
                      <a:r>
                        <a:rPr lang="pl-PL" sz="2400" dirty="0" smtClean="0">
                          <a:solidFill>
                            <a:srgbClr val="FF0000"/>
                          </a:solidFill>
                        </a:rPr>
                        <a:t>a</a:t>
                      </a:r>
                      <a:r>
                        <a:rPr lang="pl-PL" sz="2400" dirty="0" smtClean="0"/>
                        <a:t> </a:t>
                      </a:r>
                      <a:r>
                        <a:rPr lang="pl-PL" sz="2400" dirty="0" smtClean="0">
                          <a:solidFill>
                            <a:srgbClr val="FF0000"/>
                          </a:solidFill>
                        </a:rPr>
                        <a:t>nie „oceny dorobku zawodowego”</a:t>
                      </a:r>
                      <a:r>
                        <a:rPr lang="pl-PL" sz="2400" dirty="0" smtClean="0"/>
                        <a:t>)</a:t>
                      </a:r>
                      <a:endParaRPr lang="pl-PL" sz="2400" dirty="0"/>
                    </a:p>
                  </a:txBody>
                  <a:tcPr>
                    <a:solidFill>
                      <a:schemeClr val="accent1">
                        <a:lumMod val="20000"/>
                        <a:lumOff val="80000"/>
                      </a:schemeClr>
                    </a:solidFill>
                  </a:tcPr>
                </a:tc>
                <a:extLst>
                  <a:ext uri="{0D108BD9-81ED-4DB2-BD59-A6C34878D82A}">
                    <a16:rowId xmlns:a16="http://schemas.microsoft.com/office/drawing/2014/main" val="10001"/>
                  </a:ext>
                </a:extLst>
              </a:tr>
              <a:tr h="849006">
                <a:tc>
                  <a:txBody>
                    <a:bodyPr/>
                    <a:lstStyle/>
                    <a:p>
                      <a:r>
                        <a:rPr lang="pl-PL" sz="2400" dirty="0" smtClean="0"/>
                        <a:t>Art. 9d ust. 4 KN</a:t>
                      </a:r>
                      <a:endParaRPr lang="pl-PL" sz="2400" dirty="0"/>
                    </a:p>
                  </a:txBody>
                  <a:tcP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2400" dirty="0" smtClean="0"/>
                        <a:t>Od dnia nadania stopnia</a:t>
                      </a:r>
                      <a:r>
                        <a:rPr lang="pl-PL" sz="2400" baseline="0" dirty="0" smtClean="0"/>
                        <a:t> awansu </a:t>
                      </a:r>
                      <a:r>
                        <a:rPr lang="pl-PL" sz="2400" baseline="0" dirty="0" smtClean="0">
                          <a:solidFill>
                            <a:srgbClr val="FF0000"/>
                          </a:solidFill>
                        </a:rPr>
                        <a:t>cztery lata </a:t>
                      </a:r>
                      <a:r>
                        <a:rPr lang="pl-PL" sz="2400" baseline="0" dirty="0" smtClean="0"/>
                        <a:t>do rozpoczęcia kolejnego stażu (</a:t>
                      </a:r>
                      <a:r>
                        <a:rPr lang="pl-PL" sz="2400" b="1" baseline="0" dirty="0" smtClean="0"/>
                        <a:t>był jeden rok</a:t>
                      </a:r>
                      <a:r>
                        <a:rPr lang="pl-PL" sz="2400" baseline="0" dirty="0" smtClean="0"/>
                        <a:t>) - </a:t>
                      </a:r>
                      <a:r>
                        <a:rPr lang="pl-PL" sz="2400" u="sng" baseline="0" dirty="0" smtClean="0">
                          <a:solidFill>
                            <a:srgbClr val="FF0000"/>
                          </a:solidFill>
                        </a:rPr>
                        <a:t>„może rozpocząć staż”</a:t>
                      </a:r>
                      <a:endParaRPr lang="pl-PL" sz="2400" u="sng" dirty="0" smtClean="0"/>
                    </a:p>
                  </a:txBody>
                  <a:tcPr>
                    <a:solidFill>
                      <a:schemeClr val="accent1">
                        <a:lumMod val="20000"/>
                        <a:lumOff val="80000"/>
                      </a:schemeClr>
                    </a:solidFill>
                  </a:tcPr>
                </a:tc>
                <a:extLst>
                  <a:ext uri="{0D108BD9-81ED-4DB2-BD59-A6C34878D82A}">
                    <a16:rowId xmlns:a16="http://schemas.microsoft.com/office/drawing/2014/main" val="10002"/>
                  </a:ext>
                </a:extLst>
              </a:tr>
              <a:tr h="844258">
                <a:tc>
                  <a:txBody>
                    <a:bodyPr/>
                    <a:lstStyle/>
                    <a:p>
                      <a:r>
                        <a:rPr lang="pl-PL" sz="2400" dirty="0" smtClean="0"/>
                        <a:t>Art. 9d ust. 4a KN</a:t>
                      </a:r>
                      <a:endParaRPr lang="pl-PL" sz="2400" dirty="0"/>
                    </a:p>
                  </a:txBody>
                  <a:tcPr>
                    <a:solidFill>
                      <a:schemeClr val="accent1">
                        <a:lumMod val="20000"/>
                        <a:lumOff val="80000"/>
                      </a:schemeClr>
                    </a:solidFill>
                  </a:tcPr>
                </a:tc>
                <a:tc>
                  <a:txBody>
                    <a:bodyPr/>
                    <a:lstStyle/>
                    <a:p>
                      <a:r>
                        <a:rPr lang="pl-PL" sz="2400" dirty="0" smtClean="0"/>
                        <a:t>Skrócenie</a:t>
                      </a:r>
                      <a:r>
                        <a:rPr lang="pl-PL" sz="2400" baseline="0" dirty="0" smtClean="0"/>
                        <a:t> </a:t>
                      </a:r>
                      <a:r>
                        <a:rPr lang="pl-PL" sz="2400" baseline="0" dirty="0" smtClean="0">
                          <a:solidFill>
                            <a:srgbClr val="00B050"/>
                          </a:solidFill>
                        </a:rPr>
                        <a:t>„okresu oczekiwania” </a:t>
                      </a:r>
                      <a:r>
                        <a:rPr lang="pl-PL" sz="2400" baseline="0" dirty="0" smtClean="0"/>
                        <a:t>do dwóch lat, </a:t>
                      </a:r>
                      <a:r>
                        <a:rPr lang="pl-PL" sz="2400" baseline="0" dirty="0" smtClean="0">
                          <a:solidFill>
                            <a:srgbClr val="FF0000"/>
                          </a:solidFill>
                        </a:rPr>
                        <a:t>jeśli</a:t>
                      </a:r>
                      <a:r>
                        <a:rPr lang="pl-PL" sz="2400" baseline="0" dirty="0" smtClean="0"/>
                        <a:t> otrzyma wyróżniającą ocenę pracy</a:t>
                      </a:r>
                      <a:endParaRPr lang="pl-PL" sz="2400" dirty="0"/>
                    </a:p>
                  </a:txBody>
                  <a:tcPr>
                    <a:solidFill>
                      <a:schemeClr val="accent1">
                        <a:lumMod val="20000"/>
                        <a:lumOff val="80000"/>
                      </a:schemeClr>
                    </a:solidFill>
                  </a:tcPr>
                </a:tc>
                <a:extLst>
                  <a:ext uri="{0D108BD9-81ED-4DB2-BD59-A6C34878D82A}">
                    <a16:rowId xmlns:a16="http://schemas.microsoft.com/office/drawing/2014/main" val="10003"/>
                  </a:ext>
                </a:extLst>
              </a:tr>
              <a:tr h="12194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400" dirty="0" smtClean="0"/>
                        <a:t>Art.</a:t>
                      </a:r>
                      <a:r>
                        <a:rPr lang="pl-PL" sz="2400" baseline="0" dirty="0" smtClean="0"/>
                        <a:t> </a:t>
                      </a:r>
                      <a:r>
                        <a:rPr lang="pl-PL" sz="2400" dirty="0" smtClean="0"/>
                        <a:t>9g ust. 8 KN</a:t>
                      </a:r>
                    </a:p>
                  </a:txBody>
                  <a:tcPr>
                    <a:solidFill>
                      <a:schemeClr val="accent1">
                        <a:lumMod val="20000"/>
                        <a:lumOff val="80000"/>
                      </a:schemeClr>
                    </a:solidFill>
                  </a:tcPr>
                </a:tc>
                <a:tc>
                  <a:txBody>
                    <a:bodyPr/>
                    <a:lstStyle/>
                    <a:p>
                      <a:r>
                        <a:rPr lang="pl-PL" sz="2400" dirty="0" smtClean="0"/>
                        <a:t>Nauczyciel, który nie uzyskał</a:t>
                      </a:r>
                      <a:r>
                        <a:rPr lang="pl-PL" sz="2400" baseline="0" dirty="0" smtClean="0"/>
                        <a:t> akceptacji komisji </a:t>
                      </a:r>
                      <a:r>
                        <a:rPr lang="pl-PL" sz="2400" baseline="0" dirty="0" err="1" smtClean="0"/>
                        <a:t>kwalif</a:t>
                      </a:r>
                      <a:r>
                        <a:rPr lang="pl-PL" sz="2400" baseline="0" dirty="0" smtClean="0"/>
                        <a:t>. </a:t>
                      </a:r>
                      <a:r>
                        <a:rPr lang="pl-PL" sz="2400" u="sng" baseline="0" dirty="0" smtClean="0">
                          <a:solidFill>
                            <a:srgbClr val="FF0000"/>
                          </a:solidFill>
                        </a:rPr>
                        <a:t>może</a:t>
                      </a:r>
                      <a:r>
                        <a:rPr lang="pl-PL" sz="2400" baseline="0" dirty="0" smtClean="0"/>
                        <a:t> złożyć wniosek (zgoda dyrektora), odbyć staż 9 miesięcy i ponownie przystąpić do egzaminu.</a:t>
                      </a:r>
                    </a:p>
                    <a:p>
                      <a:r>
                        <a:rPr lang="pl-PL" sz="2400" baseline="0" dirty="0" smtClean="0">
                          <a:solidFill>
                            <a:srgbClr val="FF0000"/>
                          </a:solidFill>
                        </a:rPr>
                        <a:t>Jeśli ponownie nie uzyska akceptacji, to odbywa staż 2 lata i 9 miesięcy</a:t>
                      </a:r>
                      <a:endParaRPr lang="pl-PL" sz="2400" dirty="0">
                        <a:solidFill>
                          <a:srgbClr val="FF0000"/>
                        </a:solidFill>
                      </a:endParaRPr>
                    </a:p>
                  </a:txBody>
                  <a:tcPr>
                    <a:solidFill>
                      <a:schemeClr val="accent1">
                        <a:lumMod val="20000"/>
                        <a:lumOff val="80000"/>
                      </a:schemeClr>
                    </a:solidFill>
                  </a:tcPr>
                </a:tc>
                <a:extLst>
                  <a:ext uri="{0D108BD9-81ED-4DB2-BD59-A6C34878D82A}">
                    <a16:rowId xmlns:a16="http://schemas.microsoft.com/office/drawing/2014/main" val="10004"/>
                  </a:ext>
                </a:extLst>
              </a:tr>
              <a:tr h="8490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400" dirty="0" smtClean="0"/>
                        <a:t>Art. 6a ust. 2a</a:t>
                      </a:r>
                    </a:p>
                  </a:txBody>
                  <a:tcP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2400" dirty="0" smtClean="0"/>
                        <a:t>Dyrektor dokonuje</a:t>
                      </a:r>
                      <a:r>
                        <a:rPr lang="pl-PL" sz="2400" baseline="0" dirty="0" smtClean="0"/>
                        <a:t> oceny pracy nauczyciela </a:t>
                      </a:r>
                      <a:r>
                        <a:rPr lang="pl-PL" sz="2400" u="sng" baseline="0" dirty="0" smtClean="0">
                          <a:solidFill>
                            <a:srgbClr val="FF0000"/>
                          </a:solidFill>
                        </a:rPr>
                        <a:t>w terminie nie dłuższym niż 21 dni od złożenia sprawozdania</a:t>
                      </a:r>
                      <a:r>
                        <a:rPr lang="pl-PL" sz="2400" baseline="0" dirty="0" smtClean="0"/>
                        <a:t> </a:t>
                      </a:r>
                      <a:r>
                        <a:rPr lang="pl-PL" sz="2400" dirty="0" smtClean="0"/>
                        <a:t>(</a:t>
                      </a:r>
                      <a:r>
                        <a:rPr lang="pl-PL" sz="2400" dirty="0" smtClean="0">
                          <a:solidFill>
                            <a:schemeClr val="tx1"/>
                          </a:solidFill>
                        </a:rPr>
                        <a:t>a nie „oceny dorobku zawodowego”)</a:t>
                      </a:r>
                    </a:p>
                  </a:txBody>
                  <a:tcPr>
                    <a:solidFill>
                      <a:schemeClr val="accent1">
                        <a:lumMod val="20000"/>
                        <a:lumOff val="80000"/>
                      </a:schemeClr>
                    </a:solidFill>
                  </a:tcPr>
                </a:tc>
                <a:extLst>
                  <a:ext uri="{0D108BD9-81ED-4DB2-BD59-A6C34878D82A}">
                    <a16:rowId xmlns:a16="http://schemas.microsoft.com/office/drawing/2014/main" val="10005"/>
                  </a:ext>
                </a:extLst>
              </a:tr>
            </a:tbl>
          </a:graphicData>
        </a:graphic>
      </p:graphicFrame>
      <p:sp>
        <p:nvSpPr>
          <p:cNvPr id="3" name="Symbol zastępczy numeru slajdu 2"/>
          <p:cNvSpPr>
            <a:spLocks noGrp="1"/>
          </p:cNvSpPr>
          <p:nvPr>
            <p:ph type="sldNum" sz="quarter" idx="12"/>
          </p:nvPr>
        </p:nvSpPr>
        <p:spPr/>
        <p:txBody>
          <a:bodyPr/>
          <a:lstStyle/>
          <a:p>
            <a:fld id="{B3DF4B94-4E59-48CA-9C1F-DF8E1BB7BD25}" type="slidenum">
              <a:rPr lang="pl-PL" smtClean="0"/>
              <a:t>11</a:t>
            </a:fld>
            <a:endParaRPr lang="pl-PL"/>
          </a:p>
        </p:txBody>
      </p:sp>
    </p:spTree>
    <p:extLst>
      <p:ext uri="{BB962C8B-B14F-4D97-AF65-F5344CB8AC3E}">
        <p14:creationId xmlns:p14="http://schemas.microsoft.com/office/powerpoint/2010/main" val="778064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08610" y="1297858"/>
            <a:ext cx="11752210" cy="5560142"/>
          </a:xfrm>
        </p:spPr>
        <p:txBody>
          <a:bodyPr>
            <a:normAutofit fontScale="92500" lnSpcReduction="20000"/>
          </a:bodyPr>
          <a:lstStyle/>
          <a:p>
            <a:pPr marL="0" indent="0">
              <a:buNone/>
            </a:pPr>
            <a:r>
              <a:rPr lang="pl-PL" b="1" dirty="0" smtClean="0"/>
              <a:t>§</a:t>
            </a:r>
            <a:r>
              <a:rPr lang="pl-PL" b="1" dirty="0"/>
              <a:t> 4</a:t>
            </a:r>
            <a:r>
              <a:rPr lang="pl-PL" dirty="0"/>
              <a:t>. 1. Kryteria oceny pracy nauczyciela mianowanego obejmują </a:t>
            </a:r>
            <a:r>
              <a:rPr lang="pl-PL" u="sng" dirty="0">
                <a:solidFill>
                  <a:srgbClr val="FF0000"/>
                </a:solidFill>
              </a:rPr>
              <a:t>kryteria określone w </a:t>
            </a:r>
            <a:r>
              <a:rPr lang="pl-PL" u="sng" dirty="0" smtClean="0">
                <a:solidFill>
                  <a:srgbClr val="FF0000"/>
                </a:solidFill>
              </a:rPr>
              <a:t>§ 2 </a:t>
            </a:r>
            <a:r>
              <a:rPr lang="pl-PL" u="sng" dirty="0">
                <a:solidFill>
                  <a:srgbClr val="FF0000"/>
                </a:solidFill>
              </a:rPr>
              <a:t>ust. 1 i § 3 ust. </a:t>
            </a:r>
            <a:r>
              <a:rPr lang="pl-PL" u="sng" dirty="0" smtClean="0">
                <a:solidFill>
                  <a:srgbClr val="FF0000"/>
                </a:solidFill>
              </a:rPr>
              <a:t>1 oraz</a:t>
            </a:r>
            <a:r>
              <a:rPr lang="pl-PL" dirty="0" smtClean="0"/>
              <a:t>:</a:t>
            </a:r>
            <a:endParaRPr lang="pl-PL" dirty="0"/>
          </a:p>
          <a:p>
            <a:pPr marL="0" indent="0">
              <a:buNone/>
            </a:pPr>
            <a:r>
              <a:rPr lang="pl-PL" dirty="0"/>
              <a:t>1) podejmowanie innowacyjnych rozwiązań organizacyjnych, programowych </a:t>
            </a:r>
            <a:r>
              <a:rPr lang="pl-PL" dirty="0" smtClean="0"/>
              <a:t>lub metodycznych </a:t>
            </a:r>
            <a:r>
              <a:rPr lang="pl-PL" dirty="0"/>
              <a:t>w prowadzeniu zajęć dydaktycznych, wychowawczych i opiekuńczych; </a:t>
            </a:r>
          </a:p>
          <a:p>
            <a:pPr marL="0" indent="0">
              <a:buNone/>
            </a:pPr>
            <a:r>
              <a:rPr lang="pl-PL" dirty="0" smtClean="0"/>
              <a:t>2</a:t>
            </a:r>
            <a:r>
              <a:rPr lang="pl-PL" dirty="0"/>
              <a:t>) pobudzanie inicjatyw uczniów przez inspirowanie ich do działań w szkole i </a:t>
            </a:r>
            <a:r>
              <a:rPr lang="pl-PL" dirty="0" smtClean="0"/>
              <a:t>środowisku pozaszkolnym </a:t>
            </a:r>
            <a:r>
              <a:rPr lang="pl-PL" dirty="0"/>
              <a:t>oraz sprawowanie opieki nad uczniami podejmującymi te inicjatywy; </a:t>
            </a:r>
            <a:r>
              <a:rPr lang="pl-PL" b="1" i="1" dirty="0"/>
              <a:t>WYŁĄCZENIE, NOTATKI</a:t>
            </a:r>
            <a:endParaRPr lang="pl-PL" dirty="0"/>
          </a:p>
          <a:p>
            <a:pPr marL="0" indent="0">
              <a:buNone/>
            </a:pPr>
            <a:r>
              <a:rPr lang="pl-PL" dirty="0" smtClean="0"/>
              <a:t>3</a:t>
            </a:r>
            <a:r>
              <a:rPr lang="pl-PL" dirty="0"/>
              <a:t>) prowadzenie oraz omawianie zajęć otwartych dla nauczycieli lub rodziców; </a:t>
            </a:r>
          </a:p>
          <a:p>
            <a:pPr marL="0" indent="0">
              <a:buNone/>
            </a:pPr>
            <a:r>
              <a:rPr lang="pl-PL" dirty="0" smtClean="0"/>
              <a:t>4</a:t>
            </a:r>
            <a:r>
              <a:rPr lang="pl-PL" dirty="0"/>
              <a:t>) wykorzystywanie wiedzy i umiejętności nabytych w wyniku doskonalenia </a:t>
            </a:r>
            <a:r>
              <a:rPr lang="pl-PL" dirty="0" smtClean="0"/>
              <a:t>zawodowego do </a:t>
            </a:r>
            <a:r>
              <a:rPr lang="pl-PL" dirty="0"/>
              <a:t>doskonalenia własnej pracy oraz pracy szkoły; </a:t>
            </a:r>
          </a:p>
          <a:p>
            <a:pPr marL="0" indent="0">
              <a:buNone/>
            </a:pPr>
            <a:r>
              <a:rPr lang="pl-PL" dirty="0" smtClean="0"/>
              <a:t>5</a:t>
            </a:r>
            <a:r>
              <a:rPr lang="pl-PL" dirty="0"/>
              <a:t>) realizowanie powierzonych funkcji lub innych zadań zleconych przez dyrektora szkoły</a:t>
            </a:r>
            <a:r>
              <a:rPr lang="pl-PL" dirty="0" smtClean="0"/>
              <a:t>.</a:t>
            </a:r>
          </a:p>
          <a:p>
            <a:pPr marL="0" indent="0">
              <a:buNone/>
            </a:pPr>
            <a:r>
              <a:rPr lang="pl-PL" dirty="0" smtClean="0"/>
              <a:t>3</a:t>
            </a:r>
            <a:r>
              <a:rPr lang="pl-PL" dirty="0"/>
              <a:t>. Kryteria oceny pracy nauczyciela mianowanego dokonywanej po zakończeniu </a:t>
            </a:r>
            <a:r>
              <a:rPr lang="pl-PL" dirty="0" smtClean="0"/>
              <a:t>stażu na </a:t>
            </a:r>
            <a:r>
              <a:rPr lang="pl-PL" dirty="0"/>
              <a:t>stopień nauczyciela dyplomowanego </a:t>
            </a:r>
            <a:r>
              <a:rPr lang="pl-PL" u="sng" dirty="0">
                <a:solidFill>
                  <a:srgbClr val="FF0000"/>
                </a:solidFill>
              </a:rPr>
              <a:t>obejmują także stopień realizacji planu </a:t>
            </a:r>
            <a:r>
              <a:rPr lang="pl-PL" u="sng" dirty="0" smtClean="0">
                <a:solidFill>
                  <a:srgbClr val="FF0000"/>
                </a:solidFill>
              </a:rPr>
              <a:t>rozwoju zawodowego</a:t>
            </a:r>
            <a:r>
              <a:rPr lang="pl-PL" u="sng" dirty="0">
                <a:solidFill>
                  <a:srgbClr val="FF0000"/>
                </a:solidFill>
              </a:rPr>
              <a:t>.</a:t>
            </a:r>
          </a:p>
          <a:p>
            <a:pPr marL="0" indent="0">
              <a:buNone/>
            </a:pPr>
            <a:endParaRPr lang="pl-PL" sz="2400" b="1" dirty="0" smtClean="0"/>
          </a:p>
          <a:p>
            <a:pPr marL="0" indent="0">
              <a:buNone/>
            </a:pPr>
            <a:endParaRPr lang="pl-PL" sz="2400" b="1" dirty="0" smtClean="0"/>
          </a:p>
        </p:txBody>
      </p:sp>
      <p:sp>
        <p:nvSpPr>
          <p:cNvPr id="4" name="Tytuł 1"/>
          <p:cNvSpPr>
            <a:spLocks noGrp="1"/>
          </p:cNvSpPr>
          <p:nvPr>
            <p:ph type="title"/>
          </p:nvPr>
        </p:nvSpPr>
        <p:spPr>
          <a:xfrm>
            <a:off x="468630" y="1"/>
            <a:ext cx="11723370" cy="1297858"/>
          </a:xfrm>
        </p:spPr>
        <p:txBody>
          <a:bodyPr>
            <a:normAutofit/>
          </a:bodyPr>
          <a:lstStyle/>
          <a:p>
            <a:r>
              <a:rPr lang="pl-PL" sz="3200" u="sng" dirty="0">
                <a:effectLst>
                  <a:outerShdw blurRad="38100" dist="38100" dir="2700000" algn="tl">
                    <a:srgbClr val="000000">
                      <a:alpha val="43137"/>
                    </a:srgbClr>
                  </a:outerShdw>
                </a:effectLst>
              </a:rPr>
              <a:t>Szczegółowe kryteria</a:t>
            </a:r>
            <a:r>
              <a:rPr lang="pl-PL" sz="3200" dirty="0" smtClean="0">
                <a:effectLst>
                  <a:outerShdw blurRad="38100" dist="38100" dir="2700000" algn="tl">
                    <a:srgbClr val="000000">
                      <a:alpha val="43137"/>
                    </a:srgbClr>
                  </a:outerShdw>
                </a:effectLst>
              </a:rPr>
              <a:t> </a:t>
            </a:r>
            <a:r>
              <a:rPr lang="pl-PL" sz="3200" dirty="0">
                <a:effectLst>
                  <a:outerShdw blurRad="38100" dist="38100" dir="2700000" algn="tl">
                    <a:srgbClr val="000000">
                      <a:alpha val="43137"/>
                    </a:srgbClr>
                  </a:outerShdw>
                </a:effectLst>
              </a:rPr>
              <a:t>oceny pracy nauczyciela </a:t>
            </a:r>
            <a:r>
              <a:rPr lang="pl-PL" sz="3200" b="1" dirty="0">
                <a:effectLst>
                  <a:outerShdw blurRad="38100" dist="38100" dir="2700000" algn="tl">
                    <a:srgbClr val="000000">
                      <a:alpha val="43137"/>
                    </a:srgbClr>
                  </a:outerShdw>
                </a:effectLst>
              </a:rPr>
              <a:t>na podstawie rozporządzenia z 29 maja 2018 r. (</a:t>
            </a:r>
            <a:r>
              <a:rPr lang="pl-PL" sz="3200" b="1" dirty="0">
                <a:effectLst>
                  <a:outerShdw blurRad="38100" dist="38100" dir="2700000" algn="tl">
                    <a:srgbClr val="000000">
                      <a:alpha val="43137"/>
                    </a:srgbClr>
                  </a:outerShdw>
                </a:effectLst>
                <a:hlinkClick r:id="rId3"/>
              </a:rPr>
              <a:t>Dz. U. poz. 1133</a:t>
            </a:r>
            <a:r>
              <a:rPr lang="pl-PL" sz="3200" b="1" dirty="0">
                <a:effectLst>
                  <a:outerShdw blurRad="38100" dist="38100" dir="2700000" algn="tl">
                    <a:srgbClr val="000000">
                      <a:alpha val="43137"/>
                    </a:srgbClr>
                  </a:outerShdw>
                </a:effectLst>
              </a:rPr>
              <a:t>) </a:t>
            </a:r>
            <a:r>
              <a:rPr lang="pl-PL" sz="3200" b="1" dirty="0" smtClean="0">
                <a:effectLst>
                  <a:outerShdw blurRad="38100" dist="38100" dir="2700000" algn="tl">
                    <a:srgbClr val="000000">
                      <a:alpha val="43137"/>
                    </a:srgbClr>
                  </a:outerShdw>
                </a:effectLst>
              </a:rPr>
              <a:t>– n. mianowany</a:t>
            </a:r>
            <a:endParaRPr lang="pl-PL" sz="3200" dirty="0">
              <a:effectLst>
                <a:outerShdw blurRad="38100" dist="38100" dir="2700000" algn="tl">
                  <a:srgbClr val="000000">
                    <a:alpha val="43137"/>
                  </a:srgbClr>
                </a:outerShdw>
              </a:effectLst>
            </a:endParaRPr>
          </a:p>
        </p:txBody>
      </p:sp>
      <p:sp>
        <p:nvSpPr>
          <p:cNvPr id="2" name="Symbol zastępczy numeru slajdu 1"/>
          <p:cNvSpPr>
            <a:spLocks noGrp="1"/>
          </p:cNvSpPr>
          <p:nvPr>
            <p:ph type="sldNum" sz="quarter" idx="12"/>
          </p:nvPr>
        </p:nvSpPr>
        <p:spPr/>
        <p:txBody>
          <a:bodyPr/>
          <a:lstStyle/>
          <a:p>
            <a:fld id="{B3DF4B94-4E59-48CA-9C1F-DF8E1BB7BD25}" type="slidenum">
              <a:rPr lang="pl-PL" smtClean="0"/>
              <a:t>12</a:t>
            </a:fld>
            <a:endParaRPr lang="pl-PL"/>
          </a:p>
        </p:txBody>
      </p:sp>
    </p:spTree>
    <p:extLst>
      <p:ext uri="{BB962C8B-B14F-4D97-AF65-F5344CB8AC3E}">
        <p14:creationId xmlns:p14="http://schemas.microsoft.com/office/powerpoint/2010/main" val="29665817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88620" y="1"/>
            <a:ext cx="11803380" cy="1047136"/>
          </a:xfrm>
        </p:spPr>
        <p:txBody>
          <a:bodyPr>
            <a:normAutofit/>
          </a:bodyPr>
          <a:lstStyle/>
          <a:p>
            <a:r>
              <a:rPr lang="pl-PL" sz="3200" u="sng" dirty="0">
                <a:effectLst>
                  <a:outerShdw blurRad="38100" dist="38100" dir="2700000" algn="tl">
                    <a:srgbClr val="000000">
                      <a:alpha val="43137"/>
                    </a:srgbClr>
                  </a:outerShdw>
                </a:effectLst>
              </a:rPr>
              <a:t>Szczegółowe kryteria</a:t>
            </a:r>
            <a:r>
              <a:rPr lang="pl-PL" sz="3200" dirty="0" smtClean="0">
                <a:effectLst>
                  <a:outerShdw blurRad="38100" dist="38100" dir="2700000" algn="tl">
                    <a:srgbClr val="000000">
                      <a:alpha val="43137"/>
                    </a:srgbClr>
                  </a:outerShdw>
                </a:effectLst>
              </a:rPr>
              <a:t> </a:t>
            </a:r>
            <a:r>
              <a:rPr lang="pl-PL" sz="3200" dirty="0">
                <a:effectLst>
                  <a:outerShdw blurRad="38100" dist="38100" dir="2700000" algn="tl">
                    <a:srgbClr val="000000">
                      <a:alpha val="43137"/>
                    </a:srgbClr>
                  </a:outerShdw>
                </a:effectLst>
              </a:rPr>
              <a:t>oceny pracy nauczyciela </a:t>
            </a:r>
            <a:r>
              <a:rPr lang="pl-PL" sz="3200" b="1" dirty="0">
                <a:effectLst>
                  <a:outerShdw blurRad="38100" dist="38100" dir="2700000" algn="tl">
                    <a:srgbClr val="000000">
                      <a:alpha val="43137"/>
                    </a:srgbClr>
                  </a:outerShdw>
                </a:effectLst>
              </a:rPr>
              <a:t>na podstawie rozporządzenia z 29 maja 2018 r. (Dz. U. poz. 1133) </a:t>
            </a:r>
            <a:r>
              <a:rPr lang="pl-PL" sz="3200" b="1" dirty="0" smtClean="0">
                <a:effectLst>
                  <a:outerShdw blurRad="38100" dist="38100" dir="2700000" algn="tl">
                    <a:srgbClr val="000000">
                      <a:alpha val="43137"/>
                    </a:srgbClr>
                  </a:outerShdw>
                </a:effectLst>
              </a:rPr>
              <a:t>– n. dyplomowany</a:t>
            </a:r>
            <a:endParaRPr lang="pl-PL" sz="3200" dirty="0">
              <a:effectLst>
                <a:outerShdw blurRad="38100" dist="38100" dir="2700000" algn="tl">
                  <a:srgbClr val="000000">
                    <a:alpha val="43137"/>
                  </a:srgbClr>
                </a:outerShdw>
              </a:effectLst>
            </a:endParaRPr>
          </a:p>
        </p:txBody>
      </p:sp>
      <p:sp>
        <p:nvSpPr>
          <p:cNvPr id="3" name="Symbol zastępczy zawartości 2"/>
          <p:cNvSpPr>
            <a:spLocks noGrp="1"/>
          </p:cNvSpPr>
          <p:nvPr>
            <p:ph idx="1"/>
          </p:nvPr>
        </p:nvSpPr>
        <p:spPr>
          <a:xfrm>
            <a:off x="0" y="1131570"/>
            <a:ext cx="12192000" cy="5726430"/>
          </a:xfrm>
        </p:spPr>
        <p:txBody>
          <a:bodyPr>
            <a:normAutofit fontScale="85000" lnSpcReduction="20000"/>
          </a:bodyPr>
          <a:lstStyle/>
          <a:p>
            <a:pPr marL="0" indent="0">
              <a:buNone/>
            </a:pPr>
            <a:r>
              <a:rPr lang="pl-PL" dirty="0" smtClean="0"/>
              <a:t>§  </a:t>
            </a:r>
            <a:r>
              <a:rPr lang="pl-PL" b="1" dirty="0" smtClean="0"/>
              <a:t>5</a:t>
            </a:r>
            <a:r>
              <a:rPr lang="pl-PL" b="1" dirty="0"/>
              <a:t>.</a:t>
            </a:r>
            <a:r>
              <a:rPr lang="pl-PL" dirty="0"/>
              <a:t> Kryteria oceny pracy nauczyciela dyplomowanego obejmują </a:t>
            </a:r>
            <a:r>
              <a:rPr lang="pl-PL" u="sng" dirty="0">
                <a:solidFill>
                  <a:srgbClr val="FF0000"/>
                </a:solidFill>
              </a:rPr>
              <a:t>kryteria określone w § 2 ust. 1, § 3 ust. 1 i</a:t>
            </a:r>
            <a:r>
              <a:rPr lang="pl-PL" u="sng" dirty="0" smtClean="0">
                <a:solidFill>
                  <a:srgbClr val="FF0000"/>
                </a:solidFill>
              </a:rPr>
              <a:t> </a:t>
            </a:r>
            <a:r>
              <a:rPr lang="pl-PL" u="sng" dirty="0">
                <a:solidFill>
                  <a:srgbClr val="FF0000"/>
                </a:solidFill>
              </a:rPr>
              <a:t>§ 4 ust. </a:t>
            </a:r>
            <a:r>
              <a:rPr lang="pl-PL" u="sng" dirty="0" smtClean="0">
                <a:solidFill>
                  <a:srgbClr val="FF0000"/>
                </a:solidFill>
              </a:rPr>
              <a:t>1 oraz</a:t>
            </a:r>
            <a:r>
              <a:rPr lang="pl-PL" dirty="0" smtClean="0"/>
              <a:t>:</a:t>
            </a:r>
            <a:endParaRPr lang="pl-PL" dirty="0"/>
          </a:p>
          <a:p>
            <a:pPr marL="0" indent="0">
              <a:buNone/>
            </a:pPr>
            <a:r>
              <a:rPr lang="pl-PL" dirty="0" smtClean="0"/>
              <a:t>1) </a:t>
            </a:r>
            <a:r>
              <a:rPr lang="pl-PL" dirty="0"/>
              <a:t>ewaluację własnej pracy dydaktycznej, wychowawczej i opiekuńczej oraz </a:t>
            </a:r>
            <a:r>
              <a:rPr lang="pl-PL" dirty="0" smtClean="0"/>
              <a:t>wykorzystywanie </a:t>
            </a:r>
            <a:r>
              <a:rPr lang="pl-PL" dirty="0"/>
              <a:t>jej wyników do doskonalenia własnej pracy i pracy szkoły; </a:t>
            </a:r>
          </a:p>
          <a:p>
            <a:pPr marL="0" indent="0">
              <a:buNone/>
            </a:pPr>
            <a:r>
              <a:rPr lang="pl-PL" dirty="0"/>
              <a:t> </a:t>
            </a:r>
            <a:r>
              <a:rPr lang="pl-PL" dirty="0" smtClean="0"/>
              <a:t>2</a:t>
            </a:r>
            <a:r>
              <a:rPr lang="pl-PL" dirty="0"/>
              <a:t>) efektywne realizowanie zadań na rzecz ucznia we współpracy z podmiotami </a:t>
            </a:r>
            <a:r>
              <a:rPr lang="pl-PL" dirty="0" smtClean="0"/>
              <a:t>zewnętrznymi</a:t>
            </a:r>
            <a:r>
              <a:rPr lang="pl-PL" dirty="0"/>
              <a:t>; </a:t>
            </a:r>
          </a:p>
          <a:p>
            <a:pPr marL="0" indent="0">
              <a:buNone/>
            </a:pPr>
            <a:r>
              <a:rPr lang="pl-PL" b="1" dirty="0"/>
              <a:t> </a:t>
            </a:r>
            <a:r>
              <a:rPr lang="pl-PL" b="1" dirty="0" smtClean="0"/>
              <a:t>3</a:t>
            </a:r>
            <a:r>
              <a:rPr lang="pl-PL" b="1" dirty="0"/>
              <a:t>) </a:t>
            </a:r>
            <a:r>
              <a:rPr lang="pl-PL" b="1" u="sng" dirty="0"/>
              <a:t>dwa z poniższych kryteriów, wskazane przez nauczyciela: </a:t>
            </a:r>
          </a:p>
          <a:p>
            <a:pPr marL="0" indent="0">
              <a:buNone/>
            </a:pPr>
            <a:r>
              <a:rPr lang="pl-PL" dirty="0"/>
              <a:t> </a:t>
            </a:r>
            <a:r>
              <a:rPr lang="pl-PL" dirty="0" smtClean="0"/>
              <a:t>a</a:t>
            </a:r>
            <a:r>
              <a:rPr lang="pl-PL" dirty="0"/>
              <a:t>) opracowywanie i wdrażanie innowacyjnych programów nauczania, programów </a:t>
            </a:r>
            <a:r>
              <a:rPr lang="pl-PL" dirty="0" smtClean="0"/>
              <a:t>wychowawczo-profilaktycznych </a:t>
            </a:r>
            <a:r>
              <a:rPr lang="pl-PL" dirty="0"/>
              <a:t>lub innych programów wynikających ze </a:t>
            </a:r>
            <a:r>
              <a:rPr lang="pl-PL" dirty="0" smtClean="0"/>
              <a:t>specyfiki szkoły </a:t>
            </a:r>
            <a:r>
              <a:rPr lang="pl-PL" dirty="0"/>
              <a:t>lub zajmowanego stanowiska, z uwzględnieniem potrzeb uczniów, </a:t>
            </a:r>
          </a:p>
          <a:p>
            <a:pPr marL="0" indent="0">
              <a:buNone/>
            </a:pPr>
            <a:r>
              <a:rPr lang="pl-PL" dirty="0"/>
              <a:t>b) upowszechnianie dobrych praktyk edukacyjnych, </a:t>
            </a:r>
            <a:r>
              <a:rPr lang="pl-PL" b="1" u="sng" dirty="0"/>
              <a:t>w szczególności </a:t>
            </a:r>
            <a:r>
              <a:rPr lang="pl-PL" b="1" dirty="0" smtClean="0"/>
              <a:t>przygotowanie autorskiej </a:t>
            </a:r>
            <a:r>
              <a:rPr lang="pl-PL" b="1" dirty="0"/>
              <a:t>publikacji z zakresu oświaty, </a:t>
            </a:r>
          </a:p>
          <a:p>
            <a:pPr marL="0" indent="0">
              <a:buNone/>
            </a:pPr>
            <a:r>
              <a:rPr lang="pl-PL" dirty="0"/>
              <a:t>c) przeprowadzenie ewaluacji działań wynikających z pełnionej funkcji lub </a:t>
            </a:r>
            <a:r>
              <a:rPr lang="pl-PL" dirty="0" smtClean="0"/>
              <a:t>zadań związanych </a:t>
            </a:r>
            <a:r>
              <a:rPr lang="pl-PL" dirty="0"/>
              <a:t>z oświatą realizowanych poza szkołą oraz wykorzystywanie </a:t>
            </a:r>
            <a:r>
              <a:rPr lang="pl-PL" dirty="0" smtClean="0"/>
              <a:t>jej wyników </a:t>
            </a:r>
            <a:r>
              <a:rPr lang="pl-PL" dirty="0"/>
              <a:t>do podnoszenia jakości pracy szkoły, </a:t>
            </a:r>
          </a:p>
          <a:p>
            <a:pPr marL="0" indent="0">
              <a:buNone/>
            </a:pPr>
            <a:r>
              <a:rPr lang="pl-PL" dirty="0"/>
              <a:t> </a:t>
            </a:r>
            <a:r>
              <a:rPr lang="pl-PL" dirty="0" smtClean="0"/>
              <a:t>d</a:t>
            </a:r>
            <a:r>
              <a:rPr lang="pl-PL" dirty="0"/>
              <a:t>) współpracę z Centralną Komisją Egzaminacyjną lub okręgową komisją </a:t>
            </a:r>
            <a:r>
              <a:rPr lang="pl-PL" dirty="0" smtClean="0"/>
              <a:t>egzaminacyjną</a:t>
            </a:r>
            <a:r>
              <a:rPr lang="pl-PL" dirty="0"/>
              <a:t>, w szczególności w charakterze egzaminatora, autora zadań </a:t>
            </a:r>
            <a:r>
              <a:rPr lang="pl-PL" dirty="0" smtClean="0"/>
              <a:t>lub recenzenta</a:t>
            </a:r>
            <a:r>
              <a:rPr lang="pl-PL" dirty="0"/>
              <a:t>, placówkami doskonalenia nauczycieli lub szkołami wyższymi </a:t>
            </a:r>
            <a:r>
              <a:rPr lang="pl-PL" dirty="0" smtClean="0"/>
              <a:t>w </a:t>
            </a:r>
            <a:r>
              <a:rPr lang="pl-PL" dirty="0"/>
              <a:t>zakresie opieki nad studentami odbywającymi praktyki pedagogiczne. </a:t>
            </a:r>
          </a:p>
          <a:p>
            <a:pPr marL="0" indent="0">
              <a:buNone/>
            </a:pPr>
            <a:endParaRPr lang="pl-PL" b="1" dirty="0" smtClean="0"/>
          </a:p>
          <a:p>
            <a:pPr marL="0" indent="0">
              <a:buNone/>
            </a:pPr>
            <a:endParaRPr lang="pl-PL" b="1" dirty="0" smtClean="0"/>
          </a:p>
        </p:txBody>
      </p:sp>
      <p:sp>
        <p:nvSpPr>
          <p:cNvPr id="4" name="Symbol zastępczy numeru slajdu 3"/>
          <p:cNvSpPr>
            <a:spLocks noGrp="1"/>
          </p:cNvSpPr>
          <p:nvPr>
            <p:ph type="sldNum" sz="quarter" idx="12"/>
          </p:nvPr>
        </p:nvSpPr>
        <p:spPr/>
        <p:txBody>
          <a:bodyPr/>
          <a:lstStyle/>
          <a:p>
            <a:fld id="{B3DF4B94-4E59-48CA-9C1F-DF8E1BB7BD25}" type="slidenum">
              <a:rPr lang="pl-PL" smtClean="0"/>
              <a:t>13</a:t>
            </a:fld>
            <a:endParaRPr lang="pl-PL"/>
          </a:p>
        </p:txBody>
      </p:sp>
    </p:spTree>
    <p:extLst>
      <p:ext uri="{BB962C8B-B14F-4D97-AF65-F5344CB8AC3E}">
        <p14:creationId xmlns:p14="http://schemas.microsoft.com/office/powerpoint/2010/main" val="28420612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1"/>
            <a:ext cx="12192000" cy="1173692"/>
          </a:xfrm>
        </p:spPr>
        <p:txBody>
          <a:bodyPr>
            <a:normAutofit/>
          </a:bodyPr>
          <a:lstStyle/>
          <a:p>
            <a:r>
              <a:rPr lang="pl-PL" sz="4000" b="1" dirty="0" smtClean="0">
                <a:effectLst>
                  <a:outerShdw blurRad="38100" dist="38100" dir="2700000" algn="tl">
                    <a:srgbClr val="000000">
                      <a:alpha val="43137"/>
                    </a:srgbClr>
                  </a:outerShdw>
                </a:effectLst>
              </a:rPr>
              <a:t>Okres przejściowy </a:t>
            </a:r>
            <a:r>
              <a:rPr lang="pl-PL" sz="4000" b="1" dirty="0" smtClean="0">
                <a:solidFill>
                  <a:srgbClr val="00B050"/>
                </a:solidFill>
                <a:effectLst>
                  <a:outerShdw blurRad="38100" dist="38100" dir="2700000" algn="tl">
                    <a:srgbClr val="000000">
                      <a:alpha val="43137"/>
                    </a:srgbClr>
                  </a:outerShdw>
                </a:effectLst>
              </a:rPr>
              <a:t>(z ustawy o finasowaniu zadań </a:t>
            </a:r>
            <a:r>
              <a:rPr lang="pl-PL" sz="4000" b="1" dirty="0" err="1" smtClean="0">
                <a:solidFill>
                  <a:srgbClr val="00B050"/>
                </a:solidFill>
                <a:effectLst>
                  <a:outerShdw blurRad="38100" dist="38100" dir="2700000" algn="tl">
                    <a:srgbClr val="000000">
                      <a:alpha val="43137"/>
                    </a:srgbClr>
                  </a:outerShdw>
                </a:effectLst>
              </a:rPr>
              <a:t>ośw</a:t>
            </a:r>
            <a:r>
              <a:rPr lang="pl-PL" sz="4000" b="1" dirty="0" smtClean="0">
                <a:solidFill>
                  <a:srgbClr val="00B050"/>
                </a:solidFill>
                <a:effectLst>
                  <a:outerShdw blurRad="38100" dist="38100" dir="2700000" algn="tl">
                    <a:srgbClr val="000000">
                      <a:alpha val="43137"/>
                    </a:srgbClr>
                  </a:outerShdw>
                </a:effectLst>
              </a:rPr>
              <a:t>.)</a:t>
            </a:r>
            <a:endParaRPr lang="pl-PL" sz="4000" b="1" dirty="0">
              <a:solidFill>
                <a:srgbClr val="00B050"/>
              </a:solidFill>
              <a:effectLst>
                <a:outerShdw blurRad="38100" dist="38100" dir="2700000" algn="tl">
                  <a:srgbClr val="000000">
                    <a:alpha val="43137"/>
                  </a:srgbClr>
                </a:outerShdw>
              </a:effectLst>
            </a:endParaRPr>
          </a:p>
        </p:txBody>
      </p:sp>
      <p:graphicFrame>
        <p:nvGraphicFramePr>
          <p:cNvPr id="6" name="Symbol zastępczy zawartości 5"/>
          <p:cNvGraphicFramePr>
            <a:graphicFrameLocks noGrp="1"/>
          </p:cNvGraphicFramePr>
          <p:nvPr>
            <p:ph idx="1"/>
            <p:extLst>
              <p:ext uri="{D42A27DB-BD31-4B8C-83A1-F6EECF244321}">
                <p14:modId xmlns:p14="http://schemas.microsoft.com/office/powerpoint/2010/main" val="3067242013"/>
              </p:ext>
            </p:extLst>
          </p:nvPr>
        </p:nvGraphicFramePr>
        <p:xfrm>
          <a:off x="0" y="1173692"/>
          <a:ext cx="12192000" cy="5684308"/>
        </p:xfrm>
        <a:graphic>
          <a:graphicData uri="http://schemas.openxmlformats.org/drawingml/2006/table">
            <a:tbl>
              <a:tblPr firstRow="1" bandRow="1">
                <a:tableStyleId>{5C22544A-7EE6-4342-B048-85BDC9FD1C3A}</a:tableStyleId>
              </a:tblPr>
              <a:tblGrid>
                <a:gridCol w="2147777">
                  <a:extLst>
                    <a:ext uri="{9D8B030D-6E8A-4147-A177-3AD203B41FA5}">
                      <a16:colId xmlns:a16="http://schemas.microsoft.com/office/drawing/2014/main" val="20000"/>
                    </a:ext>
                  </a:extLst>
                </a:gridCol>
                <a:gridCol w="10044223">
                  <a:extLst>
                    <a:ext uri="{9D8B030D-6E8A-4147-A177-3AD203B41FA5}">
                      <a16:colId xmlns:a16="http://schemas.microsoft.com/office/drawing/2014/main" val="20001"/>
                    </a:ext>
                  </a:extLst>
                </a:gridCol>
              </a:tblGrid>
              <a:tr h="465927">
                <a:tc>
                  <a:txBody>
                    <a:bodyPr/>
                    <a:lstStyle/>
                    <a:p>
                      <a:r>
                        <a:rPr lang="pl-PL" sz="2400" dirty="0" smtClean="0">
                          <a:solidFill>
                            <a:schemeClr val="tx1"/>
                          </a:solidFill>
                        </a:rPr>
                        <a:t>Przepis prawa</a:t>
                      </a:r>
                      <a:endParaRPr lang="pl-PL" sz="2400" dirty="0">
                        <a:solidFill>
                          <a:schemeClr val="tx1"/>
                        </a:solidFill>
                      </a:endParaRPr>
                    </a:p>
                  </a:txBody>
                  <a:tcPr>
                    <a:solidFill>
                      <a:schemeClr val="accent1">
                        <a:lumMod val="20000"/>
                        <a:lumOff val="80000"/>
                      </a:schemeClr>
                    </a:solidFill>
                  </a:tcPr>
                </a:tc>
                <a:tc>
                  <a:txBody>
                    <a:bodyPr/>
                    <a:lstStyle/>
                    <a:p>
                      <a:r>
                        <a:rPr lang="pl-PL" sz="2400" dirty="0" smtClean="0">
                          <a:solidFill>
                            <a:schemeClr val="tx1"/>
                          </a:solidFill>
                        </a:rPr>
                        <a:t>opis</a:t>
                      </a:r>
                      <a:endParaRPr lang="pl-PL" sz="240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0"/>
                  </a:ext>
                </a:extLst>
              </a:tr>
              <a:tr h="1956893">
                <a:tc>
                  <a:txBody>
                    <a:bodyPr/>
                    <a:lstStyle/>
                    <a:p>
                      <a:r>
                        <a:rPr lang="pl-PL" sz="2200" dirty="0" smtClean="0">
                          <a:solidFill>
                            <a:srgbClr val="FF0000"/>
                          </a:solidFill>
                        </a:rPr>
                        <a:t>Art. 123 </a:t>
                      </a:r>
                      <a:r>
                        <a:rPr lang="pl-PL" sz="2200" dirty="0" err="1" smtClean="0">
                          <a:solidFill>
                            <a:srgbClr val="FF0000"/>
                          </a:solidFill>
                        </a:rPr>
                        <a:t>u.f.z.o</a:t>
                      </a:r>
                      <a:r>
                        <a:rPr lang="pl-PL" sz="2200" dirty="0" smtClean="0">
                          <a:solidFill>
                            <a:srgbClr val="FF0000"/>
                          </a:solidFill>
                        </a:rPr>
                        <a:t>.</a:t>
                      </a:r>
                      <a:endParaRPr lang="pl-PL" sz="2200" dirty="0">
                        <a:solidFill>
                          <a:srgbClr val="FF0000"/>
                        </a:solidFill>
                      </a:endParaRPr>
                    </a:p>
                  </a:txBody>
                  <a:tcPr>
                    <a:solidFill>
                      <a:schemeClr val="accent1">
                        <a:lumMod val="20000"/>
                        <a:lumOff val="80000"/>
                      </a:schemeClr>
                    </a:solidFill>
                  </a:tcPr>
                </a:tc>
                <a:tc>
                  <a:txBody>
                    <a:bodyPr/>
                    <a:lstStyle/>
                    <a:p>
                      <a:r>
                        <a:rPr lang="pl-PL" sz="2400" b="1" u="sng" dirty="0" smtClean="0">
                          <a:solidFill>
                            <a:srgbClr val="FF0000"/>
                          </a:solidFill>
                        </a:rPr>
                        <a:t>Przepisy dotychczasowe dot. oceny nauczyciela </a:t>
                      </a:r>
                      <a:r>
                        <a:rPr lang="pl-PL" sz="2400" b="1" dirty="0" smtClean="0">
                          <a:solidFill>
                            <a:schemeClr val="tx1"/>
                          </a:solidFill>
                        </a:rPr>
                        <a:t>stosuje się do postępowań </a:t>
                      </a:r>
                      <a:r>
                        <a:rPr lang="pl-PL" sz="2400" b="1" kern="1200" dirty="0" smtClean="0">
                          <a:solidFill>
                            <a:schemeClr val="tx1"/>
                          </a:solidFill>
                          <a:effectLst/>
                          <a:latin typeface="+mn-lt"/>
                          <a:ea typeface="+mn-ea"/>
                          <a:cs typeface="+mn-cs"/>
                        </a:rPr>
                        <a:t>wszczętych i niezakończonych przed dniem 1 września 2018 r.</a:t>
                      </a:r>
                    </a:p>
                    <a:p>
                      <a:r>
                        <a:rPr lang="pl-PL" sz="2400" baseline="0" dirty="0" smtClean="0"/>
                        <a:t>„Pierwsza ocena” dla n. kontraktowych i mianowanych </a:t>
                      </a:r>
                      <a:r>
                        <a:rPr lang="pl-PL" sz="2400" b="1" u="sng" baseline="0" dirty="0" smtClean="0"/>
                        <a:t>d</a:t>
                      </a:r>
                      <a:r>
                        <a:rPr lang="pl-PL" sz="2400" b="1" u="sng" dirty="0" smtClean="0"/>
                        <a:t>o 31 sierpnia 2021</a:t>
                      </a:r>
                      <a:r>
                        <a:rPr lang="pl-PL" sz="2400" b="1" u="sng" baseline="0" dirty="0" smtClean="0"/>
                        <a:t> r.</a:t>
                      </a:r>
                      <a:r>
                        <a:rPr lang="pl-PL" sz="2400" b="1" baseline="0" dirty="0" smtClean="0"/>
                        <a:t>, </a:t>
                      </a:r>
                    </a:p>
                    <a:p>
                      <a:r>
                        <a:rPr lang="pl-PL" sz="2400" baseline="0" dirty="0" smtClean="0"/>
                        <a:t>a gdy w trakcie stażu, to po jego zakończeniu.</a:t>
                      </a:r>
                    </a:p>
                    <a:p>
                      <a:r>
                        <a:rPr lang="pl-PL" sz="2400" baseline="0" dirty="0" smtClean="0"/>
                        <a:t>„Pierwsza ocena” dla n. dyplomowanych </a:t>
                      </a:r>
                      <a:r>
                        <a:rPr lang="pl-PL" sz="2400" b="1" u="sng" baseline="0" dirty="0" smtClean="0"/>
                        <a:t>do 30 czerwca 2020 r. </a:t>
                      </a:r>
                      <a:endParaRPr lang="pl-PL" sz="2400" b="1" u="sng" dirty="0"/>
                    </a:p>
                  </a:txBody>
                  <a:tcPr>
                    <a:solidFill>
                      <a:schemeClr val="accent1">
                        <a:lumMod val="20000"/>
                        <a:lumOff val="80000"/>
                      </a:schemeClr>
                    </a:solidFill>
                  </a:tcPr>
                </a:tc>
                <a:extLst>
                  <a:ext uri="{0D108BD9-81ED-4DB2-BD59-A6C34878D82A}">
                    <a16:rowId xmlns:a16="http://schemas.microsoft.com/office/drawing/2014/main" val="10001"/>
                  </a:ext>
                </a:extLst>
              </a:tr>
              <a:tr h="83866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200" dirty="0" smtClean="0"/>
                        <a:t>Art</a:t>
                      </a:r>
                      <a:r>
                        <a:rPr lang="pl-PL" sz="2200" baseline="0" dirty="0" smtClean="0"/>
                        <a:t>. 124 </a:t>
                      </a:r>
                      <a:r>
                        <a:rPr lang="pl-PL" sz="2200" dirty="0" err="1" smtClean="0"/>
                        <a:t>u.f.z.o</a:t>
                      </a:r>
                      <a:r>
                        <a:rPr lang="pl-PL" sz="2200" dirty="0" smtClean="0"/>
                        <a:t>.</a:t>
                      </a:r>
                    </a:p>
                  </a:txBody>
                  <a:tcPr>
                    <a:solidFill>
                      <a:schemeClr val="accent1">
                        <a:lumMod val="20000"/>
                        <a:lumOff val="80000"/>
                      </a:schemeClr>
                    </a:solidFill>
                  </a:tcPr>
                </a:tc>
                <a:tc>
                  <a:txBody>
                    <a:bodyPr/>
                    <a:lstStyle/>
                    <a:p>
                      <a:r>
                        <a:rPr lang="pl-PL" sz="2400" dirty="0" smtClean="0"/>
                        <a:t>Z mocy prawa stopień n. mianowanego dla nauczyciela ze stopniem naukowym zatrudnionego 1 września 2018 r.</a:t>
                      </a:r>
                      <a:endParaRPr lang="pl-PL" sz="2400" dirty="0"/>
                    </a:p>
                  </a:txBody>
                  <a:tcPr>
                    <a:solidFill>
                      <a:schemeClr val="accent1">
                        <a:lumMod val="20000"/>
                        <a:lumOff val="80000"/>
                      </a:schemeClr>
                    </a:solidFill>
                  </a:tcPr>
                </a:tc>
                <a:extLst>
                  <a:ext uri="{0D108BD9-81ED-4DB2-BD59-A6C34878D82A}">
                    <a16:rowId xmlns:a16="http://schemas.microsoft.com/office/drawing/2014/main" val="10002"/>
                  </a:ext>
                </a:extLst>
              </a:tr>
              <a:tr h="12114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200" dirty="0" smtClean="0">
                          <a:solidFill>
                            <a:srgbClr val="FF0000"/>
                          </a:solidFill>
                        </a:rPr>
                        <a:t>Art. 125 </a:t>
                      </a:r>
                      <a:r>
                        <a:rPr lang="pl-PL" sz="2200" dirty="0" err="1" smtClean="0">
                          <a:solidFill>
                            <a:srgbClr val="FF0000"/>
                          </a:solidFill>
                        </a:rPr>
                        <a:t>u.f.z.o</a:t>
                      </a:r>
                      <a:r>
                        <a:rPr lang="pl-PL" sz="2200" dirty="0" smtClean="0">
                          <a:solidFill>
                            <a:srgbClr val="FF0000"/>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pl-PL" sz="2200" dirty="0" smtClean="0"/>
                    </a:p>
                  </a:txBody>
                  <a:tcP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400" b="1" u="sng" kern="1200" dirty="0" smtClean="0">
                          <a:solidFill>
                            <a:srgbClr val="FF0000"/>
                          </a:solidFill>
                          <a:effectLst/>
                          <a:latin typeface="+mn-lt"/>
                          <a:ea typeface="+mn-ea"/>
                          <a:cs typeface="+mn-cs"/>
                        </a:rPr>
                        <a:t>Staż</a:t>
                      </a:r>
                      <a:r>
                        <a:rPr lang="pl-PL" sz="2400" b="0" kern="1200" dirty="0" smtClean="0">
                          <a:solidFill>
                            <a:schemeClr val="tx1"/>
                          </a:solidFill>
                          <a:effectLst/>
                          <a:latin typeface="+mn-lt"/>
                          <a:ea typeface="+mn-ea"/>
                          <a:cs typeface="+mn-cs"/>
                        </a:rPr>
                        <a:t> na kolejny stopień awansu zawodowego nauczyciela </a:t>
                      </a:r>
                      <a:r>
                        <a:rPr lang="pl-PL" sz="2400" b="1" kern="1200" dirty="0" smtClean="0">
                          <a:solidFill>
                            <a:schemeClr val="tx1"/>
                          </a:solidFill>
                          <a:effectLst/>
                          <a:latin typeface="+mn-lt"/>
                          <a:ea typeface="+mn-ea"/>
                          <a:cs typeface="+mn-cs"/>
                        </a:rPr>
                        <a:t>rozpoczęty i niezakończony przed dniem 1 września 2018 r. </a:t>
                      </a:r>
                      <a:r>
                        <a:rPr lang="pl-PL" sz="2400" b="0" kern="1200" dirty="0" smtClean="0">
                          <a:solidFill>
                            <a:schemeClr val="tx1"/>
                          </a:solidFill>
                          <a:effectLst/>
                          <a:latin typeface="+mn-lt"/>
                          <a:ea typeface="+mn-ea"/>
                          <a:cs typeface="+mn-cs"/>
                        </a:rPr>
                        <a:t>jest odbywany </a:t>
                      </a:r>
                      <a:r>
                        <a:rPr lang="pl-PL" sz="2400" b="1" kern="1200" dirty="0" smtClean="0">
                          <a:solidFill>
                            <a:schemeClr val="tx1"/>
                          </a:solidFill>
                          <a:effectLst/>
                          <a:latin typeface="+mn-lt"/>
                          <a:ea typeface="+mn-ea"/>
                          <a:cs typeface="+mn-cs"/>
                        </a:rPr>
                        <a:t>według dotychczasowych przepisów.</a:t>
                      </a:r>
                    </a:p>
                  </a:txBody>
                  <a:tcPr>
                    <a:solidFill>
                      <a:schemeClr val="accent1">
                        <a:lumMod val="20000"/>
                        <a:lumOff val="80000"/>
                      </a:schemeClr>
                    </a:solidFill>
                  </a:tcPr>
                </a:tc>
                <a:extLst>
                  <a:ext uri="{0D108BD9-81ED-4DB2-BD59-A6C34878D82A}">
                    <a16:rowId xmlns:a16="http://schemas.microsoft.com/office/drawing/2014/main" val="10003"/>
                  </a:ext>
                </a:extLst>
              </a:tr>
              <a:tr h="12114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200" dirty="0" smtClean="0"/>
                        <a:t>Art. 126 </a:t>
                      </a:r>
                      <a:r>
                        <a:rPr lang="pl-PL" sz="2200" dirty="0" err="1" smtClean="0"/>
                        <a:t>u.f.z.o</a:t>
                      </a:r>
                      <a:r>
                        <a:rPr lang="pl-PL" sz="2200" dirty="0" smtClean="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pl-PL" sz="2200" dirty="0" smtClean="0"/>
                    </a:p>
                  </a:txBody>
                  <a:tcP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400" b="1" u="sng" kern="1200" dirty="0" smtClean="0">
                          <a:solidFill>
                            <a:srgbClr val="FF0000"/>
                          </a:solidFill>
                          <a:effectLst/>
                          <a:latin typeface="+mn-lt"/>
                          <a:ea typeface="+mn-ea"/>
                          <a:cs typeface="+mn-cs"/>
                        </a:rPr>
                        <a:t>Do postępowań </a:t>
                      </a:r>
                      <a:r>
                        <a:rPr lang="pl-PL" sz="2400" b="0" kern="1200" dirty="0" smtClean="0">
                          <a:solidFill>
                            <a:schemeClr val="tx1"/>
                          </a:solidFill>
                          <a:effectLst/>
                          <a:latin typeface="+mn-lt"/>
                          <a:ea typeface="+mn-ea"/>
                          <a:cs typeface="+mn-cs"/>
                        </a:rPr>
                        <a:t>o nadanie nauczycielom stopnia awansu zawodowego, wszczętych i niezakończonych przed dniem 1 września 2018 r., </a:t>
                      </a:r>
                      <a:r>
                        <a:rPr lang="pl-PL" sz="2400" b="1" kern="1200" dirty="0" smtClean="0">
                          <a:solidFill>
                            <a:schemeClr val="tx1"/>
                          </a:solidFill>
                          <a:effectLst/>
                          <a:latin typeface="+mn-lt"/>
                          <a:ea typeface="+mn-ea"/>
                          <a:cs typeface="+mn-cs"/>
                        </a:rPr>
                        <a:t>stosuje się przepisy dotychczasowe. </a:t>
                      </a:r>
                      <a:endParaRPr lang="pl-PL" sz="2400" b="1" dirty="0" smtClean="0"/>
                    </a:p>
                  </a:txBody>
                  <a:tcPr>
                    <a:solidFill>
                      <a:schemeClr val="accent1">
                        <a:lumMod val="20000"/>
                        <a:lumOff val="80000"/>
                      </a:schemeClr>
                    </a:solidFill>
                  </a:tcPr>
                </a:tc>
                <a:extLst>
                  <a:ext uri="{0D108BD9-81ED-4DB2-BD59-A6C34878D82A}">
                    <a16:rowId xmlns:a16="http://schemas.microsoft.com/office/drawing/2014/main" val="10004"/>
                  </a:ext>
                </a:extLst>
              </a:tr>
            </a:tbl>
          </a:graphicData>
        </a:graphic>
      </p:graphicFrame>
      <p:sp>
        <p:nvSpPr>
          <p:cNvPr id="3" name="Symbol zastępczy numeru slajdu 2"/>
          <p:cNvSpPr>
            <a:spLocks noGrp="1"/>
          </p:cNvSpPr>
          <p:nvPr>
            <p:ph type="sldNum" sz="quarter" idx="12"/>
          </p:nvPr>
        </p:nvSpPr>
        <p:spPr/>
        <p:txBody>
          <a:bodyPr/>
          <a:lstStyle/>
          <a:p>
            <a:fld id="{B3DF4B94-4E59-48CA-9C1F-DF8E1BB7BD25}" type="slidenum">
              <a:rPr lang="pl-PL" smtClean="0"/>
              <a:t>14</a:t>
            </a:fld>
            <a:endParaRPr lang="pl-PL"/>
          </a:p>
        </p:txBody>
      </p:sp>
    </p:spTree>
    <p:extLst>
      <p:ext uri="{BB962C8B-B14F-4D97-AF65-F5344CB8AC3E}">
        <p14:creationId xmlns:p14="http://schemas.microsoft.com/office/powerpoint/2010/main" val="537408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1"/>
            <a:ext cx="12192000" cy="1173692"/>
          </a:xfrm>
        </p:spPr>
        <p:txBody>
          <a:bodyPr>
            <a:normAutofit/>
          </a:bodyPr>
          <a:lstStyle/>
          <a:p>
            <a:r>
              <a:rPr lang="pl-PL" sz="4000" b="1" dirty="0" smtClean="0">
                <a:effectLst>
                  <a:outerShdw blurRad="38100" dist="38100" dir="2700000" algn="tl">
                    <a:srgbClr val="000000">
                      <a:alpha val="43137"/>
                    </a:srgbClr>
                  </a:outerShdw>
                </a:effectLst>
              </a:rPr>
              <a:t>Okres przejściowy </a:t>
            </a:r>
            <a:r>
              <a:rPr lang="pl-PL" sz="4000" b="1" dirty="0" smtClean="0">
                <a:solidFill>
                  <a:srgbClr val="00B050"/>
                </a:solidFill>
                <a:effectLst>
                  <a:outerShdw blurRad="38100" dist="38100" dir="2700000" algn="tl">
                    <a:srgbClr val="000000">
                      <a:alpha val="43137"/>
                    </a:srgbClr>
                  </a:outerShdw>
                </a:effectLst>
              </a:rPr>
              <a:t>(z ustawy o finasowaniu zadań </a:t>
            </a:r>
            <a:r>
              <a:rPr lang="pl-PL" sz="4000" b="1" dirty="0" err="1" smtClean="0">
                <a:solidFill>
                  <a:srgbClr val="00B050"/>
                </a:solidFill>
                <a:effectLst>
                  <a:outerShdw blurRad="38100" dist="38100" dir="2700000" algn="tl">
                    <a:srgbClr val="000000">
                      <a:alpha val="43137"/>
                    </a:srgbClr>
                  </a:outerShdw>
                </a:effectLst>
              </a:rPr>
              <a:t>ośw</a:t>
            </a:r>
            <a:r>
              <a:rPr lang="pl-PL" sz="4000" b="1" dirty="0" smtClean="0">
                <a:solidFill>
                  <a:srgbClr val="00B050"/>
                </a:solidFill>
                <a:effectLst>
                  <a:outerShdw blurRad="38100" dist="38100" dir="2700000" algn="tl">
                    <a:srgbClr val="000000">
                      <a:alpha val="43137"/>
                    </a:srgbClr>
                  </a:outerShdw>
                </a:effectLst>
              </a:rPr>
              <a:t>.)</a:t>
            </a:r>
            <a:endParaRPr lang="pl-PL" sz="4000" b="1" dirty="0">
              <a:solidFill>
                <a:srgbClr val="00B050"/>
              </a:solidFill>
              <a:effectLst>
                <a:outerShdw blurRad="38100" dist="38100" dir="2700000" algn="tl">
                  <a:srgbClr val="000000">
                    <a:alpha val="43137"/>
                  </a:srgbClr>
                </a:outerShdw>
              </a:effectLst>
            </a:endParaRPr>
          </a:p>
        </p:txBody>
      </p:sp>
      <p:graphicFrame>
        <p:nvGraphicFramePr>
          <p:cNvPr id="6" name="Symbol zastępczy zawartości 5"/>
          <p:cNvGraphicFramePr>
            <a:graphicFrameLocks noGrp="1"/>
          </p:cNvGraphicFramePr>
          <p:nvPr>
            <p:ph idx="1"/>
            <p:extLst>
              <p:ext uri="{D42A27DB-BD31-4B8C-83A1-F6EECF244321}">
                <p14:modId xmlns:p14="http://schemas.microsoft.com/office/powerpoint/2010/main" val="3148779226"/>
              </p:ext>
            </p:extLst>
          </p:nvPr>
        </p:nvGraphicFramePr>
        <p:xfrm>
          <a:off x="0" y="1173692"/>
          <a:ext cx="12192000" cy="5878078"/>
        </p:xfrm>
        <a:graphic>
          <a:graphicData uri="http://schemas.openxmlformats.org/drawingml/2006/table">
            <a:tbl>
              <a:tblPr firstRow="1" bandRow="1">
                <a:tableStyleId>{5C22544A-7EE6-4342-B048-85BDC9FD1C3A}</a:tableStyleId>
              </a:tblPr>
              <a:tblGrid>
                <a:gridCol w="2147777">
                  <a:extLst>
                    <a:ext uri="{9D8B030D-6E8A-4147-A177-3AD203B41FA5}">
                      <a16:colId xmlns:a16="http://schemas.microsoft.com/office/drawing/2014/main" val="20000"/>
                    </a:ext>
                  </a:extLst>
                </a:gridCol>
                <a:gridCol w="10044223">
                  <a:extLst>
                    <a:ext uri="{9D8B030D-6E8A-4147-A177-3AD203B41FA5}">
                      <a16:colId xmlns:a16="http://schemas.microsoft.com/office/drawing/2014/main" val="20001"/>
                    </a:ext>
                  </a:extLst>
                </a:gridCol>
              </a:tblGrid>
              <a:tr h="426469">
                <a:tc>
                  <a:txBody>
                    <a:bodyPr/>
                    <a:lstStyle/>
                    <a:p>
                      <a:r>
                        <a:rPr lang="pl-PL" sz="2400" dirty="0" smtClean="0">
                          <a:solidFill>
                            <a:schemeClr val="tx1"/>
                          </a:solidFill>
                        </a:rPr>
                        <a:t>Przepis prawa</a:t>
                      </a:r>
                      <a:endParaRPr lang="pl-PL" sz="2400" dirty="0">
                        <a:solidFill>
                          <a:schemeClr val="tx1"/>
                        </a:solidFill>
                      </a:endParaRPr>
                    </a:p>
                  </a:txBody>
                  <a:tcPr>
                    <a:solidFill>
                      <a:schemeClr val="accent1">
                        <a:lumMod val="20000"/>
                        <a:lumOff val="80000"/>
                      </a:schemeClr>
                    </a:solidFill>
                  </a:tcPr>
                </a:tc>
                <a:tc>
                  <a:txBody>
                    <a:bodyPr/>
                    <a:lstStyle/>
                    <a:p>
                      <a:r>
                        <a:rPr lang="pl-PL" sz="2400" dirty="0" smtClean="0">
                          <a:solidFill>
                            <a:schemeClr val="tx1"/>
                          </a:solidFill>
                        </a:rPr>
                        <a:t>opis</a:t>
                      </a:r>
                      <a:endParaRPr lang="pl-PL" sz="240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0"/>
                  </a:ext>
                </a:extLst>
              </a:tr>
              <a:tr h="1051568">
                <a:tc>
                  <a:txBody>
                    <a:bodyPr/>
                    <a:lstStyle/>
                    <a:p>
                      <a:r>
                        <a:rPr lang="pl-PL" sz="2200" dirty="0" smtClean="0"/>
                        <a:t>Art. 129 </a:t>
                      </a:r>
                      <a:r>
                        <a:rPr lang="pl-PL" sz="2200" dirty="0" err="1" smtClean="0"/>
                        <a:t>u.f.z.o</a:t>
                      </a:r>
                      <a:r>
                        <a:rPr lang="pl-PL" sz="2200" dirty="0" smtClean="0"/>
                        <a:t>.</a:t>
                      </a:r>
                      <a:endParaRPr lang="pl-PL" sz="2200" dirty="0"/>
                    </a:p>
                  </a:txBody>
                  <a:tcPr>
                    <a:solidFill>
                      <a:schemeClr val="accent1">
                        <a:lumMod val="20000"/>
                        <a:lumOff val="80000"/>
                      </a:schemeClr>
                    </a:solidFill>
                  </a:tcPr>
                </a:tc>
                <a:tc>
                  <a:txBody>
                    <a:bodyPr/>
                    <a:lstStyle/>
                    <a:p>
                      <a:r>
                        <a:rPr lang="pl-PL" sz="2200" dirty="0" smtClean="0"/>
                        <a:t>Jeżeli nauczyciel </a:t>
                      </a:r>
                      <a:r>
                        <a:rPr lang="pl-PL" sz="2200" u="sng" dirty="0" smtClean="0">
                          <a:solidFill>
                            <a:srgbClr val="FF0000"/>
                          </a:solidFill>
                        </a:rPr>
                        <a:t>do 1.09.2018 r. </a:t>
                      </a:r>
                      <a:r>
                        <a:rPr lang="pl-PL" sz="2200" dirty="0" smtClean="0"/>
                        <a:t>zmienił miejsce zatrudnienia</a:t>
                      </a:r>
                      <a:r>
                        <a:rPr lang="pl-PL" sz="2200" baseline="0" dirty="0" smtClean="0"/>
                        <a:t> a za dotychczasowy okres otrzymał ocenę dorobku zawodowego będzie ona uwzględniona przy ocenie pracy po zakończeniu całego stażu</a:t>
                      </a:r>
                      <a:endParaRPr lang="pl-PL" sz="2200" dirty="0"/>
                    </a:p>
                  </a:txBody>
                  <a:tcPr>
                    <a:solidFill>
                      <a:schemeClr val="accent1">
                        <a:lumMod val="20000"/>
                        <a:lumOff val="80000"/>
                      </a:schemeClr>
                    </a:solidFill>
                  </a:tcPr>
                </a:tc>
                <a:extLst>
                  <a:ext uri="{0D108BD9-81ED-4DB2-BD59-A6C34878D82A}">
                    <a16:rowId xmlns:a16="http://schemas.microsoft.com/office/drawing/2014/main" val="10001"/>
                  </a:ext>
                </a:extLst>
              </a:tr>
              <a:tr h="7360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200" dirty="0" smtClean="0"/>
                        <a:t>Art</a:t>
                      </a:r>
                      <a:r>
                        <a:rPr lang="pl-PL" sz="2200" baseline="0" dirty="0" smtClean="0"/>
                        <a:t>. 127 </a:t>
                      </a:r>
                      <a:r>
                        <a:rPr lang="pl-PL" sz="2200" dirty="0" err="1" smtClean="0"/>
                        <a:t>u.f.z.o</a:t>
                      </a:r>
                      <a:r>
                        <a:rPr lang="pl-PL" sz="2200" dirty="0" smtClean="0"/>
                        <a:t>.</a:t>
                      </a:r>
                    </a:p>
                  </a:txBody>
                  <a:tcPr>
                    <a:solidFill>
                      <a:schemeClr val="accent1">
                        <a:lumMod val="20000"/>
                        <a:lumOff val="80000"/>
                      </a:schemeClr>
                    </a:solidFill>
                  </a:tcPr>
                </a:tc>
                <a:tc>
                  <a:txBody>
                    <a:bodyPr/>
                    <a:lstStyle/>
                    <a:p>
                      <a:r>
                        <a:rPr lang="pl-PL" sz="2200" dirty="0" smtClean="0">
                          <a:solidFill>
                            <a:schemeClr val="tx1"/>
                          </a:solidFill>
                        </a:rPr>
                        <a:t>Zakończony staż </a:t>
                      </a:r>
                      <a:r>
                        <a:rPr lang="pl-PL" sz="2200" u="sng" dirty="0" smtClean="0">
                          <a:solidFill>
                            <a:srgbClr val="FF0000"/>
                          </a:solidFill>
                        </a:rPr>
                        <a:t>do 1.09.</a:t>
                      </a:r>
                      <a:r>
                        <a:rPr lang="pl-PL" sz="2200" u="sng" baseline="0" dirty="0" smtClean="0">
                          <a:solidFill>
                            <a:srgbClr val="FF0000"/>
                          </a:solidFill>
                        </a:rPr>
                        <a:t>2018 r.  </a:t>
                      </a:r>
                      <a:r>
                        <a:rPr lang="pl-PL" sz="2200" baseline="0" dirty="0" smtClean="0"/>
                        <a:t>- ocena i postępowanie kwalifikacyjne dokonuje się na podstawie przepisów dotychczasowych </a:t>
                      </a:r>
                      <a:endParaRPr lang="pl-PL" sz="2200" dirty="0"/>
                    </a:p>
                  </a:txBody>
                  <a:tcPr>
                    <a:solidFill>
                      <a:schemeClr val="accent1">
                        <a:lumMod val="20000"/>
                        <a:lumOff val="80000"/>
                      </a:schemeClr>
                    </a:solidFill>
                  </a:tcPr>
                </a:tc>
                <a:extLst>
                  <a:ext uri="{0D108BD9-81ED-4DB2-BD59-A6C34878D82A}">
                    <a16:rowId xmlns:a16="http://schemas.microsoft.com/office/drawing/2014/main" val="10002"/>
                  </a:ext>
                </a:extLst>
              </a:tr>
              <a:tr h="6950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200" dirty="0" smtClean="0"/>
                        <a:t>Art. 128 </a:t>
                      </a:r>
                      <a:r>
                        <a:rPr lang="pl-PL" sz="2200" dirty="0" err="1" smtClean="0"/>
                        <a:t>u.f.z.o</a:t>
                      </a:r>
                      <a:r>
                        <a:rPr lang="pl-PL" sz="2200" dirty="0" smtClean="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pl-PL" sz="2200" dirty="0" smtClean="0"/>
                    </a:p>
                  </a:txBody>
                  <a:tcP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200" dirty="0" smtClean="0"/>
                        <a:t>Nauczyciel stażysta,</a:t>
                      </a:r>
                      <a:r>
                        <a:rPr lang="pl-PL" sz="2200" baseline="0" dirty="0" smtClean="0"/>
                        <a:t> który </a:t>
                      </a:r>
                      <a:r>
                        <a:rPr lang="pl-PL" sz="2200" u="sng" baseline="0" dirty="0" smtClean="0">
                          <a:solidFill>
                            <a:srgbClr val="FF0000"/>
                          </a:solidFill>
                        </a:rPr>
                        <a:t>do 1.09.2018 r. </a:t>
                      </a:r>
                      <a:r>
                        <a:rPr lang="pl-PL" sz="2200" baseline="0" dirty="0" smtClean="0"/>
                        <a:t>odbył staż rozpoczęty na początku roku szkolnego 2017/18 - ocena i postępowanie kwalifikacyjne dokonuje się na podstawie przepisów dotychczasowych </a:t>
                      </a:r>
                      <a:endParaRPr lang="pl-PL" sz="2200" dirty="0" smtClean="0"/>
                    </a:p>
                  </a:txBody>
                  <a:tcPr>
                    <a:solidFill>
                      <a:schemeClr val="accent1">
                        <a:lumMod val="20000"/>
                        <a:lumOff val="80000"/>
                      </a:schemeClr>
                    </a:solidFill>
                  </a:tcPr>
                </a:tc>
                <a:extLst>
                  <a:ext uri="{0D108BD9-81ED-4DB2-BD59-A6C34878D82A}">
                    <a16:rowId xmlns:a16="http://schemas.microsoft.com/office/drawing/2014/main" val="10003"/>
                  </a:ext>
                </a:extLst>
              </a:tr>
              <a:tr h="6698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200" dirty="0" smtClean="0">
                          <a:solidFill>
                            <a:srgbClr val="FF0000"/>
                          </a:solidFill>
                        </a:rPr>
                        <a:t>Art. 130 </a:t>
                      </a:r>
                      <a:r>
                        <a:rPr lang="pl-PL" sz="2200" dirty="0" err="1" smtClean="0">
                          <a:solidFill>
                            <a:srgbClr val="FF0000"/>
                          </a:solidFill>
                        </a:rPr>
                        <a:t>u.f.z.o</a:t>
                      </a:r>
                      <a:r>
                        <a:rPr lang="pl-PL" sz="2200" dirty="0" smtClean="0">
                          <a:solidFill>
                            <a:srgbClr val="FF0000"/>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pl-PL" sz="2200" dirty="0" smtClean="0"/>
                    </a:p>
                  </a:txBody>
                  <a:tcP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200" dirty="0" smtClean="0"/>
                        <a:t>W roku szkolnym 2018/2019 </a:t>
                      </a:r>
                      <a:r>
                        <a:rPr lang="pl-PL" sz="2200" b="1" dirty="0" smtClean="0">
                          <a:solidFill>
                            <a:srgbClr val="FF0000"/>
                          </a:solidFill>
                        </a:rPr>
                        <a:t>nauczyciel kontraktowy </a:t>
                      </a:r>
                      <a:r>
                        <a:rPr lang="pl-PL" sz="2200" dirty="0" smtClean="0"/>
                        <a:t>będzie mógł rozpocząć staż</a:t>
                      </a:r>
                      <a:r>
                        <a:rPr lang="pl-PL" sz="2200" baseline="0" dirty="0" smtClean="0"/>
                        <a:t> na stopień nauczyciela mianowanego </a:t>
                      </a:r>
                      <a:r>
                        <a:rPr lang="pl-PL" sz="2200" u="sng" baseline="0" dirty="0" smtClean="0">
                          <a:solidFill>
                            <a:srgbClr val="FF0000"/>
                          </a:solidFill>
                        </a:rPr>
                        <a:t>jeżeli przepracował co najmniej dwa lata </a:t>
                      </a:r>
                      <a:r>
                        <a:rPr lang="pl-PL" sz="2200" baseline="0" dirty="0" smtClean="0"/>
                        <a:t>od dnia nadania stopnia, </a:t>
                      </a:r>
                      <a:r>
                        <a:rPr lang="pl-PL" sz="2200" b="1" baseline="0" dirty="0" smtClean="0"/>
                        <a:t>czyli tak jak przed zmianą</a:t>
                      </a:r>
                      <a:endParaRPr lang="pl-PL" sz="2200" b="1" dirty="0" smtClean="0"/>
                    </a:p>
                  </a:txBody>
                  <a:tcPr>
                    <a:solidFill>
                      <a:schemeClr val="accent1">
                        <a:lumMod val="20000"/>
                        <a:lumOff val="80000"/>
                      </a:schemeClr>
                    </a:solidFill>
                  </a:tcPr>
                </a:tc>
                <a:extLst>
                  <a:ext uri="{0D108BD9-81ED-4DB2-BD59-A6C34878D82A}">
                    <a16:rowId xmlns:a16="http://schemas.microsoft.com/office/drawing/2014/main" val="10004"/>
                  </a:ext>
                </a:extLst>
              </a:tr>
              <a:tr h="13670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200" dirty="0" smtClean="0"/>
                        <a:t>Art. 91b</a:t>
                      </a:r>
                      <a:r>
                        <a:rPr lang="pl-PL" sz="2200" baseline="0" dirty="0" smtClean="0"/>
                        <a:t> ust. 2 pkt. 4 KN </a:t>
                      </a:r>
                      <a:endParaRPr lang="pl-PL" sz="2200" dirty="0" smtClean="0"/>
                    </a:p>
                  </a:txBody>
                  <a:tcP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200" dirty="0" smtClean="0"/>
                        <a:t>Nauczyciele zatrudnieniu w puntach przedszkolnych lub w zespołach wychowania przedszkolnego prowadzonych przez osoby fizyczne</a:t>
                      </a:r>
                      <a:r>
                        <a:rPr lang="pl-PL" sz="2200" baseline="0" dirty="0" smtClean="0"/>
                        <a:t> oraz inne osoby prawne podlegają procedurze awansu zawodowego </a:t>
                      </a:r>
                      <a:r>
                        <a:rPr lang="pl-PL" sz="2200" u="sng" baseline="0" dirty="0" smtClean="0">
                          <a:solidFill>
                            <a:srgbClr val="FF0000"/>
                          </a:solidFill>
                        </a:rPr>
                        <a:t>jeżeli zatrudnieni są co najmniej na pół etatu</a:t>
                      </a:r>
                      <a:endParaRPr lang="pl-PL" sz="2200" u="sng" dirty="0" smtClean="0">
                        <a:solidFill>
                          <a:srgbClr val="FF0000"/>
                        </a:solidFill>
                      </a:endParaRPr>
                    </a:p>
                  </a:txBody>
                  <a:tcPr>
                    <a:solidFill>
                      <a:schemeClr val="accent1">
                        <a:lumMod val="20000"/>
                        <a:lumOff val="80000"/>
                      </a:schemeClr>
                    </a:solidFill>
                  </a:tcPr>
                </a:tc>
                <a:extLst>
                  <a:ext uri="{0D108BD9-81ED-4DB2-BD59-A6C34878D82A}">
                    <a16:rowId xmlns:a16="http://schemas.microsoft.com/office/drawing/2014/main" val="10005"/>
                  </a:ext>
                </a:extLst>
              </a:tr>
            </a:tbl>
          </a:graphicData>
        </a:graphic>
      </p:graphicFrame>
      <p:sp>
        <p:nvSpPr>
          <p:cNvPr id="3" name="Symbol zastępczy numeru slajdu 2"/>
          <p:cNvSpPr>
            <a:spLocks noGrp="1"/>
          </p:cNvSpPr>
          <p:nvPr>
            <p:ph type="sldNum" sz="quarter" idx="12"/>
          </p:nvPr>
        </p:nvSpPr>
        <p:spPr/>
        <p:txBody>
          <a:bodyPr/>
          <a:lstStyle/>
          <a:p>
            <a:fld id="{B3DF4B94-4E59-48CA-9C1F-DF8E1BB7BD25}" type="slidenum">
              <a:rPr lang="pl-PL" smtClean="0"/>
              <a:t>15</a:t>
            </a:fld>
            <a:endParaRPr lang="pl-PL"/>
          </a:p>
        </p:txBody>
      </p:sp>
    </p:spTree>
    <p:extLst>
      <p:ext uri="{BB962C8B-B14F-4D97-AF65-F5344CB8AC3E}">
        <p14:creationId xmlns:p14="http://schemas.microsoft.com/office/powerpoint/2010/main" val="24284835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effectLst>
                  <a:outerShdw blurRad="38100" dist="38100" dir="2700000" algn="tl">
                    <a:srgbClr val="000000">
                      <a:alpha val="43137"/>
                    </a:srgbClr>
                  </a:outerShdw>
                </a:effectLst>
              </a:rPr>
              <a:t>„Chronologia zdarzeń” po 1 września 2018 r.</a:t>
            </a:r>
            <a:endParaRPr lang="pl-PL" b="1" dirty="0">
              <a:effectLst>
                <a:outerShdw blurRad="38100" dist="38100" dir="2700000" algn="tl">
                  <a:srgbClr val="000000">
                    <a:alpha val="43137"/>
                  </a:srgbClr>
                </a:outerShdw>
              </a:effectLst>
            </a:endParaRPr>
          </a:p>
        </p:txBody>
      </p:sp>
      <p:sp>
        <p:nvSpPr>
          <p:cNvPr id="3" name="Symbol zastępczy zawartości 2"/>
          <p:cNvSpPr>
            <a:spLocks noGrp="1"/>
          </p:cNvSpPr>
          <p:nvPr>
            <p:ph idx="1"/>
          </p:nvPr>
        </p:nvSpPr>
        <p:spPr>
          <a:xfrm>
            <a:off x="254643" y="1690688"/>
            <a:ext cx="11828499" cy="5167311"/>
          </a:xfrm>
        </p:spPr>
        <p:txBody>
          <a:bodyPr>
            <a:normAutofit fontScale="85000" lnSpcReduction="20000"/>
          </a:bodyPr>
          <a:lstStyle/>
          <a:p>
            <a:r>
              <a:rPr lang="pl-PL" dirty="0"/>
              <a:t>w</a:t>
            </a:r>
            <a:r>
              <a:rPr lang="pl-PL" dirty="0" smtClean="0"/>
              <a:t>niosek o rozpoczęcie stażu (z wyjątkiem nauczyciela stażysty) – art. 9d.1 ustawy Karta nauczyciela</a:t>
            </a:r>
          </a:p>
          <a:p>
            <a:r>
              <a:rPr lang="pl-PL" dirty="0"/>
              <a:t>c</a:t>
            </a:r>
            <a:r>
              <a:rPr lang="pl-PL" dirty="0" smtClean="0"/>
              <a:t>zas stażu: </a:t>
            </a:r>
            <a:r>
              <a:rPr lang="pl-PL" dirty="0" smtClean="0">
                <a:solidFill>
                  <a:srgbClr val="FF0000"/>
                </a:solidFill>
              </a:rPr>
              <a:t>rok i 9 miesięcy </a:t>
            </a:r>
            <a:r>
              <a:rPr lang="pl-PL" dirty="0" smtClean="0"/>
              <a:t>(stażysta) oraz 2 lata i 9 miesięcy pozostali nauczyciele – art. 9c.1</a:t>
            </a:r>
          </a:p>
          <a:p>
            <a:r>
              <a:rPr lang="pl-PL" dirty="0"/>
              <a:t>p</a:t>
            </a:r>
            <a:r>
              <a:rPr lang="pl-PL" dirty="0" smtClean="0"/>
              <a:t>lan rozwoju zawodowego - </a:t>
            </a:r>
            <a:r>
              <a:rPr lang="pl-PL" dirty="0"/>
              <a:t>art. 9c.3</a:t>
            </a:r>
          </a:p>
          <a:p>
            <a:r>
              <a:rPr lang="pl-PL" dirty="0"/>
              <a:t>z</a:t>
            </a:r>
            <a:r>
              <a:rPr lang="pl-PL" dirty="0" smtClean="0"/>
              <a:t>atwierdzenie planu rozwoju zawodowego - </a:t>
            </a:r>
            <a:r>
              <a:rPr lang="pl-PL" dirty="0"/>
              <a:t>art. 9c.3</a:t>
            </a:r>
          </a:p>
          <a:p>
            <a:r>
              <a:rPr lang="pl-PL" dirty="0" smtClean="0"/>
              <a:t>sprawozdanie z realizacji planu rozwoju zawodowego – art. 9c.3</a:t>
            </a:r>
          </a:p>
          <a:p>
            <a:r>
              <a:rPr lang="pl-PL" b="1" dirty="0"/>
              <a:t>o</a:t>
            </a:r>
            <a:r>
              <a:rPr lang="pl-PL" b="1" dirty="0" smtClean="0"/>
              <a:t>cena pracy</a:t>
            </a:r>
            <a:r>
              <a:rPr lang="pl-PL" dirty="0" smtClean="0"/>
              <a:t>, </a:t>
            </a:r>
            <a:r>
              <a:rPr lang="pl-PL" dirty="0" smtClean="0">
                <a:solidFill>
                  <a:srgbClr val="FF0000"/>
                </a:solidFill>
              </a:rPr>
              <a:t>a nie ocena za okres stażu</a:t>
            </a:r>
            <a:r>
              <a:rPr lang="pl-PL" dirty="0" smtClean="0"/>
              <a:t> (</a:t>
            </a:r>
            <a:r>
              <a:rPr lang="pl-PL" dirty="0"/>
              <a:t>21 dni od dnia złożenia </a:t>
            </a:r>
            <a:r>
              <a:rPr lang="pl-PL" dirty="0" smtClean="0"/>
              <a:t>sprawozdania)</a:t>
            </a:r>
            <a:r>
              <a:rPr lang="pl-PL" dirty="0" smtClean="0">
                <a:solidFill>
                  <a:srgbClr val="FF0000"/>
                </a:solidFill>
              </a:rPr>
              <a:t> </a:t>
            </a:r>
            <a:r>
              <a:rPr lang="pl-PL" dirty="0" smtClean="0"/>
              <a:t>– art. 6a.2a</a:t>
            </a:r>
            <a:br>
              <a:rPr lang="pl-PL" dirty="0" smtClean="0"/>
            </a:br>
            <a:r>
              <a:rPr lang="pl-PL" dirty="0" smtClean="0"/>
              <a:t>ponadto: </a:t>
            </a:r>
            <a:r>
              <a:rPr lang="pl-PL" dirty="0">
                <a:solidFill>
                  <a:srgbClr val="FF0000"/>
                </a:solidFill>
                <a:effectLst>
                  <a:outerShdw blurRad="38100" dist="38100" dir="2700000" algn="tl">
                    <a:srgbClr val="000000">
                      <a:alpha val="43137"/>
                    </a:srgbClr>
                  </a:outerShdw>
                </a:effectLst>
              </a:rPr>
              <a:t>p</a:t>
            </a:r>
            <a:r>
              <a:rPr lang="pl-PL" dirty="0" smtClean="0">
                <a:solidFill>
                  <a:srgbClr val="FF0000"/>
                </a:solidFill>
                <a:effectLst>
                  <a:outerShdw blurRad="38100" dist="38100" dir="2700000" algn="tl">
                    <a:srgbClr val="000000">
                      <a:alpha val="43137"/>
                    </a:srgbClr>
                  </a:outerShdw>
                </a:effectLst>
              </a:rPr>
              <a:t>rzepisy </a:t>
            </a:r>
            <a:r>
              <a:rPr lang="pl-PL" dirty="0">
                <a:solidFill>
                  <a:srgbClr val="FF0000"/>
                </a:solidFill>
                <a:effectLst>
                  <a:outerShdw blurRad="38100" dist="38100" dir="2700000" algn="tl">
                    <a:srgbClr val="000000">
                      <a:alpha val="43137"/>
                    </a:srgbClr>
                  </a:outerShdw>
                </a:effectLst>
              </a:rPr>
              <a:t>dotychczasowe dot. oceny nauczyciela stosuje się do postępowań wszczętych i niezakończonych przed dniem 1 września 2018 r</a:t>
            </a:r>
            <a:r>
              <a:rPr lang="pl-PL" dirty="0" smtClean="0">
                <a:solidFill>
                  <a:srgbClr val="FF0000"/>
                </a:solidFill>
                <a:effectLst>
                  <a:outerShdw blurRad="38100" dist="38100" dir="2700000" algn="tl">
                    <a:srgbClr val="000000">
                      <a:alpha val="43137"/>
                    </a:srgbClr>
                  </a:outerShdw>
                </a:effectLst>
              </a:rPr>
              <a:t>. – art. 123.1 </a:t>
            </a:r>
            <a:r>
              <a:rPr lang="pl-PL" dirty="0" err="1">
                <a:solidFill>
                  <a:srgbClr val="FF0000"/>
                </a:solidFill>
                <a:effectLst>
                  <a:outerShdw blurRad="38100" dist="38100" dir="2700000" algn="tl">
                    <a:srgbClr val="000000">
                      <a:alpha val="43137"/>
                    </a:srgbClr>
                  </a:outerShdw>
                </a:effectLst>
              </a:rPr>
              <a:t>u.f.z.o</a:t>
            </a:r>
            <a:r>
              <a:rPr lang="pl-PL" dirty="0" smtClean="0">
                <a:solidFill>
                  <a:srgbClr val="FF0000"/>
                </a:solidFill>
                <a:effectLst>
                  <a:outerShdw blurRad="38100" dist="38100" dir="2700000" algn="tl">
                    <a:srgbClr val="000000">
                      <a:alpha val="43137"/>
                    </a:srgbClr>
                  </a:outerShdw>
                </a:effectLst>
              </a:rPr>
              <a:t>.</a:t>
            </a:r>
          </a:p>
          <a:p>
            <a:r>
              <a:rPr lang="pl-PL" dirty="0"/>
              <a:t>w</a:t>
            </a:r>
            <a:r>
              <a:rPr lang="pl-PL" dirty="0" smtClean="0"/>
              <a:t>niosek do organu o podjęcie postępowania egzaminacyjnego lub kwalifikacyjnego             (n. mianowany), w tym terminy złożenia wniosku bez zmian – art. 9d.7</a:t>
            </a:r>
          </a:p>
          <a:p>
            <a:r>
              <a:rPr lang="pl-PL" dirty="0"/>
              <a:t>e</a:t>
            </a:r>
            <a:r>
              <a:rPr lang="pl-PL" dirty="0" smtClean="0"/>
              <a:t>gzamin lub postępowanie kwalifikacyjne i akt nadania stopnia awansu zawodowego (decyzja administracyjna) – art. 9g</a:t>
            </a:r>
          </a:p>
          <a:p>
            <a:r>
              <a:rPr lang="pl-PL" dirty="0" smtClean="0">
                <a:solidFill>
                  <a:srgbClr val="FF0000"/>
                </a:solidFill>
              </a:rPr>
              <a:t>rozpoczęcie stażu na kolejny stopień awansu (kontraktowy – 3 lata, mianowany – 4 lata) </a:t>
            </a:r>
            <a:r>
              <a:rPr lang="pl-PL" dirty="0" smtClean="0"/>
              <a:t>– art. 9d ust. 4 i 4a</a:t>
            </a:r>
          </a:p>
          <a:p>
            <a:endParaRPr lang="pl-PL" dirty="0"/>
          </a:p>
        </p:txBody>
      </p:sp>
      <p:sp>
        <p:nvSpPr>
          <p:cNvPr id="4" name="Symbol zastępczy numeru slajdu 3"/>
          <p:cNvSpPr>
            <a:spLocks noGrp="1"/>
          </p:cNvSpPr>
          <p:nvPr>
            <p:ph type="sldNum" sz="quarter" idx="12"/>
          </p:nvPr>
        </p:nvSpPr>
        <p:spPr/>
        <p:txBody>
          <a:bodyPr/>
          <a:lstStyle/>
          <a:p>
            <a:fld id="{B3DF4B94-4E59-48CA-9C1F-DF8E1BB7BD25}" type="slidenum">
              <a:rPr lang="pl-PL" smtClean="0"/>
              <a:t>16</a:t>
            </a:fld>
            <a:endParaRPr lang="pl-PL"/>
          </a:p>
        </p:txBody>
      </p:sp>
    </p:spTree>
    <p:extLst>
      <p:ext uri="{BB962C8B-B14F-4D97-AF65-F5344CB8AC3E}">
        <p14:creationId xmlns:p14="http://schemas.microsoft.com/office/powerpoint/2010/main" val="35578891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88620" y="1"/>
            <a:ext cx="10699927" cy="1047136"/>
          </a:xfrm>
        </p:spPr>
        <p:txBody>
          <a:bodyPr>
            <a:noAutofit/>
          </a:bodyPr>
          <a:lstStyle/>
          <a:p>
            <a:r>
              <a:rPr lang="pl-PL" sz="4000" b="1" dirty="0" smtClean="0">
                <a:effectLst>
                  <a:outerShdw blurRad="38100" dist="38100" dir="2700000" algn="tl">
                    <a:srgbClr val="000000">
                      <a:alpha val="43137"/>
                    </a:srgbClr>
                  </a:outerShdw>
                </a:effectLst>
              </a:rPr>
              <a:t>Ocenianie nauczyciela </a:t>
            </a:r>
            <a:r>
              <a:rPr lang="pl-PL" sz="4000" b="1" dirty="0">
                <a:effectLst>
                  <a:outerShdw blurRad="38100" dist="38100" dir="2700000" algn="tl">
                    <a:srgbClr val="000000">
                      <a:alpha val="43137"/>
                    </a:srgbClr>
                  </a:outerShdw>
                </a:effectLst>
              </a:rPr>
              <a:t>na podstawie </a:t>
            </a:r>
            <a:r>
              <a:rPr lang="pl-PL" sz="4000" b="1" dirty="0" smtClean="0">
                <a:effectLst>
                  <a:outerShdw blurRad="38100" dist="38100" dir="2700000" algn="tl">
                    <a:srgbClr val="000000">
                      <a:alpha val="43137"/>
                    </a:srgbClr>
                  </a:outerShdw>
                </a:effectLst>
              </a:rPr>
              <a:t>rozporządzenia </a:t>
            </a:r>
            <a:r>
              <a:rPr lang="pl-PL" sz="4000" b="1" dirty="0">
                <a:effectLst>
                  <a:outerShdw blurRad="38100" dist="38100" dir="2700000" algn="tl">
                    <a:srgbClr val="000000">
                      <a:alpha val="43137"/>
                    </a:srgbClr>
                  </a:outerShdw>
                </a:effectLst>
              </a:rPr>
              <a:t>z 29 maja 2018 r. (Dz. U. poz. 1133) </a:t>
            </a:r>
            <a:endParaRPr lang="pl-PL" sz="4000" dirty="0">
              <a:effectLst>
                <a:outerShdw blurRad="38100" dist="38100" dir="2700000" algn="tl">
                  <a:srgbClr val="000000">
                    <a:alpha val="43137"/>
                  </a:srgbClr>
                </a:outerShdw>
              </a:effectLst>
            </a:endParaRPr>
          </a:p>
        </p:txBody>
      </p:sp>
      <p:sp>
        <p:nvSpPr>
          <p:cNvPr id="3" name="Symbol zastępczy zawartości 2"/>
          <p:cNvSpPr>
            <a:spLocks noGrp="1"/>
          </p:cNvSpPr>
          <p:nvPr>
            <p:ph idx="1"/>
          </p:nvPr>
        </p:nvSpPr>
        <p:spPr>
          <a:xfrm>
            <a:off x="292100" y="1663700"/>
            <a:ext cx="11785600" cy="5194300"/>
          </a:xfrm>
        </p:spPr>
        <p:txBody>
          <a:bodyPr>
            <a:normAutofit/>
          </a:bodyPr>
          <a:lstStyle/>
          <a:p>
            <a:pPr marL="0" indent="0">
              <a:buNone/>
            </a:pPr>
            <a:r>
              <a:rPr lang="pl-PL" dirty="0"/>
              <a:t>§ 6. 1. Ocenę pracy nauczyciela ustala się </a:t>
            </a:r>
            <a:r>
              <a:rPr lang="pl-PL" b="1" dirty="0"/>
              <a:t>po ustaleniu poziomu spełniania wszystkich </a:t>
            </a:r>
            <a:r>
              <a:rPr lang="pl-PL" b="1" dirty="0" smtClean="0"/>
              <a:t>kryteriów </a:t>
            </a:r>
            <a:r>
              <a:rPr lang="pl-PL" b="1" dirty="0"/>
              <a:t>oceny pracy </a:t>
            </a:r>
            <a:r>
              <a:rPr lang="pl-PL" dirty="0"/>
              <a:t>określonych dla danego stopnia awansu zawodowego, </a:t>
            </a:r>
            <a:r>
              <a:rPr lang="pl-PL" u="sng" dirty="0">
                <a:solidFill>
                  <a:srgbClr val="FF0000"/>
                </a:solidFill>
              </a:rPr>
              <a:t>z </a:t>
            </a:r>
            <a:r>
              <a:rPr lang="pl-PL" u="sng" dirty="0" smtClean="0">
                <a:solidFill>
                  <a:srgbClr val="FF0000"/>
                </a:solidFill>
              </a:rPr>
              <a:t>zastosowaniem </a:t>
            </a:r>
            <a:r>
              <a:rPr lang="pl-PL" u="sng" dirty="0">
                <a:solidFill>
                  <a:srgbClr val="FF0000"/>
                </a:solidFill>
              </a:rPr>
              <a:t>wskaźników oceny pracy określonych w regulaminie</a:t>
            </a:r>
            <a:r>
              <a:rPr lang="pl-PL" dirty="0"/>
              <a:t>, o którym mowa w art. </a:t>
            </a:r>
            <a:r>
              <a:rPr lang="pl-PL" dirty="0" smtClean="0"/>
              <a:t>6a </a:t>
            </a:r>
            <a:r>
              <a:rPr lang="pl-PL" dirty="0"/>
              <a:t>ust. 14 Karty Nauczyciela. </a:t>
            </a:r>
          </a:p>
          <a:p>
            <a:pPr marL="0" indent="0">
              <a:buNone/>
            </a:pPr>
            <a:r>
              <a:rPr lang="pl-PL" dirty="0" smtClean="0"/>
              <a:t>2</a:t>
            </a:r>
            <a:r>
              <a:rPr lang="pl-PL" dirty="0"/>
              <a:t>. W przypadku ustalenia poziomu spełniania kryteriów oceny pracy na poziomie: </a:t>
            </a:r>
          </a:p>
          <a:p>
            <a:pPr marL="0" indent="0">
              <a:buNone/>
            </a:pPr>
            <a:r>
              <a:rPr lang="pl-PL" dirty="0" smtClean="0"/>
              <a:t>1</a:t>
            </a:r>
            <a:r>
              <a:rPr lang="pl-PL" dirty="0"/>
              <a:t>) </a:t>
            </a:r>
            <a:r>
              <a:rPr lang="pl-PL" u="sng" dirty="0">
                <a:solidFill>
                  <a:srgbClr val="FF0000"/>
                </a:solidFill>
              </a:rPr>
              <a:t>95% i powyżej </a:t>
            </a:r>
            <a:r>
              <a:rPr lang="pl-PL" dirty="0"/>
              <a:t>– nauczyciel otrzymuje ocenę wyróżniającą; </a:t>
            </a:r>
          </a:p>
          <a:p>
            <a:pPr marL="0" indent="0">
              <a:buNone/>
            </a:pPr>
            <a:r>
              <a:rPr lang="pl-PL" dirty="0" smtClean="0"/>
              <a:t>2</a:t>
            </a:r>
            <a:r>
              <a:rPr lang="pl-PL" dirty="0"/>
              <a:t>) 80% i powyżej – nauczyciel otrzymuje ocenę bardzo dobrą; </a:t>
            </a:r>
          </a:p>
          <a:p>
            <a:pPr marL="0" indent="0">
              <a:buNone/>
            </a:pPr>
            <a:r>
              <a:rPr lang="pl-PL" dirty="0" smtClean="0"/>
              <a:t>3</a:t>
            </a:r>
            <a:r>
              <a:rPr lang="pl-PL" dirty="0"/>
              <a:t>) 55% i powyżej – nauczyciel otrzymuje ocenę dobrą; </a:t>
            </a:r>
          </a:p>
          <a:p>
            <a:pPr marL="0" indent="0">
              <a:buNone/>
            </a:pPr>
            <a:r>
              <a:rPr lang="pl-PL" dirty="0" smtClean="0"/>
              <a:t>4</a:t>
            </a:r>
            <a:r>
              <a:rPr lang="pl-PL" dirty="0"/>
              <a:t>) </a:t>
            </a:r>
            <a:r>
              <a:rPr lang="pl-PL" u="sng" dirty="0">
                <a:solidFill>
                  <a:srgbClr val="FF0000"/>
                </a:solidFill>
              </a:rPr>
              <a:t>poniżej 55% </a:t>
            </a:r>
            <a:r>
              <a:rPr lang="pl-PL" dirty="0"/>
              <a:t>– nauczyciel otrzymuje ocenę negatywną. </a:t>
            </a:r>
            <a:r>
              <a:rPr lang="pl-PL" b="1" dirty="0" smtClean="0"/>
              <a:t>	</a:t>
            </a:r>
          </a:p>
          <a:p>
            <a:pPr marL="0" indent="0">
              <a:buNone/>
            </a:pPr>
            <a:endParaRPr lang="pl-PL" b="1" dirty="0" smtClean="0"/>
          </a:p>
        </p:txBody>
      </p:sp>
      <p:sp>
        <p:nvSpPr>
          <p:cNvPr id="4" name="Symbol zastępczy numeru slajdu 3"/>
          <p:cNvSpPr>
            <a:spLocks noGrp="1"/>
          </p:cNvSpPr>
          <p:nvPr>
            <p:ph type="sldNum" sz="quarter" idx="12"/>
          </p:nvPr>
        </p:nvSpPr>
        <p:spPr/>
        <p:txBody>
          <a:bodyPr/>
          <a:lstStyle/>
          <a:p>
            <a:fld id="{B3DF4B94-4E59-48CA-9C1F-DF8E1BB7BD25}" type="slidenum">
              <a:rPr lang="pl-PL" smtClean="0"/>
              <a:t>17</a:t>
            </a:fld>
            <a:endParaRPr lang="pl-PL"/>
          </a:p>
        </p:txBody>
      </p:sp>
    </p:spTree>
    <p:extLst>
      <p:ext uri="{BB962C8B-B14F-4D97-AF65-F5344CB8AC3E}">
        <p14:creationId xmlns:p14="http://schemas.microsoft.com/office/powerpoint/2010/main" val="6769511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1"/>
            <a:ext cx="9162327" cy="1531619"/>
          </a:xfrm>
        </p:spPr>
        <p:txBody>
          <a:bodyPr>
            <a:normAutofit/>
          </a:bodyPr>
          <a:lstStyle/>
          <a:p>
            <a:r>
              <a:rPr lang="pl-PL" sz="4000" b="1" dirty="0">
                <a:effectLst>
                  <a:outerShdw blurRad="38100" dist="38100" dir="2700000" algn="tl">
                    <a:srgbClr val="000000">
                      <a:alpha val="43137"/>
                    </a:srgbClr>
                  </a:outerShdw>
                </a:effectLst>
              </a:rPr>
              <a:t>Dodatek za wyróżniającą pracę nauczyciela, po 1 września 2020 r.</a:t>
            </a:r>
            <a:endParaRPr lang="pl-PL" sz="4000" dirty="0">
              <a:effectLst>
                <a:outerShdw blurRad="38100" dist="38100" dir="2700000" algn="tl">
                  <a:srgbClr val="000000">
                    <a:alpha val="43137"/>
                  </a:srgbClr>
                </a:outerShdw>
              </a:effectLst>
            </a:endParaRPr>
          </a:p>
        </p:txBody>
      </p:sp>
      <p:sp>
        <p:nvSpPr>
          <p:cNvPr id="3" name="Symbol zastępczy zawartości 2"/>
          <p:cNvSpPr>
            <a:spLocks noGrp="1"/>
          </p:cNvSpPr>
          <p:nvPr>
            <p:ph idx="1"/>
          </p:nvPr>
        </p:nvSpPr>
        <p:spPr>
          <a:xfrm>
            <a:off x="1165860" y="2045970"/>
            <a:ext cx="10187940" cy="4377979"/>
          </a:xfrm>
        </p:spPr>
        <p:txBody>
          <a:bodyPr>
            <a:normAutofit fontScale="92500" lnSpcReduction="10000"/>
          </a:bodyPr>
          <a:lstStyle/>
          <a:p>
            <a:pPr marL="0" indent="0">
              <a:buNone/>
            </a:pPr>
            <a:r>
              <a:rPr lang="pl-PL" sz="3200" dirty="0"/>
              <a:t>Do Karty </a:t>
            </a:r>
            <a:r>
              <a:rPr lang="pl-PL" sz="3200" dirty="0" smtClean="0"/>
              <a:t>nauczyciela </a:t>
            </a:r>
            <a:r>
              <a:rPr lang="pl-PL" sz="3200" dirty="0"/>
              <a:t>został wprowadzony nowy składnik </a:t>
            </a:r>
            <a:r>
              <a:rPr lang="pl-PL" sz="3200" dirty="0" smtClean="0"/>
              <a:t>wynagrodzenia </a:t>
            </a:r>
            <a:r>
              <a:rPr lang="pl-PL" sz="3200" dirty="0" smtClean="0">
                <a:solidFill>
                  <a:srgbClr val="00B050"/>
                </a:solidFill>
              </a:rPr>
              <a:t>(art. 33a, po 1 września 2020 r.). </a:t>
            </a:r>
            <a:br>
              <a:rPr lang="pl-PL" sz="3200" dirty="0" smtClean="0">
                <a:solidFill>
                  <a:srgbClr val="00B050"/>
                </a:solidFill>
              </a:rPr>
            </a:br>
            <a:r>
              <a:rPr lang="pl-PL" sz="3200" dirty="0" smtClean="0"/>
              <a:t>Nie </a:t>
            </a:r>
            <a:r>
              <a:rPr lang="pl-PL" sz="3200" dirty="0"/>
              <a:t>ma on charakteru uznaniowego</a:t>
            </a:r>
            <a:r>
              <a:rPr lang="pl-PL" sz="3200" dirty="0" smtClean="0"/>
              <a:t>. </a:t>
            </a:r>
            <a:r>
              <a:rPr lang="pl-PL" sz="3200" b="1" dirty="0" smtClean="0">
                <a:solidFill>
                  <a:srgbClr val="FF0000"/>
                </a:solidFill>
              </a:rPr>
              <a:t>Należy się „z </a:t>
            </a:r>
            <a:r>
              <a:rPr lang="pl-PL" sz="3200" b="1" dirty="0">
                <a:solidFill>
                  <a:srgbClr val="FF0000"/>
                </a:solidFill>
              </a:rPr>
              <a:t>urzędu" </a:t>
            </a:r>
            <a:r>
              <a:rPr lang="pl-PL" sz="3200" dirty="0"/>
              <a:t>nauczycielowi dyplomowanemu, który: </a:t>
            </a:r>
          </a:p>
          <a:p>
            <a:pPr lvl="0"/>
            <a:r>
              <a:rPr lang="pl-PL" sz="3200" dirty="0"/>
              <a:t>przepracował </a:t>
            </a:r>
            <a:r>
              <a:rPr lang="pl-PL" sz="3200" dirty="0" smtClean="0"/>
              <a:t>min. </a:t>
            </a:r>
            <a:r>
              <a:rPr lang="pl-PL" sz="3200" dirty="0"/>
              <a:t>3 lata w szkole od dnia nadania stopnia nauczyciela dyplomowanego;</a:t>
            </a:r>
          </a:p>
          <a:p>
            <a:r>
              <a:rPr lang="pl-PL" sz="3200" dirty="0" smtClean="0"/>
              <a:t>legitymuje </a:t>
            </a:r>
            <a:r>
              <a:rPr lang="pl-PL" sz="3200" dirty="0"/>
              <a:t>się wyróżniającą oceną </a:t>
            </a:r>
            <a:r>
              <a:rPr lang="pl-PL" sz="3200" dirty="0" smtClean="0"/>
              <a:t>pracy </a:t>
            </a:r>
            <a:r>
              <a:rPr lang="pl-PL" sz="3200" i="1" dirty="0" smtClean="0"/>
              <a:t>(</a:t>
            </a:r>
            <a:r>
              <a:rPr lang="pl-PL" sz="3200" b="1" i="1" dirty="0" smtClean="0"/>
              <a:t>notatki </a:t>
            </a:r>
            <a:r>
              <a:rPr lang="pl-PL" sz="3200" i="1" dirty="0" smtClean="0"/>
              <a:t>– wyciąg z listu MEN pt. „</a:t>
            </a:r>
            <a:r>
              <a:rPr lang="pl-PL" sz="3200" dirty="0">
                <a:hlinkClick r:id="rId3"/>
              </a:rPr>
              <a:t>Rok szkolny 2017/2018 – kolejny etap budowania Dobrej </a:t>
            </a:r>
            <a:r>
              <a:rPr lang="pl-PL" sz="3200" dirty="0" smtClean="0">
                <a:hlinkClick r:id="rId3"/>
              </a:rPr>
              <a:t>Szkoły</a:t>
            </a:r>
            <a:r>
              <a:rPr lang="pl-PL" sz="3200" dirty="0" smtClean="0"/>
              <a:t>”</a:t>
            </a:r>
            <a:r>
              <a:rPr lang="pl-PL" sz="3200" i="1" dirty="0" smtClean="0"/>
              <a:t>)</a:t>
            </a:r>
            <a:endParaRPr lang="pl-PL" sz="3200" i="1" dirty="0"/>
          </a:p>
          <a:p>
            <a:pPr marL="0" indent="0">
              <a:buNone/>
            </a:pPr>
            <a:r>
              <a:rPr lang="pl-PL" dirty="0"/>
              <a:t> </a:t>
            </a:r>
          </a:p>
          <a:p>
            <a:endParaRPr lang="pl-PL" dirty="0"/>
          </a:p>
        </p:txBody>
      </p:sp>
      <p:sp>
        <p:nvSpPr>
          <p:cNvPr id="4" name="Symbol zastępczy numeru slajdu 3"/>
          <p:cNvSpPr>
            <a:spLocks noGrp="1"/>
          </p:cNvSpPr>
          <p:nvPr>
            <p:ph type="sldNum" sz="quarter" idx="12"/>
          </p:nvPr>
        </p:nvSpPr>
        <p:spPr/>
        <p:txBody>
          <a:bodyPr/>
          <a:lstStyle/>
          <a:p>
            <a:fld id="{B3DF4B94-4E59-48CA-9C1F-DF8E1BB7BD25}" type="slidenum">
              <a:rPr lang="pl-PL" smtClean="0"/>
              <a:t>18</a:t>
            </a:fld>
            <a:endParaRPr lang="pl-PL"/>
          </a:p>
        </p:txBody>
      </p:sp>
    </p:spTree>
    <p:extLst>
      <p:ext uri="{BB962C8B-B14F-4D97-AF65-F5344CB8AC3E}">
        <p14:creationId xmlns:p14="http://schemas.microsoft.com/office/powerpoint/2010/main" val="35948966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1"/>
            <a:ext cx="9266499" cy="1690688"/>
          </a:xfrm>
        </p:spPr>
        <p:txBody>
          <a:bodyPr>
            <a:normAutofit/>
          </a:bodyPr>
          <a:lstStyle/>
          <a:p>
            <a:r>
              <a:rPr lang="pl-PL" sz="4000" b="1" dirty="0">
                <a:effectLst>
                  <a:outerShdw blurRad="38100" dist="38100" dir="2700000" algn="tl">
                    <a:srgbClr val="000000">
                      <a:alpha val="43137"/>
                    </a:srgbClr>
                  </a:outerShdw>
                </a:effectLst>
              </a:rPr>
              <a:t>Dodatek za wyróżniającą pracę nauczyciela, po 1 września 2020 r.</a:t>
            </a:r>
            <a:endParaRPr lang="pl-PL" sz="4000" dirty="0">
              <a:effectLst>
                <a:outerShdw blurRad="38100" dist="38100" dir="2700000" algn="tl">
                  <a:srgbClr val="000000">
                    <a:alpha val="43137"/>
                  </a:srgbClr>
                </a:outerShdw>
              </a:effectLst>
            </a:endParaRPr>
          </a:p>
        </p:txBody>
      </p:sp>
      <p:sp>
        <p:nvSpPr>
          <p:cNvPr id="3" name="Symbol zastępczy zawartości 2"/>
          <p:cNvSpPr>
            <a:spLocks noGrp="1"/>
          </p:cNvSpPr>
          <p:nvPr>
            <p:ph idx="1"/>
          </p:nvPr>
        </p:nvSpPr>
        <p:spPr>
          <a:xfrm>
            <a:off x="838200" y="1825624"/>
            <a:ext cx="10515600" cy="4632325"/>
          </a:xfrm>
        </p:spPr>
        <p:txBody>
          <a:bodyPr>
            <a:normAutofit/>
          </a:bodyPr>
          <a:lstStyle/>
          <a:p>
            <a:pPr marL="0" indent="0">
              <a:buNone/>
            </a:pPr>
            <a:r>
              <a:rPr lang="pl-PL" dirty="0"/>
              <a:t>W okresie od 1 września 2020 r. do 31 sierpnia 2022 r. dodatek ten ma </a:t>
            </a:r>
            <a:r>
              <a:rPr lang="pl-PL" dirty="0" smtClean="0"/>
              <a:t>wynosić:</a:t>
            </a:r>
          </a:p>
          <a:p>
            <a:r>
              <a:rPr lang="pl-PL" dirty="0" smtClean="0"/>
              <a:t>od </a:t>
            </a:r>
            <a:r>
              <a:rPr lang="pl-PL" dirty="0"/>
              <a:t>1 września 2020 r. do 31 sierpnia 2021 r. – 3%</a:t>
            </a:r>
          </a:p>
          <a:p>
            <a:pPr lvl="0"/>
            <a:r>
              <a:rPr lang="pl-PL" dirty="0" smtClean="0"/>
              <a:t>od </a:t>
            </a:r>
            <a:r>
              <a:rPr lang="pl-PL" dirty="0"/>
              <a:t>1 września 2021 r. do 31 sierpnia 2022 r. – 6%</a:t>
            </a:r>
          </a:p>
          <a:p>
            <a:pPr marL="0" indent="0">
              <a:buNone/>
            </a:pPr>
            <a:r>
              <a:rPr lang="pl-PL" dirty="0"/>
              <a:t> </a:t>
            </a:r>
            <a:r>
              <a:rPr lang="pl-PL" dirty="0" smtClean="0"/>
              <a:t>kwoty bazowej </a:t>
            </a:r>
            <a:r>
              <a:rPr lang="pl-PL" dirty="0"/>
              <a:t>- </a:t>
            </a:r>
            <a:r>
              <a:rPr lang="pl-PL" b="1" u="sng" dirty="0"/>
              <a:t>art. 133 ustawy o finansowaniu zadań publicznych</a:t>
            </a:r>
          </a:p>
          <a:p>
            <a:pPr marL="0" indent="0">
              <a:buNone/>
            </a:pPr>
            <a:r>
              <a:rPr lang="pl-PL" dirty="0"/>
              <a:t> </a:t>
            </a:r>
          </a:p>
          <a:p>
            <a:r>
              <a:rPr lang="pl-PL" b="1" dirty="0"/>
              <a:t>Od 1 września 2022 r. ma wynosić 16% kwoty bazowej - art. 33a KN</a:t>
            </a:r>
            <a:r>
              <a:rPr lang="pl-PL" b="1" dirty="0" smtClean="0"/>
              <a:t>.</a:t>
            </a:r>
            <a:r>
              <a:rPr lang="pl-PL" dirty="0" smtClean="0"/>
              <a:t> </a:t>
            </a:r>
            <a:r>
              <a:rPr lang="pl-PL" dirty="0"/>
              <a:t>Wysokość dodatku jest proporcjonalna do wymiaru </a:t>
            </a:r>
            <a:r>
              <a:rPr lang="pl-PL" dirty="0" smtClean="0"/>
              <a:t>zatrudnienia</a:t>
            </a:r>
            <a:endParaRPr lang="pl-PL" dirty="0"/>
          </a:p>
        </p:txBody>
      </p:sp>
      <p:sp>
        <p:nvSpPr>
          <p:cNvPr id="4" name="Symbol zastępczy numeru slajdu 3"/>
          <p:cNvSpPr>
            <a:spLocks noGrp="1"/>
          </p:cNvSpPr>
          <p:nvPr>
            <p:ph type="sldNum" sz="quarter" idx="12"/>
          </p:nvPr>
        </p:nvSpPr>
        <p:spPr/>
        <p:txBody>
          <a:bodyPr/>
          <a:lstStyle/>
          <a:p>
            <a:fld id="{B3DF4B94-4E59-48CA-9C1F-DF8E1BB7BD25}" type="slidenum">
              <a:rPr lang="pl-PL" smtClean="0"/>
              <a:t>19</a:t>
            </a:fld>
            <a:endParaRPr lang="pl-PL"/>
          </a:p>
        </p:txBody>
      </p:sp>
    </p:spTree>
    <p:extLst>
      <p:ext uri="{BB962C8B-B14F-4D97-AF65-F5344CB8AC3E}">
        <p14:creationId xmlns:p14="http://schemas.microsoft.com/office/powerpoint/2010/main" val="8259463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52353" y="972273"/>
            <a:ext cx="10903353" cy="1921398"/>
          </a:xfrm>
        </p:spPr>
        <p:txBody>
          <a:bodyPr>
            <a:normAutofit fontScale="90000"/>
          </a:bodyPr>
          <a:lstStyle/>
          <a:p>
            <a:r>
              <a:rPr lang="pl-PL" sz="4400" b="1" dirty="0" smtClean="0">
                <a:effectLst>
                  <a:outerShdw blurRad="38100" dist="38100" dir="2700000" algn="tl">
                    <a:srgbClr val="000000">
                      <a:alpha val="43137"/>
                    </a:srgbClr>
                  </a:outerShdw>
                </a:effectLst>
              </a:rPr>
              <a:t>Awans zawodowy i ocena pracy nauczyciela </a:t>
            </a:r>
            <a:br>
              <a:rPr lang="pl-PL" sz="4400" b="1" dirty="0" smtClean="0">
                <a:effectLst>
                  <a:outerShdw blurRad="38100" dist="38100" dir="2700000" algn="tl">
                    <a:srgbClr val="000000">
                      <a:alpha val="43137"/>
                    </a:srgbClr>
                  </a:outerShdw>
                </a:effectLst>
              </a:rPr>
            </a:br>
            <a:r>
              <a:rPr lang="pl-PL" sz="4400" b="1" dirty="0" smtClean="0">
                <a:effectLst>
                  <a:outerShdw blurRad="38100" dist="38100" dir="2700000" algn="tl">
                    <a:srgbClr val="000000">
                      <a:alpha val="43137"/>
                    </a:srgbClr>
                  </a:outerShdw>
                </a:effectLst>
              </a:rPr>
              <a:t>- zmiany </a:t>
            </a:r>
            <a:r>
              <a:rPr lang="pl-PL" sz="4400" b="1" dirty="0">
                <a:effectLst>
                  <a:outerShdw blurRad="38100" dist="38100" dir="2700000" algn="tl">
                    <a:srgbClr val="000000">
                      <a:alpha val="43137"/>
                    </a:srgbClr>
                  </a:outerShdw>
                </a:effectLst>
              </a:rPr>
              <a:t>w przepisach  </a:t>
            </a:r>
            <a:r>
              <a:rPr lang="pl-PL" sz="4400" b="1" dirty="0" smtClean="0">
                <a:effectLst>
                  <a:outerShdw blurRad="38100" dist="38100" dir="2700000" algn="tl">
                    <a:srgbClr val="000000">
                      <a:alpha val="43137"/>
                    </a:srgbClr>
                  </a:outerShdw>
                </a:effectLst>
              </a:rPr>
              <a:t>prawa </a:t>
            </a:r>
            <a:r>
              <a:rPr lang="pl-PL" sz="4400" b="1" u="sng" dirty="0" smtClean="0">
                <a:effectLst>
                  <a:outerShdw blurRad="38100" dist="38100" dir="2700000" algn="tl">
                    <a:srgbClr val="000000">
                      <a:alpha val="43137"/>
                    </a:srgbClr>
                  </a:outerShdw>
                </a:effectLst>
              </a:rPr>
              <a:t>od </a:t>
            </a:r>
            <a:r>
              <a:rPr lang="pl-PL" sz="4400" b="1" u="sng" dirty="0">
                <a:effectLst>
                  <a:outerShdw blurRad="38100" dist="38100" dir="2700000" algn="tl">
                    <a:srgbClr val="000000">
                      <a:alpha val="43137"/>
                    </a:srgbClr>
                  </a:outerShdw>
                </a:effectLst>
              </a:rPr>
              <a:t>1 września 2018 r.</a:t>
            </a:r>
            <a:r>
              <a:rPr lang="pl-PL" dirty="0"/>
              <a:t/>
            </a:r>
            <a:br>
              <a:rPr lang="pl-PL" dirty="0"/>
            </a:br>
            <a:endParaRPr lang="pl-PL" dirty="0">
              <a:effectLst>
                <a:outerShdw blurRad="38100" dist="38100" dir="2700000" algn="tl">
                  <a:srgbClr val="000000">
                    <a:alpha val="43137"/>
                  </a:srgbClr>
                </a:outerShdw>
              </a:effectLst>
            </a:endParaRPr>
          </a:p>
        </p:txBody>
      </p:sp>
      <p:sp>
        <p:nvSpPr>
          <p:cNvPr id="3" name="Podtytuł 2"/>
          <p:cNvSpPr>
            <a:spLocks noGrp="1"/>
          </p:cNvSpPr>
          <p:nvPr>
            <p:ph type="subTitle" idx="1"/>
          </p:nvPr>
        </p:nvSpPr>
        <p:spPr>
          <a:xfrm>
            <a:off x="0" y="3194613"/>
            <a:ext cx="12191999" cy="3663387"/>
          </a:xfrm>
        </p:spPr>
        <p:txBody>
          <a:bodyPr>
            <a:normAutofit/>
          </a:bodyPr>
          <a:lstStyle/>
          <a:p>
            <a:r>
              <a:rPr lang="pl-PL" sz="3200" dirty="0"/>
              <a:t>Ustawa z dnia </a:t>
            </a:r>
            <a:r>
              <a:rPr lang="pl-PL" sz="3200" dirty="0" smtClean="0"/>
              <a:t>27 października 2017 </a:t>
            </a:r>
            <a:r>
              <a:rPr lang="pl-PL" sz="3200" dirty="0"/>
              <a:t>r. </a:t>
            </a:r>
            <a:r>
              <a:rPr lang="pl-PL" sz="3200" b="1" dirty="0"/>
              <a:t>o finansowaniu zadań oświatowych </a:t>
            </a:r>
            <a:r>
              <a:rPr lang="pl-PL" sz="3200" dirty="0"/>
              <a:t>(Dz.U. </a:t>
            </a:r>
            <a:r>
              <a:rPr lang="pl-PL" sz="3200" b="1" dirty="0">
                <a:hlinkClick r:id="rId3"/>
              </a:rPr>
              <a:t>poz. 2203</a:t>
            </a:r>
            <a:r>
              <a:rPr lang="pl-PL" sz="3200" dirty="0" smtClean="0"/>
              <a:t>)</a:t>
            </a:r>
          </a:p>
          <a:p>
            <a:endParaRPr lang="pl-PL" sz="3200" dirty="0"/>
          </a:p>
          <a:p>
            <a:r>
              <a:rPr lang="pl-PL" sz="3200" b="1" u="sng" dirty="0"/>
              <a:t>w</a:t>
            </a:r>
            <a:r>
              <a:rPr lang="pl-PL" sz="3200" b="1" u="sng" dirty="0" smtClean="0"/>
              <a:t>prowadziła zmiany </a:t>
            </a:r>
            <a:r>
              <a:rPr lang="pl-PL" sz="3200" b="1" u="sng" dirty="0"/>
              <a:t>do ustawy Karta </a:t>
            </a:r>
            <a:r>
              <a:rPr lang="pl-PL" sz="3200" b="1" u="sng" dirty="0" smtClean="0"/>
              <a:t>nauczyciela</a:t>
            </a:r>
            <a:r>
              <a:rPr lang="pl-PL" sz="3200" b="1" dirty="0" smtClean="0"/>
              <a:t> </a:t>
            </a:r>
            <a:br>
              <a:rPr lang="pl-PL" sz="3200" b="1" dirty="0" smtClean="0"/>
            </a:br>
            <a:r>
              <a:rPr lang="pl-PL" sz="3200" b="1" dirty="0" smtClean="0"/>
              <a:t>                            </a:t>
            </a:r>
            <a:r>
              <a:rPr lang="pl-PL" sz="3200" dirty="0" smtClean="0"/>
              <a:t>z 26 stycznia 1982 </a:t>
            </a:r>
            <a:r>
              <a:rPr lang="pl-PL" sz="3200" dirty="0"/>
              <a:t>r</a:t>
            </a:r>
            <a:r>
              <a:rPr lang="pl-PL" sz="3200" dirty="0" smtClean="0"/>
              <a:t>. (</a:t>
            </a:r>
            <a:r>
              <a:rPr lang="pl-PL" sz="3200" dirty="0"/>
              <a:t>Dz.U. z 2017 r. poz. 1189 i </a:t>
            </a:r>
            <a:r>
              <a:rPr lang="pl-PL" sz="3200" b="1" dirty="0"/>
              <a:t>2203</a:t>
            </a:r>
            <a:r>
              <a:rPr lang="pl-PL" sz="3200" dirty="0" smtClean="0"/>
              <a:t>)</a:t>
            </a:r>
          </a:p>
          <a:p>
            <a:r>
              <a:rPr lang="pl-PL" sz="3200" dirty="0" smtClean="0">
                <a:solidFill>
                  <a:srgbClr val="FF0000"/>
                </a:solidFill>
              </a:rPr>
              <a:t>Obecnie Dz</a:t>
            </a:r>
            <a:r>
              <a:rPr lang="pl-PL" sz="3200" dirty="0">
                <a:solidFill>
                  <a:srgbClr val="FF0000"/>
                </a:solidFill>
              </a:rPr>
              <a:t>. U. z 2018 r. </a:t>
            </a:r>
            <a:r>
              <a:rPr lang="pl-PL" sz="4000" b="1" dirty="0">
                <a:solidFill>
                  <a:srgbClr val="00B050"/>
                </a:solidFill>
                <a:hlinkClick r:id="rId4"/>
              </a:rPr>
              <a:t>poz. 967</a:t>
            </a:r>
            <a:endParaRPr lang="pl-PL" sz="4000" b="1" dirty="0">
              <a:solidFill>
                <a:srgbClr val="00B050"/>
              </a:solidFill>
            </a:endParaRPr>
          </a:p>
          <a:p>
            <a:endParaRPr lang="pl-PL" sz="3200" dirty="0">
              <a:solidFill>
                <a:srgbClr val="002060"/>
              </a:solidFill>
            </a:endParaRPr>
          </a:p>
          <a:p>
            <a:endParaRPr lang="pl-PL" sz="3200" dirty="0"/>
          </a:p>
        </p:txBody>
      </p:sp>
      <p:cxnSp>
        <p:nvCxnSpPr>
          <p:cNvPr id="5" name="Łącznik prosty ze strzałką 4"/>
          <p:cNvCxnSpPr/>
          <p:nvPr/>
        </p:nvCxnSpPr>
        <p:spPr>
          <a:xfrm>
            <a:off x="8704162" y="4109013"/>
            <a:ext cx="2511706" cy="1157468"/>
          </a:xfrm>
          <a:prstGeom prst="straightConnector1">
            <a:avLst/>
          </a:prstGeom>
          <a:ln w="38100">
            <a:solidFill>
              <a:srgbClr val="00206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48947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1" y="1"/>
            <a:ext cx="9359096" cy="1690688"/>
          </a:xfrm>
        </p:spPr>
        <p:txBody>
          <a:bodyPr>
            <a:normAutofit/>
          </a:bodyPr>
          <a:lstStyle/>
          <a:p>
            <a:r>
              <a:rPr lang="pl-PL" sz="4000" b="1" dirty="0">
                <a:effectLst>
                  <a:outerShdw blurRad="38100" dist="38100" dir="2700000" algn="tl">
                    <a:srgbClr val="000000">
                      <a:alpha val="43137"/>
                    </a:srgbClr>
                  </a:outerShdw>
                </a:effectLst>
              </a:rPr>
              <a:t>Dodatek za wyróżniającą </a:t>
            </a:r>
            <a:r>
              <a:rPr lang="pl-PL" sz="4000" b="1" dirty="0" smtClean="0">
                <a:effectLst>
                  <a:outerShdw blurRad="38100" dist="38100" dir="2700000" algn="tl">
                    <a:srgbClr val="000000">
                      <a:alpha val="43137"/>
                    </a:srgbClr>
                  </a:outerShdw>
                </a:effectLst>
              </a:rPr>
              <a:t>pracę nauczyciela, po 1 września 2020 r.</a:t>
            </a:r>
            <a:endParaRPr lang="pl-PL" sz="4000" dirty="0">
              <a:effectLst>
                <a:outerShdw blurRad="38100" dist="38100" dir="2700000" algn="tl">
                  <a:srgbClr val="000000">
                    <a:alpha val="43137"/>
                  </a:srgbClr>
                </a:outerShdw>
              </a:effectLst>
            </a:endParaRPr>
          </a:p>
        </p:txBody>
      </p:sp>
      <p:sp>
        <p:nvSpPr>
          <p:cNvPr id="3" name="Symbol zastępczy zawartości 2"/>
          <p:cNvSpPr>
            <a:spLocks noGrp="1"/>
          </p:cNvSpPr>
          <p:nvPr>
            <p:ph idx="1"/>
          </p:nvPr>
        </p:nvSpPr>
        <p:spPr>
          <a:xfrm>
            <a:off x="491490" y="1825624"/>
            <a:ext cx="11071619" cy="5032376"/>
          </a:xfrm>
        </p:spPr>
        <p:txBody>
          <a:bodyPr>
            <a:normAutofit fontScale="77500" lnSpcReduction="20000"/>
          </a:bodyPr>
          <a:lstStyle/>
          <a:p>
            <a:pPr marL="0" indent="0">
              <a:buNone/>
            </a:pPr>
            <a:r>
              <a:rPr lang="pl-PL" sz="3300" b="1" dirty="0" smtClean="0"/>
              <a:t>	Warunkiem </a:t>
            </a:r>
            <a:r>
              <a:rPr lang="pl-PL" sz="3300" b="1" dirty="0"/>
              <a:t>otrzymania dodatku będzie uzyskanie wyróżniającej oceny pracy na zasadach, które mają obowiązywać od 1 września 2018 r.</a:t>
            </a:r>
            <a:endParaRPr lang="pl-PL" sz="3300" dirty="0"/>
          </a:p>
          <a:p>
            <a:endParaRPr lang="pl-PL" sz="3300" dirty="0"/>
          </a:p>
          <a:p>
            <a:pPr marL="0" indent="0">
              <a:buNone/>
            </a:pPr>
            <a:r>
              <a:rPr lang="pl-PL" sz="3300" b="1" dirty="0" smtClean="0"/>
              <a:t>	Prawo </a:t>
            </a:r>
            <a:r>
              <a:rPr lang="pl-PL" sz="3300" b="1" dirty="0"/>
              <a:t>do dodatku nauczyciel nabędzie z dniem: </a:t>
            </a:r>
            <a:endParaRPr lang="pl-PL" sz="3300" dirty="0"/>
          </a:p>
          <a:p>
            <a:pPr lvl="0"/>
            <a:r>
              <a:rPr lang="pl-PL" sz="3300" b="1" dirty="0"/>
              <a:t>1 stycznia</a:t>
            </a:r>
            <a:r>
              <a:rPr lang="pl-PL" sz="3300" dirty="0"/>
              <a:t> – w przypadku uzyskania prawomocnej wyróżniającej oceny pracy </a:t>
            </a:r>
            <a:br>
              <a:rPr lang="pl-PL" sz="3300" dirty="0"/>
            </a:br>
            <a:r>
              <a:rPr lang="pl-PL" sz="3300" dirty="0"/>
              <a:t>w okresie </a:t>
            </a:r>
            <a:r>
              <a:rPr lang="pl-PL" sz="3300" u="sng" dirty="0"/>
              <a:t>do 1 lipca do 31 grudnia roku poprzedzającego</a:t>
            </a:r>
            <a:r>
              <a:rPr lang="pl-PL" sz="3300" dirty="0"/>
              <a:t> dany rok kalendarzowy;</a:t>
            </a:r>
          </a:p>
          <a:p>
            <a:pPr marL="0" indent="0">
              <a:buNone/>
            </a:pPr>
            <a:r>
              <a:rPr lang="pl-PL" sz="3300" dirty="0"/>
              <a:t> </a:t>
            </a:r>
          </a:p>
          <a:p>
            <a:pPr lvl="0"/>
            <a:r>
              <a:rPr lang="pl-PL" sz="3300" b="1" dirty="0"/>
              <a:t>1 września</a:t>
            </a:r>
            <a:r>
              <a:rPr lang="pl-PL" sz="3300" dirty="0"/>
              <a:t> – w przypadku uzyskania prawomocnej wyróżniającej oceny pracy </a:t>
            </a:r>
            <a:br>
              <a:rPr lang="pl-PL" sz="3300" dirty="0"/>
            </a:br>
            <a:r>
              <a:rPr lang="pl-PL" sz="3300" dirty="0"/>
              <a:t>w okresie </a:t>
            </a:r>
            <a:r>
              <a:rPr lang="pl-PL" sz="3300" u="sng" dirty="0"/>
              <a:t>od 1  stycznia do 30 czerwca danego</a:t>
            </a:r>
            <a:r>
              <a:rPr lang="pl-PL" sz="3300" dirty="0"/>
              <a:t> roku kalendarzowego.</a:t>
            </a:r>
          </a:p>
          <a:p>
            <a:pPr marL="0" indent="0">
              <a:buNone/>
            </a:pPr>
            <a:r>
              <a:rPr lang="pl-PL" sz="3300" dirty="0"/>
              <a:t> </a:t>
            </a:r>
          </a:p>
          <a:p>
            <a:pPr marL="0" indent="0">
              <a:buNone/>
            </a:pPr>
            <a:r>
              <a:rPr lang="pl-PL" sz="3300" b="1" dirty="0" smtClean="0"/>
              <a:t>	Prawo </a:t>
            </a:r>
            <a:r>
              <a:rPr lang="pl-PL" sz="3300" b="1" dirty="0"/>
              <a:t>do dodatku wygasa z ostatnim dniem miesiąca kalendarzowego, w którym uzyskana kolejna ocena pracy jest niższa niż ocena wyróżniająca.  </a:t>
            </a:r>
            <a:endParaRPr lang="pl-PL" sz="3300" dirty="0"/>
          </a:p>
          <a:p>
            <a:endParaRPr lang="pl-PL" dirty="0"/>
          </a:p>
        </p:txBody>
      </p:sp>
      <p:sp>
        <p:nvSpPr>
          <p:cNvPr id="4" name="Symbol zastępczy numeru slajdu 3"/>
          <p:cNvSpPr>
            <a:spLocks noGrp="1"/>
          </p:cNvSpPr>
          <p:nvPr>
            <p:ph type="sldNum" sz="quarter" idx="12"/>
          </p:nvPr>
        </p:nvSpPr>
        <p:spPr/>
        <p:txBody>
          <a:bodyPr/>
          <a:lstStyle/>
          <a:p>
            <a:fld id="{B3DF4B94-4E59-48CA-9C1F-DF8E1BB7BD25}" type="slidenum">
              <a:rPr lang="pl-PL" smtClean="0"/>
              <a:t>20</a:t>
            </a:fld>
            <a:endParaRPr lang="pl-PL"/>
          </a:p>
        </p:txBody>
      </p:sp>
    </p:spTree>
    <p:extLst>
      <p:ext uri="{BB962C8B-B14F-4D97-AF65-F5344CB8AC3E}">
        <p14:creationId xmlns:p14="http://schemas.microsoft.com/office/powerpoint/2010/main" val="27830750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1"/>
            <a:ext cx="10515600" cy="1268729"/>
          </a:xfrm>
        </p:spPr>
        <p:txBody>
          <a:bodyPr/>
          <a:lstStyle/>
          <a:p>
            <a:r>
              <a:rPr lang="pl-PL" b="1" dirty="0" smtClean="0">
                <a:effectLst>
                  <a:outerShdw blurRad="38100" dist="38100" dir="2700000" algn="tl">
                    <a:srgbClr val="000000">
                      <a:alpha val="43137"/>
                    </a:srgbClr>
                  </a:outerShdw>
                </a:effectLst>
              </a:rPr>
              <a:t>Ocena pracy nauczyciela - zasady</a:t>
            </a:r>
            <a:endParaRPr lang="pl-PL" b="1" dirty="0">
              <a:effectLst>
                <a:outerShdw blurRad="38100" dist="38100" dir="2700000" algn="tl">
                  <a:srgbClr val="000000">
                    <a:alpha val="43137"/>
                  </a:srgbClr>
                </a:outerShdw>
              </a:effectLst>
            </a:endParaRPr>
          </a:p>
        </p:txBody>
      </p:sp>
      <p:sp>
        <p:nvSpPr>
          <p:cNvPr id="3" name="Symbol zastępczy zawartości 2"/>
          <p:cNvSpPr>
            <a:spLocks noGrp="1"/>
          </p:cNvSpPr>
          <p:nvPr>
            <p:ph idx="1"/>
          </p:nvPr>
        </p:nvSpPr>
        <p:spPr>
          <a:xfrm>
            <a:off x="571500" y="1268730"/>
            <a:ext cx="11144250" cy="5589270"/>
          </a:xfrm>
        </p:spPr>
        <p:txBody>
          <a:bodyPr>
            <a:normAutofit/>
          </a:bodyPr>
          <a:lstStyle/>
          <a:p>
            <a:pPr marL="0" indent="0">
              <a:buNone/>
            </a:pPr>
            <a:r>
              <a:rPr lang="pl-PL" dirty="0"/>
              <a:t>Na ocenę pracy nauczyciela i dyrektora szkoły </a:t>
            </a:r>
            <a:r>
              <a:rPr lang="pl-PL" b="1" dirty="0"/>
              <a:t>nie mogą mieć wpływu jego przekonania religijne i poglądy polityczne</a:t>
            </a:r>
            <a:r>
              <a:rPr lang="pl-PL" dirty="0"/>
              <a:t>, a także odmowa wykonania przez niego polecenia służbowego, gdy odmowa taka wynikała z uzasadnionego przekonania, że wydane polecenie było </a:t>
            </a:r>
            <a:r>
              <a:rPr lang="pl-PL" dirty="0" smtClean="0"/>
              <a:t>sprzeczne </a:t>
            </a:r>
            <a:r>
              <a:rPr lang="pl-PL" dirty="0"/>
              <a:t>z dobrem ucznia albo dobrem </a:t>
            </a:r>
            <a:r>
              <a:rPr lang="pl-PL" dirty="0" smtClean="0"/>
              <a:t>publicznym (art. 6a ust. 1g KN)</a:t>
            </a:r>
          </a:p>
          <a:p>
            <a:pPr marL="0" indent="0">
              <a:buNone/>
            </a:pPr>
            <a:r>
              <a:rPr lang="pl-PL" dirty="0" smtClean="0"/>
              <a:t>Oceny dokonuje dyrektor szkoły, który przy jej ustaleniu </a:t>
            </a:r>
          </a:p>
          <a:p>
            <a:pPr marL="0" indent="0">
              <a:buNone/>
            </a:pPr>
            <a:r>
              <a:rPr lang="pl-PL" dirty="0" smtClean="0"/>
              <a:t>• zasięga opinii rady rodziców </a:t>
            </a:r>
          </a:p>
          <a:p>
            <a:pPr marL="0" indent="0">
              <a:buNone/>
            </a:pPr>
            <a:r>
              <a:rPr lang="pl-PL" dirty="0" smtClean="0"/>
              <a:t>• zasięga opinii opiekuna stażu (nie dotyczy nauczyciela mianowanego) </a:t>
            </a:r>
          </a:p>
          <a:p>
            <a:pPr marL="0" indent="0">
              <a:buNone/>
            </a:pPr>
            <a:r>
              <a:rPr lang="pl-PL" dirty="0" smtClean="0"/>
              <a:t>• </a:t>
            </a:r>
            <a:r>
              <a:rPr lang="pl-PL" u="sng" dirty="0" smtClean="0">
                <a:solidFill>
                  <a:srgbClr val="FF0000"/>
                </a:solidFill>
              </a:rPr>
              <a:t>może</a:t>
            </a:r>
            <a:r>
              <a:rPr lang="pl-PL" dirty="0" smtClean="0"/>
              <a:t> zasięgnąć opinii samorządu uczniowskiego </a:t>
            </a:r>
          </a:p>
          <a:p>
            <a:pPr marL="0" indent="0">
              <a:buNone/>
            </a:pPr>
            <a:r>
              <a:rPr lang="pl-PL" dirty="0" smtClean="0"/>
              <a:t>• na wniosek nauczyciela zasięga, a z własnej inicjatywy </a:t>
            </a:r>
            <a:r>
              <a:rPr lang="pl-PL" u="sng" dirty="0" smtClean="0">
                <a:solidFill>
                  <a:srgbClr val="FF0000"/>
                </a:solidFill>
              </a:rPr>
              <a:t>może</a:t>
            </a:r>
            <a:r>
              <a:rPr lang="pl-PL" dirty="0" smtClean="0"/>
              <a:t> zasięgnąć opinii właściwego doradcy metodycznego (art. 6a ust. 5 KN)</a:t>
            </a:r>
          </a:p>
          <a:p>
            <a:pPr marL="0" indent="0">
              <a:buNone/>
            </a:pPr>
            <a:r>
              <a:rPr lang="pl-PL" dirty="0" smtClean="0">
                <a:solidFill>
                  <a:srgbClr val="00B050"/>
                </a:solidFill>
              </a:rPr>
              <a:t>Doręczenia – zgodnie z KPA (art. 6a ust. 8b KN)</a:t>
            </a:r>
          </a:p>
          <a:p>
            <a:pPr marL="0" indent="0">
              <a:buNone/>
            </a:pPr>
            <a:endParaRPr lang="pl-PL" dirty="0"/>
          </a:p>
        </p:txBody>
      </p:sp>
      <p:sp>
        <p:nvSpPr>
          <p:cNvPr id="4" name="Symbol zastępczy numeru slajdu 3"/>
          <p:cNvSpPr>
            <a:spLocks noGrp="1"/>
          </p:cNvSpPr>
          <p:nvPr>
            <p:ph type="sldNum" sz="quarter" idx="12"/>
          </p:nvPr>
        </p:nvSpPr>
        <p:spPr/>
        <p:txBody>
          <a:bodyPr/>
          <a:lstStyle/>
          <a:p>
            <a:fld id="{B3DF4B94-4E59-48CA-9C1F-DF8E1BB7BD25}" type="slidenum">
              <a:rPr lang="pl-PL" smtClean="0"/>
              <a:t>21</a:t>
            </a:fld>
            <a:endParaRPr lang="pl-PL"/>
          </a:p>
        </p:txBody>
      </p:sp>
    </p:spTree>
    <p:extLst>
      <p:ext uri="{BB962C8B-B14F-4D97-AF65-F5344CB8AC3E}">
        <p14:creationId xmlns:p14="http://schemas.microsoft.com/office/powerpoint/2010/main" val="25438137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1"/>
            <a:ext cx="10515600" cy="1108710"/>
          </a:xfrm>
        </p:spPr>
        <p:txBody>
          <a:bodyPr>
            <a:normAutofit fontScale="90000"/>
          </a:bodyPr>
          <a:lstStyle/>
          <a:p>
            <a:r>
              <a:rPr lang="pl-PL" b="1" dirty="0" smtClean="0">
                <a:effectLst>
                  <a:outerShdw blurRad="38100" dist="38100" dir="2700000" algn="tl">
                    <a:srgbClr val="000000">
                      <a:alpha val="43137"/>
                    </a:srgbClr>
                  </a:outerShdw>
                </a:effectLst>
              </a:rPr>
              <a:t>Regulamin </a:t>
            </a:r>
            <a:r>
              <a:rPr lang="pl-PL" b="1" u="sng" dirty="0">
                <a:effectLst>
                  <a:outerShdw blurRad="38100" dist="38100" dir="2700000" algn="tl">
                    <a:srgbClr val="000000">
                      <a:alpha val="43137"/>
                    </a:srgbClr>
                  </a:outerShdw>
                </a:effectLst>
              </a:rPr>
              <a:t>określający wskaźniki oceny pracy </a:t>
            </a:r>
            <a:r>
              <a:rPr lang="pl-PL" b="1" u="sng" dirty="0" smtClean="0">
                <a:effectLst>
                  <a:outerShdw blurRad="38100" dist="38100" dir="2700000" algn="tl">
                    <a:srgbClr val="000000">
                      <a:alpha val="43137"/>
                    </a:srgbClr>
                  </a:outerShdw>
                </a:effectLst>
              </a:rPr>
              <a:t>nauczycieli</a:t>
            </a:r>
            <a:r>
              <a:rPr lang="pl-PL" b="1" dirty="0" smtClean="0">
                <a:effectLst>
                  <a:outerShdw blurRad="38100" dist="38100" dir="2700000" algn="tl">
                    <a:srgbClr val="000000">
                      <a:alpha val="43137"/>
                    </a:srgbClr>
                  </a:outerShdw>
                </a:effectLst>
              </a:rPr>
              <a:t>, </a:t>
            </a:r>
            <a:r>
              <a:rPr lang="pl-PL" b="1" dirty="0" smtClean="0">
                <a:solidFill>
                  <a:srgbClr val="FF0000"/>
                </a:solidFill>
              </a:rPr>
              <a:t>a nie regulamin oceny pracy</a:t>
            </a:r>
            <a:endParaRPr lang="pl-PL" b="1" dirty="0">
              <a:solidFill>
                <a:srgbClr val="FF0000"/>
              </a:solidFill>
              <a:effectLst>
                <a:outerShdw blurRad="38100" dist="38100" dir="2700000" algn="tl">
                  <a:srgbClr val="000000">
                    <a:alpha val="43137"/>
                  </a:srgbClr>
                </a:outerShdw>
              </a:effectLst>
            </a:endParaRPr>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3022765745"/>
              </p:ext>
            </p:extLst>
          </p:nvPr>
        </p:nvGraphicFramePr>
        <p:xfrm>
          <a:off x="0" y="1245870"/>
          <a:ext cx="12192000" cy="5612130"/>
        </p:xfrm>
        <a:graphic>
          <a:graphicData uri="http://schemas.openxmlformats.org/drawingml/2006/table">
            <a:tbl>
              <a:tblPr firstRow="1" bandRow="1">
                <a:tableStyleId>{5C22544A-7EE6-4342-B048-85BDC9FD1C3A}</a:tableStyleId>
              </a:tblPr>
              <a:tblGrid>
                <a:gridCol w="2091690">
                  <a:extLst>
                    <a:ext uri="{9D8B030D-6E8A-4147-A177-3AD203B41FA5}">
                      <a16:colId xmlns:a16="http://schemas.microsoft.com/office/drawing/2014/main" val="20000"/>
                    </a:ext>
                  </a:extLst>
                </a:gridCol>
                <a:gridCol w="10100310">
                  <a:extLst>
                    <a:ext uri="{9D8B030D-6E8A-4147-A177-3AD203B41FA5}">
                      <a16:colId xmlns:a16="http://schemas.microsoft.com/office/drawing/2014/main" val="20001"/>
                    </a:ext>
                  </a:extLst>
                </a:gridCol>
              </a:tblGrid>
              <a:tr h="594663">
                <a:tc>
                  <a:txBody>
                    <a:bodyPr/>
                    <a:lstStyle/>
                    <a:p>
                      <a:r>
                        <a:rPr lang="pl-PL" sz="2400" dirty="0" smtClean="0">
                          <a:solidFill>
                            <a:schemeClr val="tx1"/>
                          </a:solidFill>
                        </a:rPr>
                        <a:t>Przepis prawa</a:t>
                      </a:r>
                      <a:endParaRPr lang="pl-PL" sz="2400" dirty="0">
                        <a:solidFill>
                          <a:schemeClr val="tx1"/>
                        </a:solidFill>
                      </a:endParaRPr>
                    </a:p>
                  </a:txBody>
                  <a:tcPr>
                    <a:solidFill>
                      <a:schemeClr val="accent1">
                        <a:lumMod val="20000"/>
                        <a:lumOff val="80000"/>
                      </a:schemeClr>
                    </a:solidFill>
                  </a:tcPr>
                </a:tc>
                <a:tc>
                  <a:txBody>
                    <a:bodyPr/>
                    <a:lstStyle/>
                    <a:p>
                      <a:r>
                        <a:rPr lang="pl-PL" sz="2400" dirty="0" smtClean="0">
                          <a:solidFill>
                            <a:schemeClr val="tx1"/>
                          </a:solidFill>
                        </a:rPr>
                        <a:t>opis</a:t>
                      </a:r>
                      <a:endParaRPr lang="pl-PL" sz="240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0"/>
                  </a:ext>
                </a:extLst>
              </a:tr>
              <a:tr h="836245">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400" b="0" dirty="0" smtClean="0"/>
                        <a:t>art. 6a ust. </a:t>
                      </a:r>
                      <a:r>
                        <a:rPr lang="pl-PL" sz="2400" b="0" dirty="0" smtClean="0">
                          <a:solidFill>
                            <a:schemeClr val="tx1"/>
                          </a:solidFill>
                        </a:rPr>
                        <a:t>14</a:t>
                      </a:r>
                      <a:r>
                        <a:rPr lang="pl-PL" sz="2400" b="0" dirty="0" smtClean="0"/>
                        <a:t> KN</a:t>
                      </a:r>
                    </a:p>
                    <a:p>
                      <a:endParaRPr lang="pl-PL" sz="2400" b="1" dirty="0"/>
                    </a:p>
                  </a:txBody>
                  <a:tcPr anchor="ctr">
                    <a:solidFill>
                      <a:schemeClr val="accent1">
                        <a:lumMod val="20000"/>
                        <a:lumOff val="80000"/>
                      </a:schemeClr>
                    </a:solidFill>
                  </a:tcPr>
                </a:tc>
                <a:tc>
                  <a:txBody>
                    <a:bodyPr/>
                    <a:lstStyle/>
                    <a:p>
                      <a:r>
                        <a:rPr lang="pl-PL" sz="2400" dirty="0" smtClean="0"/>
                        <a:t>Dyrektor szkoły jest zobowiązany ustalić </a:t>
                      </a:r>
                      <a:r>
                        <a:rPr lang="pl-PL" sz="2400" b="1" u="sng" dirty="0" smtClean="0"/>
                        <a:t>regulamin określający wskaźniki oceny pracy nauczycieli.</a:t>
                      </a:r>
                      <a:endParaRPr lang="pl-PL" sz="2400" dirty="0"/>
                    </a:p>
                  </a:txBody>
                  <a:tcPr>
                    <a:solidFill>
                      <a:schemeClr val="accent1">
                        <a:lumMod val="20000"/>
                        <a:lumOff val="80000"/>
                      </a:schemeClr>
                    </a:solidFill>
                  </a:tcPr>
                </a:tc>
                <a:extLst>
                  <a:ext uri="{0D108BD9-81ED-4DB2-BD59-A6C34878D82A}">
                    <a16:rowId xmlns:a16="http://schemas.microsoft.com/office/drawing/2014/main" val="10001"/>
                  </a:ext>
                </a:extLst>
              </a:tr>
              <a:tr h="1207908">
                <a:tc vMerge="1">
                  <a:txBody>
                    <a:bodyPr/>
                    <a:lstStyle/>
                    <a:p>
                      <a:endParaRPr lang="pl-PL"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400" u="none" kern="1200" dirty="0" smtClean="0">
                          <a:solidFill>
                            <a:schemeClr val="dk1"/>
                          </a:solidFill>
                          <a:effectLst/>
                          <a:latin typeface="+mn-lt"/>
                          <a:ea typeface="+mn-ea"/>
                          <a:cs typeface="+mn-cs"/>
                        </a:rPr>
                        <a:t>Wskaźniki</a:t>
                      </a:r>
                      <a:r>
                        <a:rPr lang="pl-PL" sz="2400" u="none" kern="1200" baseline="0" dirty="0" smtClean="0">
                          <a:solidFill>
                            <a:schemeClr val="dk1"/>
                          </a:solidFill>
                          <a:effectLst/>
                          <a:latin typeface="+mn-lt"/>
                          <a:ea typeface="+mn-ea"/>
                          <a:cs typeface="+mn-cs"/>
                        </a:rPr>
                        <a:t> odnosić się mają </a:t>
                      </a:r>
                      <a:r>
                        <a:rPr lang="pl-PL" sz="2400" kern="1200" dirty="0" smtClean="0">
                          <a:solidFill>
                            <a:schemeClr val="dk1"/>
                          </a:solidFill>
                          <a:effectLst/>
                          <a:latin typeface="+mn-lt"/>
                          <a:ea typeface="+mn-ea"/>
                          <a:cs typeface="+mn-cs"/>
                        </a:rPr>
                        <a:t>do </a:t>
                      </a:r>
                      <a:r>
                        <a:rPr lang="pl-PL" sz="2400" b="1" kern="1200" dirty="0" smtClean="0">
                          <a:solidFill>
                            <a:schemeClr val="dk1"/>
                          </a:solidFill>
                          <a:effectLst/>
                          <a:latin typeface="+mn-lt"/>
                          <a:ea typeface="+mn-ea"/>
                          <a:cs typeface="+mn-cs"/>
                        </a:rPr>
                        <a:t>poziomu </a:t>
                      </a:r>
                      <a:r>
                        <a:rPr lang="pl-PL" sz="2400" b="1" u="sng" kern="1200" dirty="0" smtClean="0">
                          <a:solidFill>
                            <a:schemeClr val="dk1"/>
                          </a:solidFill>
                          <a:effectLst/>
                          <a:latin typeface="+mn-lt"/>
                          <a:ea typeface="+mn-ea"/>
                          <a:cs typeface="+mn-cs"/>
                        </a:rPr>
                        <a:t>spełniania</a:t>
                      </a:r>
                      <a:r>
                        <a:rPr lang="pl-PL" sz="2400" b="1" kern="1200" dirty="0" smtClean="0">
                          <a:solidFill>
                            <a:schemeClr val="dk1"/>
                          </a:solidFill>
                          <a:effectLst/>
                          <a:latin typeface="+mn-lt"/>
                          <a:ea typeface="+mn-ea"/>
                          <a:cs typeface="+mn-cs"/>
                        </a:rPr>
                        <a:t> poszczególnych kryteriów </a:t>
                      </a:r>
                      <a:r>
                        <a:rPr lang="pl-PL" sz="2400" kern="1200" dirty="0" smtClean="0">
                          <a:solidFill>
                            <a:schemeClr val="dk1"/>
                          </a:solidFill>
                          <a:effectLst/>
                          <a:latin typeface="+mn-lt"/>
                          <a:ea typeface="+mn-ea"/>
                          <a:cs typeface="+mn-cs"/>
                        </a:rPr>
                        <a:t>oceny pracy nauczycieli na poszczególnych stopniach awansu zawodowego oraz uwzględniające specyfikę pracy w danej szkole.</a:t>
                      </a:r>
                      <a:endParaRPr lang="pl-PL" sz="2400" dirty="0"/>
                    </a:p>
                  </a:txBody>
                  <a:tcPr>
                    <a:solidFill>
                      <a:schemeClr val="accent1">
                        <a:lumMod val="20000"/>
                        <a:lumOff val="80000"/>
                      </a:schemeClr>
                    </a:solidFill>
                  </a:tcPr>
                </a:tc>
                <a:extLst>
                  <a:ext uri="{0D108BD9-81ED-4DB2-BD59-A6C34878D82A}">
                    <a16:rowId xmlns:a16="http://schemas.microsoft.com/office/drawing/2014/main" val="10002"/>
                  </a:ext>
                </a:extLst>
              </a:tr>
              <a:tr h="2973314">
                <a:tc vMerge="1">
                  <a:txBody>
                    <a:bodyPr/>
                    <a:lstStyle/>
                    <a:p>
                      <a:endParaRPr lang="pl-PL" dirty="0"/>
                    </a:p>
                  </a:txBody>
                  <a:tcPr/>
                </a:tc>
                <a:tc>
                  <a:txBody>
                    <a:bodyPr/>
                    <a:lstStyle/>
                    <a:p>
                      <a:r>
                        <a:rPr lang="pl-PL" sz="2400" kern="1200" dirty="0" smtClean="0">
                          <a:solidFill>
                            <a:schemeClr val="dk1"/>
                          </a:solidFill>
                          <a:effectLst/>
                          <a:latin typeface="+mn-lt"/>
                          <a:ea typeface="+mn-ea"/>
                          <a:cs typeface="+mn-cs"/>
                        </a:rPr>
                        <a:t>Regulamin musi być zaopiniowany przez Radę Pedagogiczną i organizacje związkowe reprezentatywne w rozumieniu ustawy z dnia 24 lipca 2015 r. o Radzie Dialogu Społecznego i innych instytucjach dialogu społecznego (Dz. U. poz. 1240) </a:t>
                      </a:r>
                      <a:r>
                        <a:rPr lang="pl-PL" sz="2200" kern="1200" dirty="0" smtClean="0">
                          <a:solidFill>
                            <a:schemeClr val="dk1"/>
                          </a:solidFill>
                          <a:effectLst/>
                          <a:latin typeface="+mn-lt"/>
                          <a:ea typeface="+mn-ea"/>
                          <a:cs typeface="+mn-cs"/>
                        </a:rPr>
                        <a:t>albo jednostkami organizacyjnymi organizacji związkowych wchodzących w skład organizacji związkowych reprezentatywnych w rozumieniu ustawy z dnia 24 lipca 2015 r. o Radzie Dialogu Społecznego i innych instytucjach dialogu społecznego, zrzeszających nauczycieli, </a:t>
                      </a:r>
                      <a:r>
                        <a:rPr lang="pl-PL" sz="2200" u="sng" kern="1200" dirty="0" smtClean="0">
                          <a:solidFill>
                            <a:schemeClr val="dk1"/>
                          </a:solidFill>
                          <a:effectLst/>
                          <a:latin typeface="+mn-lt"/>
                          <a:ea typeface="+mn-ea"/>
                          <a:cs typeface="+mn-cs"/>
                        </a:rPr>
                        <a:t>które przedstawiły dyrektorowi szkoły informację, o której mowa w art. 25</a:t>
                      </a:r>
                      <a:r>
                        <a:rPr lang="pl-PL" sz="2200" b="0" i="0" u="sng" kern="1200" baseline="30000" dirty="0" smtClean="0">
                          <a:solidFill>
                            <a:schemeClr val="dk1"/>
                          </a:solidFill>
                          <a:effectLst/>
                          <a:latin typeface="+mn-lt"/>
                          <a:ea typeface="+mn-ea"/>
                          <a:cs typeface="+mn-cs"/>
                        </a:rPr>
                        <a:t>1</a:t>
                      </a:r>
                      <a:r>
                        <a:rPr lang="pl-PL" sz="2200" u="sng" kern="1200" dirty="0" smtClean="0">
                          <a:solidFill>
                            <a:schemeClr val="dk1"/>
                          </a:solidFill>
                          <a:effectLst/>
                          <a:latin typeface="+mn-lt"/>
                          <a:ea typeface="+mn-ea"/>
                          <a:cs typeface="+mn-cs"/>
                        </a:rPr>
                        <a:t> ust. 2 ustawy z dnia 23 maja 1991 r. o związkach zawodowych.</a:t>
                      </a:r>
                      <a:endParaRPr lang="pl-PL" sz="2200" dirty="0"/>
                    </a:p>
                  </a:txBody>
                  <a:tcPr>
                    <a:solidFill>
                      <a:schemeClr val="accent1">
                        <a:lumMod val="20000"/>
                        <a:lumOff val="80000"/>
                      </a:schemeClr>
                    </a:solidFill>
                  </a:tcPr>
                </a:tc>
                <a:extLst>
                  <a:ext uri="{0D108BD9-81ED-4DB2-BD59-A6C34878D82A}">
                    <a16:rowId xmlns:a16="http://schemas.microsoft.com/office/drawing/2014/main" val="10003"/>
                  </a:ext>
                </a:extLst>
              </a:tr>
            </a:tbl>
          </a:graphicData>
        </a:graphic>
      </p:graphicFrame>
      <p:sp>
        <p:nvSpPr>
          <p:cNvPr id="3" name="Symbol zastępczy numeru slajdu 2"/>
          <p:cNvSpPr>
            <a:spLocks noGrp="1"/>
          </p:cNvSpPr>
          <p:nvPr>
            <p:ph type="sldNum" sz="quarter" idx="12"/>
          </p:nvPr>
        </p:nvSpPr>
        <p:spPr/>
        <p:txBody>
          <a:bodyPr/>
          <a:lstStyle/>
          <a:p>
            <a:fld id="{B3DF4B94-4E59-48CA-9C1F-DF8E1BB7BD25}" type="slidenum">
              <a:rPr lang="pl-PL" smtClean="0"/>
              <a:t>22</a:t>
            </a:fld>
            <a:endParaRPr lang="pl-PL"/>
          </a:p>
        </p:txBody>
      </p:sp>
    </p:spTree>
    <p:extLst>
      <p:ext uri="{BB962C8B-B14F-4D97-AF65-F5344CB8AC3E}">
        <p14:creationId xmlns:p14="http://schemas.microsoft.com/office/powerpoint/2010/main" val="32523800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1"/>
            <a:ext cx="12192000" cy="763928"/>
          </a:xfrm>
        </p:spPr>
        <p:txBody>
          <a:bodyPr>
            <a:normAutofit/>
          </a:bodyPr>
          <a:lstStyle/>
          <a:p>
            <a:r>
              <a:rPr lang="pl-PL" sz="4000" b="1" dirty="0" smtClean="0">
                <a:effectLst>
                  <a:outerShdw blurRad="38100" dist="38100" dir="2700000" algn="tl">
                    <a:srgbClr val="000000">
                      <a:alpha val="43137"/>
                    </a:srgbClr>
                  </a:outerShdw>
                </a:effectLst>
              </a:rPr>
              <a:t>Rekomendacje wynikające z przykładów dobrych praktyk</a:t>
            </a:r>
            <a:endParaRPr lang="pl-PL" sz="4000" b="1" dirty="0">
              <a:effectLst>
                <a:outerShdw blurRad="38100" dist="38100" dir="2700000" algn="tl">
                  <a:srgbClr val="000000">
                    <a:alpha val="43137"/>
                  </a:srgbClr>
                </a:outerShdw>
              </a:effectLst>
            </a:endParaRPr>
          </a:p>
        </p:txBody>
      </p:sp>
      <p:sp>
        <p:nvSpPr>
          <p:cNvPr id="3" name="Symbol zastępczy zawartości 2"/>
          <p:cNvSpPr>
            <a:spLocks noGrp="1"/>
          </p:cNvSpPr>
          <p:nvPr>
            <p:ph idx="1"/>
          </p:nvPr>
        </p:nvSpPr>
        <p:spPr>
          <a:xfrm>
            <a:off x="555585" y="1006997"/>
            <a:ext cx="11435788" cy="5851002"/>
          </a:xfrm>
        </p:spPr>
        <p:txBody>
          <a:bodyPr>
            <a:normAutofit fontScale="92500" lnSpcReduction="20000"/>
          </a:bodyPr>
          <a:lstStyle/>
          <a:p>
            <a:r>
              <a:rPr lang="pl-PL" dirty="0" smtClean="0"/>
              <a:t>w Regulaminie dot. wskaźników …. </a:t>
            </a:r>
            <a:r>
              <a:rPr lang="pl-PL" b="1" u="sng" dirty="0" smtClean="0"/>
              <a:t>dać szansę uzyskania oceny wyróżniającej</a:t>
            </a:r>
            <a:endParaRPr lang="pl-PL" dirty="0"/>
          </a:p>
          <a:p>
            <a:r>
              <a:rPr lang="pl-PL" dirty="0" smtClean="0"/>
              <a:t>do ewentualnego wykorzystania </a:t>
            </a:r>
            <a:r>
              <a:rPr lang="pl-PL" dirty="0" smtClean="0">
                <a:hlinkClick r:id="rId3"/>
              </a:rPr>
              <a:t>materiały pomocnicze MEN</a:t>
            </a:r>
            <a:endParaRPr lang="pl-PL" dirty="0"/>
          </a:p>
          <a:p>
            <a:r>
              <a:rPr lang="pl-PL" dirty="0" smtClean="0"/>
              <a:t>propozycja </a:t>
            </a:r>
            <a:r>
              <a:rPr lang="pl-PL" dirty="0"/>
              <a:t>regulaminu wypracowana przez zespół nauczycieli powołany zgodnie z § 4 </a:t>
            </a:r>
            <a:r>
              <a:rPr lang="pl-PL" dirty="0" err="1"/>
              <a:t>rozp</a:t>
            </a:r>
            <a:r>
              <a:rPr lang="pl-PL" dirty="0"/>
              <a:t>. MEN z dnia 17 marca 2017 r. </a:t>
            </a:r>
            <a:r>
              <a:rPr lang="pl-PL" i="1" dirty="0"/>
              <a:t>w sprawie szczegółowej organizacji </a:t>
            </a:r>
            <a:r>
              <a:rPr lang="pl-PL" i="1" dirty="0" err="1" smtClean="0"/>
              <a:t>publ</a:t>
            </a:r>
            <a:r>
              <a:rPr lang="pl-PL" i="1" dirty="0" smtClean="0"/>
              <a:t>. </a:t>
            </a:r>
            <a:r>
              <a:rPr lang="pl-PL" i="1" dirty="0"/>
              <a:t>szkół i </a:t>
            </a:r>
            <a:r>
              <a:rPr lang="pl-PL" i="1" dirty="0" err="1" smtClean="0"/>
              <a:t>publ</a:t>
            </a:r>
            <a:r>
              <a:rPr lang="pl-PL" i="1" dirty="0" smtClean="0"/>
              <a:t>. </a:t>
            </a:r>
            <a:r>
              <a:rPr lang="pl-PL" i="1" dirty="0"/>
              <a:t>przedszkoli </a:t>
            </a:r>
            <a:r>
              <a:rPr lang="pl-PL" dirty="0"/>
              <a:t>(Dz. U. poz. 649 oraz z 2018 r. poz. 691</a:t>
            </a:r>
            <a:r>
              <a:rPr lang="pl-PL" dirty="0" smtClean="0"/>
              <a:t>) – </a:t>
            </a:r>
            <a:r>
              <a:rPr lang="pl-PL" b="1" i="1" dirty="0" smtClean="0"/>
              <a:t>notatki</a:t>
            </a:r>
            <a:endParaRPr lang="pl-PL" b="1" i="1" dirty="0"/>
          </a:p>
          <a:p>
            <a:r>
              <a:rPr lang="pl-PL" dirty="0" smtClean="0"/>
              <a:t>kryteria i wskaźniki ponumerować (analogia do art. 42.3 KN) </a:t>
            </a:r>
            <a:endParaRPr lang="pl-PL" dirty="0"/>
          </a:p>
          <a:p>
            <a:r>
              <a:rPr lang="pl-PL" dirty="0" smtClean="0"/>
              <a:t>odpowiednia </a:t>
            </a:r>
            <a:r>
              <a:rPr lang="pl-PL" dirty="0"/>
              <a:t>skala punktowa </a:t>
            </a:r>
            <a:r>
              <a:rPr lang="pl-PL" dirty="0" smtClean="0"/>
              <a:t>(np. 0</a:t>
            </a:r>
            <a:r>
              <a:rPr lang="pl-PL" dirty="0"/>
              <a:t>, 2, </a:t>
            </a:r>
            <a:r>
              <a:rPr lang="pl-PL" dirty="0" smtClean="0"/>
              <a:t>3 – nie spełnia, spełnia częściowo, spełnia)</a:t>
            </a:r>
          </a:p>
          <a:p>
            <a:r>
              <a:rPr lang="pl-PL" dirty="0" smtClean="0"/>
              <a:t>jak </a:t>
            </a:r>
            <a:r>
              <a:rPr lang="pl-PL" dirty="0"/>
              <a:t>najwięcej </a:t>
            </a:r>
            <a:r>
              <a:rPr lang="pl-PL" dirty="0" smtClean="0"/>
              <a:t>wskaźników (</a:t>
            </a:r>
            <a:r>
              <a:rPr lang="pl-PL" u="sng" dirty="0" smtClean="0"/>
              <a:t>symulacja</a:t>
            </a:r>
            <a:r>
              <a:rPr lang="pl-PL" dirty="0" smtClean="0"/>
              <a:t>); punkty za każdy wskaźnik</a:t>
            </a:r>
            <a:endParaRPr lang="pl-PL" dirty="0"/>
          </a:p>
          <a:p>
            <a:r>
              <a:rPr lang="pl-PL" dirty="0" smtClean="0"/>
              <a:t>„wskaźniki … </a:t>
            </a:r>
            <a:r>
              <a:rPr lang="pl-PL" dirty="0" smtClean="0">
                <a:solidFill>
                  <a:schemeClr val="dk1"/>
                </a:solidFill>
              </a:rPr>
              <a:t>uwzględniające </a:t>
            </a:r>
            <a:r>
              <a:rPr lang="pl-PL" dirty="0">
                <a:solidFill>
                  <a:schemeClr val="dk1"/>
                </a:solidFill>
              </a:rPr>
              <a:t>specyfikę pracy </a:t>
            </a:r>
            <a:r>
              <a:rPr lang="pl-PL" u="sng" dirty="0">
                <a:solidFill>
                  <a:schemeClr val="dk1"/>
                </a:solidFill>
              </a:rPr>
              <a:t>w danej </a:t>
            </a:r>
            <a:r>
              <a:rPr lang="pl-PL" u="sng" dirty="0" smtClean="0">
                <a:solidFill>
                  <a:schemeClr val="dk1"/>
                </a:solidFill>
              </a:rPr>
              <a:t>szkole</a:t>
            </a:r>
            <a:r>
              <a:rPr lang="pl-PL" dirty="0" smtClean="0">
                <a:solidFill>
                  <a:schemeClr val="dk1"/>
                </a:solidFill>
              </a:rPr>
              <a:t>” (może 2 Regulaminy)</a:t>
            </a:r>
            <a:endParaRPr lang="pl-PL" dirty="0"/>
          </a:p>
          <a:p>
            <a:r>
              <a:rPr lang="pl-PL" dirty="0" smtClean="0"/>
              <a:t>wskaźniki mierzalne; „jakościowe i ilościowe”; przy każdym wskaźniku warto podać (np. w odnośniku) źródła informacji (np. arkusz obserwacji); </a:t>
            </a:r>
            <a:r>
              <a:rPr lang="pl-PL" u="sng" dirty="0" smtClean="0"/>
              <a:t>Regulamin </a:t>
            </a:r>
            <a:r>
              <a:rPr lang="pl-PL" u="sng" dirty="0"/>
              <a:t>jako swoista karta </a:t>
            </a:r>
            <a:r>
              <a:rPr lang="pl-PL" u="sng" dirty="0" smtClean="0"/>
              <a:t>samooceny</a:t>
            </a:r>
            <a:endParaRPr lang="pl-PL" u="sng" dirty="0"/>
          </a:p>
          <a:p>
            <a:r>
              <a:rPr lang="pl-PL" i="1" dirty="0" smtClean="0"/>
              <a:t>„Jeśli </a:t>
            </a:r>
            <a:r>
              <a:rPr lang="pl-PL" i="1" dirty="0"/>
              <a:t>wskaźnik nie występuje </a:t>
            </a:r>
            <a:r>
              <a:rPr lang="pl-PL" i="1" u="sng" dirty="0"/>
              <a:t>ze względu na specyfikę stanowiska pracy nauczyciela</a:t>
            </a:r>
            <a:r>
              <a:rPr lang="pl-PL" i="1" dirty="0"/>
              <a:t>, to kryterium jest oceniane w odniesieniu do pozostałych wskaźników, a liczbę punktów możliwych do uzyskania przez nauczyciela obniża się odpowiednio</a:t>
            </a:r>
            <a:r>
              <a:rPr lang="pl-PL" i="1" dirty="0" smtClean="0"/>
              <a:t>.”</a:t>
            </a:r>
            <a:endParaRPr lang="pl-PL" dirty="0"/>
          </a:p>
        </p:txBody>
      </p:sp>
      <p:sp>
        <p:nvSpPr>
          <p:cNvPr id="4" name="Symbol zastępczy numeru slajdu 3"/>
          <p:cNvSpPr>
            <a:spLocks noGrp="1"/>
          </p:cNvSpPr>
          <p:nvPr>
            <p:ph type="sldNum" sz="quarter" idx="12"/>
          </p:nvPr>
        </p:nvSpPr>
        <p:spPr/>
        <p:txBody>
          <a:bodyPr/>
          <a:lstStyle/>
          <a:p>
            <a:fld id="{B3DF4B94-4E59-48CA-9C1F-DF8E1BB7BD25}" type="slidenum">
              <a:rPr lang="pl-PL" smtClean="0"/>
              <a:t>23</a:t>
            </a:fld>
            <a:endParaRPr lang="pl-PL"/>
          </a:p>
        </p:txBody>
      </p:sp>
    </p:spTree>
    <p:extLst>
      <p:ext uri="{BB962C8B-B14F-4D97-AF65-F5344CB8AC3E}">
        <p14:creationId xmlns:p14="http://schemas.microsoft.com/office/powerpoint/2010/main" val="1216344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7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7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7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75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7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75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75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75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75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75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75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75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75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75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75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75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75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1"/>
            <a:ext cx="12192000" cy="763928"/>
          </a:xfrm>
        </p:spPr>
        <p:txBody>
          <a:bodyPr>
            <a:normAutofit/>
          </a:bodyPr>
          <a:lstStyle/>
          <a:p>
            <a:r>
              <a:rPr lang="pl-PL" sz="4000" b="1" dirty="0" smtClean="0">
                <a:effectLst>
                  <a:outerShdw blurRad="38100" dist="38100" dir="2700000" algn="tl">
                    <a:srgbClr val="000000">
                      <a:alpha val="43137"/>
                    </a:srgbClr>
                  </a:outerShdw>
                </a:effectLst>
              </a:rPr>
              <a:t>Rekomendacje wynikające z przykładów dobrych praktyk</a:t>
            </a:r>
            <a:endParaRPr lang="pl-PL" sz="4000" b="1" dirty="0">
              <a:effectLst>
                <a:outerShdw blurRad="38100" dist="38100" dir="2700000" algn="tl">
                  <a:srgbClr val="000000">
                    <a:alpha val="43137"/>
                  </a:srgbClr>
                </a:outerShdw>
              </a:effectLst>
            </a:endParaRPr>
          </a:p>
        </p:txBody>
      </p:sp>
      <p:sp>
        <p:nvSpPr>
          <p:cNvPr id="3" name="Symbol zastępczy zawartości 2"/>
          <p:cNvSpPr>
            <a:spLocks noGrp="1"/>
          </p:cNvSpPr>
          <p:nvPr>
            <p:ph idx="1"/>
          </p:nvPr>
        </p:nvSpPr>
        <p:spPr>
          <a:xfrm>
            <a:off x="555584" y="763928"/>
            <a:ext cx="11636415" cy="6094071"/>
          </a:xfrm>
        </p:spPr>
        <p:txBody>
          <a:bodyPr>
            <a:normAutofit/>
          </a:bodyPr>
          <a:lstStyle/>
          <a:p>
            <a:r>
              <a:rPr lang="pl-PL" dirty="0" smtClean="0"/>
              <a:t>przeliczenie punktów na wartość procentową za pomocą definicji lub wzoru; uwzględnić zasady zaokrąglania</a:t>
            </a:r>
          </a:p>
          <a:p>
            <a:r>
              <a:rPr lang="pl-PL" dirty="0" smtClean="0"/>
              <a:t>oceniając po </a:t>
            </a:r>
            <a:r>
              <a:rPr lang="pl-PL" dirty="0"/>
              <a:t>raz </a:t>
            </a:r>
            <a:r>
              <a:rPr lang="pl-PL" dirty="0" smtClean="0"/>
              <a:t>pierwszy warto ograniczyć czas, za który ocenia się (nie było pojęcia </a:t>
            </a:r>
            <a:r>
              <a:rPr lang="pl-PL" u="sng" dirty="0" smtClean="0"/>
              <a:t>aktualna ocena pracy</a:t>
            </a:r>
            <a:r>
              <a:rPr lang="pl-PL" dirty="0" smtClean="0"/>
              <a:t>) „…. </a:t>
            </a:r>
            <a:r>
              <a:rPr lang="pl-PL" i="1" dirty="0"/>
              <a:t>p</a:t>
            </a:r>
            <a:r>
              <a:rPr lang="pl-PL" i="1" dirty="0" smtClean="0"/>
              <a:t>oprzez ocenę </a:t>
            </a:r>
            <a:r>
              <a:rPr lang="pl-PL" i="1" dirty="0"/>
              <a:t>zadań realizowanych w okresie od ostatniej oceny pracy, jednak za okres nie dłuższy niż 5 lat</a:t>
            </a:r>
            <a:r>
              <a:rPr lang="pl-PL" i="1" dirty="0" smtClean="0"/>
              <a:t>.”</a:t>
            </a:r>
            <a:r>
              <a:rPr lang="pl-PL" dirty="0" smtClean="0"/>
              <a:t> </a:t>
            </a:r>
          </a:p>
          <a:p>
            <a:r>
              <a:rPr lang="pl-PL" dirty="0"/>
              <a:t>nie zapomnieć o tym, że:</a:t>
            </a:r>
            <a:br>
              <a:rPr lang="pl-PL" dirty="0"/>
            </a:br>
            <a:r>
              <a:rPr lang="pl-PL" dirty="0"/>
              <a:t>- kryteria „się sumują”,</a:t>
            </a:r>
            <a:br>
              <a:rPr lang="pl-PL" dirty="0"/>
            </a:br>
            <a:r>
              <a:rPr lang="pl-PL" dirty="0"/>
              <a:t>- „</a:t>
            </a:r>
            <a:r>
              <a:rPr lang="pl-PL" i="1" dirty="0"/>
              <a:t>Kryteria oceny pracy nauczyciela …, dokonywanej po zakończeniu stażu na stopień nauczyciela …, </a:t>
            </a:r>
            <a:r>
              <a:rPr lang="pl-PL" b="1" i="1" u="sng" dirty="0"/>
              <a:t>obejmują także </a:t>
            </a:r>
            <a:r>
              <a:rPr lang="pl-PL" i="1" u="sng" dirty="0"/>
              <a:t>stopień realizacji planu rozwoju zawodowego</a:t>
            </a:r>
            <a:r>
              <a:rPr lang="pl-PL" i="1" dirty="0" smtClean="0"/>
              <a:t>.</a:t>
            </a:r>
            <a:r>
              <a:rPr lang="pl-PL" dirty="0" smtClean="0"/>
              <a:t>”, </a:t>
            </a:r>
            <a:r>
              <a:rPr lang="pl-PL" dirty="0">
                <a:solidFill>
                  <a:srgbClr val="00B050"/>
                </a:solidFill>
              </a:rPr>
              <a:t>tj. </a:t>
            </a:r>
            <a:r>
              <a:rPr lang="pl-PL" dirty="0" smtClean="0">
                <a:solidFill>
                  <a:srgbClr val="00B050"/>
                </a:solidFill>
              </a:rPr>
              <a:t>określone </a:t>
            </a:r>
            <a:r>
              <a:rPr lang="pl-PL" dirty="0">
                <a:solidFill>
                  <a:srgbClr val="00B050"/>
                </a:solidFill>
              </a:rPr>
              <a:t>w </a:t>
            </a:r>
            <a:r>
              <a:rPr lang="pl-PL" dirty="0" err="1">
                <a:solidFill>
                  <a:srgbClr val="00B050"/>
                </a:solidFill>
              </a:rPr>
              <a:t>rozp</a:t>
            </a:r>
            <a:r>
              <a:rPr lang="pl-PL" dirty="0">
                <a:solidFill>
                  <a:srgbClr val="00B050"/>
                </a:solidFill>
              </a:rPr>
              <a:t>. MEN z dnia 26 lipca 2018 r. w sprawie uzyskiwania stopni awansu zawodowego przez nauczycieli (</a:t>
            </a:r>
            <a:r>
              <a:rPr lang="pl-PL" dirty="0">
                <a:solidFill>
                  <a:srgbClr val="00B050"/>
                </a:solidFill>
                <a:hlinkClick r:id="rId3"/>
              </a:rPr>
              <a:t>Dz. U. poz. 1574</a:t>
            </a:r>
            <a:r>
              <a:rPr lang="pl-PL" dirty="0">
                <a:solidFill>
                  <a:srgbClr val="00B050"/>
                </a:solidFill>
              </a:rPr>
              <a:t>),</a:t>
            </a:r>
            <a:r>
              <a:rPr lang="pl-PL" u="sng" dirty="0"/>
              <a:t/>
            </a:r>
            <a:br>
              <a:rPr lang="pl-PL" u="sng" dirty="0"/>
            </a:br>
            <a:r>
              <a:rPr lang="pl-PL" dirty="0"/>
              <a:t>- w „okresie przejściowym” zadania z planu nadzoru pedagogicznego pochodzą jeszcze </a:t>
            </a:r>
            <a:r>
              <a:rPr lang="pl-PL" u="sng" dirty="0"/>
              <a:t>z przepisów dotychczasowych </a:t>
            </a:r>
            <a:r>
              <a:rPr lang="pl-PL" dirty="0"/>
              <a:t>dot. awansu </a:t>
            </a:r>
            <a:r>
              <a:rPr lang="pl-PL" dirty="0" smtClean="0"/>
              <a:t>zawodowego, tj. </a:t>
            </a:r>
            <a:r>
              <a:rPr lang="pl-PL" dirty="0" smtClean="0">
                <a:hlinkClick r:id="rId4"/>
              </a:rPr>
              <a:t>Dz. U. z 2013 r. poz. 393 </a:t>
            </a:r>
            <a:endParaRPr lang="pl-PL" sz="3200" u="sng" dirty="0"/>
          </a:p>
          <a:p>
            <a:pPr marL="0" indent="0">
              <a:buNone/>
            </a:pPr>
            <a:endParaRPr lang="pl-PL" dirty="0"/>
          </a:p>
        </p:txBody>
      </p:sp>
      <p:sp>
        <p:nvSpPr>
          <p:cNvPr id="4" name="Symbol zastępczy numeru slajdu 3"/>
          <p:cNvSpPr>
            <a:spLocks noGrp="1"/>
          </p:cNvSpPr>
          <p:nvPr>
            <p:ph type="sldNum" sz="quarter" idx="12"/>
          </p:nvPr>
        </p:nvSpPr>
        <p:spPr/>
        <p:txBody>
          <a:bodyPr/>
          <a:lstStyle/>
          <a:p>
            <a:fld id="{B3DF4B94-4E59-48CA-9C1F-DF8E1BB7BD25}" type="slidenum">
              <a:rPr lang="pl-PL" smtClean="0"/>
              <a:t>24</a:t>
            </a:fld>
            <a:endParaRPr lang="pl-PL"/>
          </a:p>
        </p:txBody>
      </p:sp>
    </p:spTree>
    <p:extLst>
      <p:ext uri="{BB962C8B-B14F-4D97-AF65-F5344CB8AC3E}">
        <p14:creationId xmlns:p14="http://schemas.microsoft.com/office/powerpoint/2010/main" val="3829181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7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7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7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75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7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1"/>
            <a:ext cx="12192000" cy="763928"/>
          </a:xfrm>
        </p:spPr>
        <p:txBody>
          <a:bodyPr>
            <a:normAutofit/>
          </a:bodyPr>
          <a:lstStyle/>
          <a:p>
            <a:r>
              <a:rPr lang="pl-PL" sz="4000" b="1" dirty="0" smtClean="0">
                <a:effectLst>
                  <a:outerShdw blurRad="38100" dist="38100" dir="2700000" algn="tl">
                    <a:srgbClr val="000000">
                      <a:alpha val="43137"/>
                    </a:srgbClr>
                  </a:outerShdw>
                </a:effectLst>
              </a:rPr>
              <a:t>Rekomendacje wynikające z przykładów dobrych praktyk</a:t>
            </a:r>
            <a:endParaRPr lang="pl-PL" sz="4000" b="1" dirty="0">
              <a:effectLst>
                <a:outerShdw blurRad="38100" dist="38100" dir="2700000" algn="tl">
                  <a:srgbClr val="000000">
                    <a:alpha val="43137"/>
                  </a:srgbClr>
                </a:outerShdw>
              </a:effectLst>
            </a:endParaRPr>
          </a:p>
        </p:txBody>
      </p:sp>
      <p:sp>
        <p:nvSpPr>
          <p:cNvPr id="3" name="Symbol zastępczy zawartości 2"/>
          <p:cNvSpPr>
            <a:spLocks noGrp="1"/>
          </p:cNvSpPr>
          <p:nvPr>
            <p:ph idx="1"/>
          </p:nvPr>
        </p:nvSpPr>
        <p:spPr>
          <a:xfrm>
            <a:off x="1226916" y="1481559"/>
            <a:ext cx="10162573" cy="5376440"/>
          </a:xfrm>
        </p:spPr>
        <p:txBody>
          <a:bodyPr>
            <a:normAutofit fontScale="92500"/>
          </a:bodyPr>
          <a:lstStyle/>
          <a:p>
            <a:r>
              <a:rPr lang="pl-PL" dirty="0" smtClean="0"/>
              <a:t>w Regulaminie wprowadzić „wzór karty oceny” </a:t>
            </a:r>
          </a:p>
          <a:p>
            <a:r>
              <a:rPr lang="pl-PL" dirty="0" smtClean="0">
                <a:solidFill>
                  <a:schemeClr val="dk1"/>
                </a:solidFill>
              </a:rPr>
              <a:t>zastosować rozporządzenie PRM </a:t>
            </a:r>
            <a:r>
              <a:rPr lang="pl-PL" dirty="0"/>
              <a:t>z dnia 20 czerwca 2002 r</a:t>
            </a:r>
            <a:r>
              <a:rPr lang="pl-PL" dirty="0" smtClean="0"/>
              <a:t>. w </a:t>
            </a:r>
            <a:r>
              <a:rPr lang="pl-PL" dirty="0"/>
              <a:t>sprawie "Zasad techniki </a:t>
            </a:r>
            <a:r>
              <a:rPr lang="pl-PL" dirty="0" smtClean="0"/>
              <a:t>prawodawczej„ (</a:t>
            </a:r>
            <a:r>
              <a:rPr lang="pl-PL" dirty="0"/>
              <a:t>Dz. U. z 2015 r. poz. 283 i 1812</a:t>
            </a:r>
            <a:r>
              <a:rPr lang="pl-PL" dirty="0" smtClean="0"/>
              <a:t>)</a:t>
            </a:r>
          </a:p>
          <a:p>
            <a:r>
              <a:rPr lang="pl-PL" dirty="0"/>
              <a:t>postarać się o „</a:t>
            </a:r>
            <a:r>
              <a:rPr lang="pl-PL" u="sng" dirty="0"/>
              <a:t>pozytywne</a:t>
            </a:r>
            <a:r>
              <a:rPr lang="pl-PL" dirty="0"/>
              <a:t>” opinie RP i reprezentatywnych </a:t>
            </a:r>
            <a:r>
              <a:rPr lang="pl-PL" dirty="0">
                <a:solidFill>
                  <a:schemeClr val="dk1"/>
                </a:solidFill>
              </a:rPr>
              <a:t>organizacji związkowych, którym przedstawia się projekt Regulaminu (zarządzenia)</a:t>
            </a:r>
          </a:p>
          <a:p>
            <a:r>
              <a:rPr lang="pl-PL" dirty="0" smtClean="0">
                <a:solidFill>
                  <a:schemeClr val="dk1"/>
                </a:solidFill>
              </a:rPr>
              <a:t>udostępnić Regulamin (zarządzenie) poprzez jego opublikowanie</a:t>
            </a:r>
          </a:p>
          <a:p>
            <a:pPr marL="0" indent="0">
              <a:buNone/>
            </a:pPr>
            <a:r>
              <a:rPr lang="pl-PL" dirty="0" smtClean="0">
                <a:solidFill>
                  <a:schemeClr val="dk1"/>
                </a:solidFill>
              </a:rPr>
              <a:t> </a:t>
            </a:r>
            <a:br>
              <a:rPr lang="pl-PL" dirty="0" smtClean="0">
                <a:solidFill>
                  <a:schemeClr val="dk1"/>
                </a:solidFill>
              </a:rPr>
            </a:br>
            <a:r>
              <a:rPr lang="pl-PL" dirty="0" smtClean="0">
                <a:solidFill>
                  <a:srgbClr val="00B050"/>
                </a:solidFill>
              </a:rPr>
              <a:t>CZY KTOŚ Z PAŃSTWA DYREKTORÓW CHCIAŁBY PODZIELIĆ SIĘ Z UCZESTNIKAMI KONFERENCJI SWOIMI PRZEMYŚLENIAMI I POMYSŁAMI NA TEMAT USTALONEGO PRZEZ SIEBIE REGULAMINU (wydanego zarządzenia)?</a:t>
            </a:r>
          </a:p>
          <a:p>
            <a:pPr marL="0" indent="0">
              <a:buNone/>
            </a:pPr>
            <a:r>
              <a:rPr lang="pl-PL" sz="2400" i="1" dirty="0" smtClean="0">
                <a:solidFill>
                  <a:srgbClr val="00B050"/>
                </a:solidFill>
              </a:rPr>
              <a:t>							</a:t>
            </a:r>
            <a:r>
              <a:rPr lang="pl-PL" sz="2400" i="1" u="sng" dirty="0" smtClean="0">
                <a:solidFill>
                  <a:srgbClr val="00B050"/>
                </a:solidFill>
                <a:effectLst>
                  <a:outerShdw blurRad="38100" dist="38100" dir="2700000" algn="tl">
                    <a:srgbClr val="000000">
                      <a:alpha val="43137"/>
                    </a:srgbClr>
                  </a:outerShdw>
                </a:effectLst>
              </a:rPr>
              <a:t>Dziękuję za uwagę</a:t>
            </a:r>
            <a:r>
              <a:rPr lang="pl-PL" i="1" u="sng" dirty="0" smtClean="0">
                <a:solidFill>
                  <a:srgbClr val="00B050"/>
                </a:solidFill>
                <a:effectLst>
                  <a:outerShdw blurRad="38100" dist="38100" dir="2700000" algn="tl">
                    <a:srgbClr val="000000">
                      <a:alpha val="43137"/>
                    </a:srgbClr>
                  </a:outerShdw>
                </a:effectLst>
              </a:rPr>
              <a:t> </a:t>
            </a:r>
            <a:endParaRPr lang="pl-PL" i="1" u="sng" dirty="0">
              <a:solidFill>
                <a:srgbClr val="00B050"/>
              </a:solidFill>
              <a:effectLst>
                <a:outerShdw blurRad="38100" dist="38100" dir="2700000" algn="tl">
                  <a:srgbClr val="000000">
                    <a:alpha val="43137"/>
                  </a:srgbClr>
                </a:outerShdw>
              </a:effectLst>
            </a:endParaRPr>
          </a:p>
        </p:txBody>
      </p:sp>
      <p:sp>
        <p:nvSpPr>
          <p:cNvPr id="4" name="Symbol zastępczy numeru slajdu 3"/>
          <p:cNvSpPr>
            <a:spLocks noGrp="1"/>
          </p:cNvSpPr>
          <p:nvPr>
            <p:ph type="sldNum" sz="quarter" idx="12"/>
          </p:nvPr>
        </p:nvSpPr>
        <p:spPr/>
        <p:txBody>
          <a:bodyPr/>
          <a:lstStyle/>
          <a:p>
            <a:fld id="{B3DF4B94-4E59-48CA-9C1F-DF8E1BB7BD25}" type="slidenum">
              <a:rPr lang="pl-PL" smtClean="0"/>
              <a:t>25</a:t>
            </a:fld>
            <a:endParaRPr lang="pl-PL"/>
          </a:p>
        </p:txBody>
      </p:sp>
    </p:spTree>
    <p:extLst>
      <p:ext uri="{BB962C8B-B14F-4D97-AF65-F5344CB8AC3E}">
        <p14:creationId xmlns:p14="http://schemas.microsoft.com/office/powerpoint/2010/main" val="32313489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50"/>
                                        <p:tgtEl>
                                          <p:spTgt spid="3">
                                            <p:txEl>
                                              <p:pRg st="0" end="0"/>
                                            </p:txEl>
                                          </p:spTgt>
                                        </p:tgtEl>
                                      </p:cBhvr>
                                    </p:animEffect>
                                    <p:anim calcmode="lin" valueType="num">
                                      <p:cBhvr>
                                        <p:cTn id="8" dur="75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75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750"/>
                                        <p:tgtEl>
                                          <p:spTgt spid="3">
                                            <p:txEl>
                                              <p:pRg st="1" end="1"/>
                                            </p:txEl>
                                          </p:spTgt>
                                        </p:tgtEl>
                                      </p:cBhvr>
                                    </p:animEffect>
                                    <p:anim calcmode="lin" valueType="num">
                                      <p:cBhvr>
                                        <p:cTn id="15" dur="75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75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750"/>
                                        <p:tgtEl>
                                          <p:spTgt spid="3">
                                            <p:txEl>
                                              <p:pRg st="2" end="2"/>
                                            </p:txEl>
                                          </p:spTgt>
                                        </p:tgtEl>
                                      </p:cBhvr>
                                    </p:animEffect>
                                    <p:anim calcmode="lin" valueType="num">
                                      <p:cBhvr>
                                        <p:cTn id="22" dur="75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75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750"/>
                                        <p:tgtEl>
                                          <p:spTgt spid="3">
                                            <p:txEl>
                                              <p:pRg st="3" end="3"/>
                                            </p:txEl>
                                          </p:spTgt>
                                        </p:tgtEl>
                                      </p:cBhvr>
                                    </p:animEffect>
                                    <p:anim calcmode="lin" valueType="num">
                                      <p:cBhvr>
                                        <p:cTn id="29" dur="75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75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750"/>
                                        <p:tgtEl>
                                          <p:spTgt spid="3">
                                            <p:txEl>
                                              <p:pRg st="4" end="4"/>
                                            </p:txEl>
                                          </p:spTgt>
                                        </p:tgtEl>
                                      </p:cBhvr>
                                    </p:animEffect>
                                    <p:anim calcmode="lin" valueType="num">
                                      <p:cBhvr>
                                        <p:cTn id="36" dur="75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75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750"/>
                                        <p:tgtEl>
                                          <p:spTgt spid="3">
                                            <p:txEl>
                                              <p:pRg st="5" end="5"/>
                                            </p:txEl>
                                          </p:spTgt>
                                        </p:tgtEl>
                                      </p:cBhvr>
                                    </p:animEffect>
                                    <p:anim calcmode="lin" valueType="num">
                                      <p:cBhvr>
                                        <p:cTn id="43" dur="75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75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dirty="0" smtClean="0">
                <a:effectLst>
                  <a:outerShdw blurRad="38100" dist="38100" dir="2700000" algn="tl">
                    <a:srgbClr val="000000">
                      <a:alpha val="43137"/>
                    </a:srgbClr>
                  </a:outerShdw>
                </a:effectLst>
              </a:rPr>
              <a:t>Najważniejsze zmiany</a:t>
            </a:r>
            <a:endParaRPr lang="pl-PL" sz="4000" dirty="0">
              <a:effectLst>
                <a:outerShdw blurRad="38100" dist="38100" dir="2700000" algn="tl">
                  <a:srgbClr val="000000">
                    <a:alpha val="43137"/>
                  </a:srgbClr>
                </a:outerShdw>
              </a:effectLst>
            </a:endParaRPr>
          </a:p>
        </p:txBody>
      </p:sp>
      <p:sp>
        <p:nvSpPr>
          <p:cNvPr id="3" name="Symbol zastępczy zawartości 2"/>
          <p:cNvSpPr>
            <a:spLocks noGrp="1"/>
          </p:cNvSpPr>
          <p:nvPr>
            <p:ph idx="1"/>
          </p:nvPr>
        </p:nvSpPr>
        <p:spPr>
          <a:xfrm>
            <a:off x="428263" y="1825625"/>
            <a:ext cx="11146421" cy="4351338"/>
          </a:xfrm>
        </p:spPr>
        <p:txBody>
          <a:bodyPr>
            <a:normAutofit lnSpcReduction="10000"/>
          </a:bodyPr>
          <a:lstStyle/>
          <a:p>
            <a:r>
              <a:rPr lang="pl-PL" sz="2600" u="sng" dirty="0"/>
              <a:t>o</a:t>
            </a:r>
            <a:r>
              <a:rPr lang="pl-PL" sz="2600" u="sng" dirty="0" smtClean="0"/>
              <a:t>cenę </a:t>
            </a:r>
            <a:r>
              <a:rPr lang="pl-PL" sz="2600" u="sng" dirty="0"/>
              <a:t>dorobku zawodowego za okres stażu</a:t>
            </a:r>
            <a:r>
              <a:rPr lang="pl-PL" sz="2600" dirty="0"/>
              <a:t>, nauczyciela ubiegającego się o nadanie stopnia awansu zawodowego, </a:t>
            </a:r>
            <a:r>
              <a:rPr lang="pl-PL" sz="2600" u="sng" dirty="0" smtClean="0">
                <a:solidFill>
                  <a:srgbClr val="FF0000"/>
                </a:solidFill>
              </a:rPr>
              <a:t>zastąpiła </a:t>
            </a:r>
            <a:r>
              <a:rPr lang="pl-PL" sz="2600" u="sng" dirty="0">
                <a:solidFill>
                  <a:srgbClr val="FF0000"/>
                </a:solidFill>
              </a:rPr>
              <a:t>ocena pracy </a:t>
            </a:r>
            <a:r>
              <a:rPr lang="pl-PL" sz="2600" dirty="0"/>
              <a:t>uwzględniająca m.in. „</a:t>
            </a:r>
            <a:r>
              <a:rPr lang="pl-PL" sz="2600" u="sng" dirty="0"/>
              <a:t>stopień realizacji planu rozwoju zawodowego nauczyciela</a:t>
            </a:r>
            <a:r>
              <a:rPr lang="pl-PL" sz="2600" dirty="0" smtClean="0"/>
              <a:t>” (art. 6a ust. 1 pkt. 1 i 2 KN)</a:t>
            </a:r>
          </a:p>
          <a:p>
            <a:r>
              <a:rPr lang="pl-PL" sz="2600" b="1" u="sng" dirty="0"/>
              <a:t>c</a:t>
            </a:r>
            <a:r>
              <a:rPr lang="pl-PL" sz="2600" b="1" u="sng" dirty="0" smtClean="0"/>
              <a:t>ykliczność oceniania </a:t>
            </a:r>
            <a:r>
              <a:rPr lang="pl-PL" sz="2600" dirty="0" smtClean="0"/>
              <a:t>- „</a:t>
            </a:r>
            <a:r>
              <a:rPr lang="pl-PL" sz="2600" u="sng" dirty="0">
                <a:solidFill>
                  <a:srgbClr val="FF0000"/>
                </a:solidFill>
              </a:rPr>
              <a:t>co 3 lata pracy w szkole </a:t>
            </a:r>
            <a:r>
              <a:rPr lang="pl-PL" sz="2600" dirty="0"/>
              <a:t>od dnia uzyskania stopnia nauczyciela kontraktowego, nauczyciela </a:t>
            </a:r>
            <a:r>
              <a:rPr lang="pl-PL" sz="2600" dirty="0" smtClean="0"/>
              <a:t>mianowanego i </a:t>
            </a:r>
            <a:r>
              <a:rPr lang="pl-PL" sz="2600" dirty="0"/>
              <a:t>nauczyciela </a:t>
            </a:r>
            <a:r>
              <a:rPr lang="pl-PL" sz="2600" dirty="0" smtClean="0"/>
              <a:t>dyplomowanego” (art. 6a ust. 1 pkt. 3 KN)</a:t>
            </a:r>
            <a:endParaRPr lang="pl-PL" sz="2600" dirty="0" smtClean="0">
              <a:solidFill>
                <a:srgbClr val="002060"/>
              </a:solidFill>
            </a:endParaRPr>
          </a:p>
          <a:p>
            <a:r>
              <a:rPr lang="pl-PL" sz="2600" dirty="0" smtClean="0"/>
              <a:t>nauczyciel otrzymuje </a:t>
            </a:r>
            <a:r>
              <a:rPr lang="pl-PL" sz="2600" dirty="0"/>
              <a:t>ocenę: wyróżniającą, </a:t>
            </a:r>
            <a:r>
              <a:rPr lang="pl-PL" sz="2600" u="sng" dirty="0">
                <a:solidFill>
                  <a:srgbClr val="FF0000"/>
                </a:solidFill>
              </a:rPr>
              <a:t>bardzo dobrą</a:t>
            </a:r>
            <a:r>
              <a:rPr lang="pl-PL" sz="2600" dirty="0"/>
              <a:t>, dobrą, </a:t>
            </a:r>
            <a:r>
              <a:rPr lang="pl-PL" sz="2600" dirty="0" smtClean="0"/>
              <a:t>negatywną (a</a:t>
            </a:r>
            <a:r>
              <a:rPr lang="en-US" sz="2600" dirty="0" smtClean="0"/>
              <a:t>rt</a:t>
            </a:r>
            <a:r>
              <a:rPr lang="en-US" sz="2600" dirty="0"/>
              <a:t>. </a:t>
            </a:r>
            <a:r>
              <a:rPr lang="en-US" sz="2600" dirty="0" smtClean="0"/>
              <a:t>6a</a:t>
            </a:r>
            <a:r>
              <a:rPr lang="pl-PL" sz="2600" dirty="0" smtClean="0"/>
              <a:t> </a:t>
            </a:r>
            <a:r>
              <a:rPr lang="en-US" sz="2600" dirty="0" err="1" smtClean="0"/>
              <a:t>ust</a:t>
            </a:r>
            <a:r>
              <a:rPr lang="en-US" sz="2600" dirty="0" smtClean="0"/>
              <a:t>.</a:t>
            </a:r>
            <a:r>
              <a:rPr lang="pl-PL" sz="2600" dirty="0" smtClean="0"/>
              <a:t> </a:t>
            </a:r>
            <a:r>
              <a:rPr lang="en-US" sz="2600" dirty="0" smtClean="0"/>
              <a:t>4 KN</a:t>
            </a:r>
            <a:r>
              <a:rPr lang="pl-PL" sz="2600" dirty="0" smtClean="0"/>
              <a:t>)</a:t>
            </a:r>
          </a:p>
          <a:p>
            <a:r>
              <a:rPr lang="pl-PL" sz="2600" dirty="0" smtClean="0"/>
              <a:t>opiekun </a:t>
            </a:r>
            <a:r>
              <a:rPr lang="pl-PL" sz="2600" dirty="0"/>
              <a:t>stażu opracowuje „</a:t>
            </a:r>
            <a:r>
              <a:rPr lang="pl-PL" sz="2600" u="sng" dirty="0">
                <a:solidFill>
                  <a:srgbClr val="FF0000"/>
                </a:solidFill>
              </a:rPr>
              <a:t>opinię o dorobku zawodowym nauczyciela</a:t>
            </a:r>
            <a:r>
              <a:rPr lang="pl-PL" sz="2600" dirty="0"/>
              <a:t>” za okres </a:t>
            </a:r>
            <a:r>
              <a:rPr lang="pl-PL" sz="2600" dirty="0" smtClean="0"/>
              <a:t>stażu – wcześniej „</a:t>
            </a:r>
            <a:r>
              <a:rPr lang="pl-PL" sz="2600" u="sng" dirty="0" smtClean="0"/>
              <a:t>projekt oceny </a:t>
            </a:r>
            <a:r>
              <a:rPr lang="pl-PL" sz="2600" dirty="0" smtClean="0"/>
              <a:t>dorobku zawodowego” (art</a:t>
            </a:r>
            <a:r>
              <a:rPr lang="pl-PL" sz="2600" dirty="0"/>
              <a:t>. 9c ust. 5 </a:t>
            </a:r>
            <a:r>
              <a:rPr lang="pl-PL" sz="2600" dirty="0" smtClean="0"/>
              <a:t>KN)</a:t>
            </a:r>
            <a:endParaRPr lang="pl-PL" sz="2600" dirty="0"/>
          </a:p>
          <a:p>
            <a:endParaRPr lang="pl-PL" sz="2400" dirty="0">
              <a:solidFill>
                <a:srgbClr val="FF0000"/>
              </a:solidFill>
            </a:endParaRPr>
          </a:p>
          <a:p>
            <a:endParaRPr lang="pl-PL" dirty="0"/>
          </a:p>
          <a:p>
            <a:endParaRPr lang="pl-PL" dirty="0" smtClean="0"/>
          </a:p>
          <a:p>
            <a:endParaRPr lang="pl-PL" dirty="0"/>
          </a:p>
          <a:p>
            <a:endParaRPr lang="pl-PL" dirty="0"/>
          </a:p>
        </p:txBody>
      </p:sp>
      <p:sp>
        <p:nvSpPr>
          <p:cNvPr id="4" name="Symbol zastępczy numeru slajdu 3"/>
          <p:cNvSpPr>
            <a:spLocks noGrp="1"/>
          </p:cNvSpPr>
          <p:nvPr>
            <p:ph type="sldNum" sz="quarter" idx="12"/>
          </p:nvPr>
        </p:nvSpPr>
        <p:spPr/>
        <p:txBody>
          <a:bodyPr/>
          <a:lstStyle/>
          <a:p>
            <a:fld id="{B3DF4B94-4E59-48CA-9C1F-DF8E1BB7BD25}" type="slidenum">
              <a:rPr lang="pl-PL" smtClean="0"/>
              <a:t>3</a:t>
            </a:fld>
            <a:endParaRPr lang="pl-PL"/>
          </a:p>
        </p:txBody>
      </p:sp>
    </p:spTree>
    <p:extLst>
      <p:ext uri="{BB962C8B-B14F-4D97-AF65-F5344CB8AC3E}">
        <p14:creationId xmlns:p14="http://schemas.microsoft.com/office/powerpoint/2010/main" val="2814966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1"/>
            <a:ext cx="10515600" cy="971550"/>
          </a:xfrm>
        </p:spPr>
        <p:txBody>
          <a:bodyPr>
            <a:normAutofit/>
          </a:bodyPr>
          <a:lstStyle/>
          <a:p>
            <a:r>
              <a:rPr lang="pl-PL" sz="4000" b="1" dirty="0" smtClean="0">
                <a:effectLst>
                  <a:outerShdw blurRad="38100" dist="38100" dir="2700000" algn="tl">
                    <a:srgbClr val="000000">
                      <a:alpha val="43137"/>
                    </a:srgbClr>
                  </a:outerShdw>
                </a:effectLst>
              </a:rPr>
              <a:t>Ocena pracy </a:t>
            </a:r>
            <a:endParaRPr lang="pl-PL" sz="4000" b="1" dirty="0">
              <a:effectLst>
                <a:outerShdw blurRad="38100" dist="38100" dir="2700000" algn="tl">
                  <a:srgbClr val="000000">
                    <a:alpha val="43137"/>
                  </a:srgbClr>
                </a:outerShdw>
              </a:effectLst>
            </a:endParaRPr>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813512175"/>
              </p:ext>
            </p:extLst>
          </p:nvPr>
        </p:nvGraphicFramePr>
        <p:xfrm>
          <a:off x="0" y="827654"/>
          <a:ext cx="12192000" cy="6030345"/>
        </p:xfrm>
        <a:graphic>
          <a:graphicData uri="http://schemas.openxmlformats.org/drawingml/2006/table">
            <a:tbl>
              <a:tblPr firstRow="1" bandRow="1">
                <a:tableStyleId>{5C22544A-7EE6-4342-B048-85BDC9FD1C3A}</a:tableStyleId>
              </a:tblPr>
              <a:tblGrid>
                <a:gridCol w="2480310">
                  <a:extLst>
                    <a:ext uri="{9D8B030D-6E8A-4147-A177-3AD203B41FA5}">
                      <a16:colId xmlns:a16="http://schemas.microsoft.com/office/drawing/2014/main" val="20000"/>
                    </a:ext>
                  </a:extLst>
                </a:gridCol>
                <a:gridCol w="9711690">
                  <a:extLst>
                    <a:ext uri="{9D8B030D-6E8A-4147-A177-3AD203B41FA5}">
                      <a16:colId xmlns:a16="http://schemas.microsoft.com/office/drawing/2014/main" val="20001"/>
                    </a:ext>
                  </a:extLst>
                </a:gridCol>
              </a:tblGrid>
              <a:tr h="463873">
                <a:tc>
                  <a:txBody>
                    <a:bodyPr/>
                    <a:lstStyle/>
                    <a:p>
                      <a:r>
                        <a:rPr lang="pl-PL" sz="2400" dirty="0" smtClean="0">
                          <a:solidFill>
                            <a:schemeClr val="tx1"/>
                          </a:solidFill>
                        </a:rPr>
                        <a:t>Przepis prawa</a:t>
                      </a:r>
                      <a:endParaRPr lang="pl-PL" sz="2400" dirty="0">
                        <a:solidFill>
                          <a:schemeClr val="tx1"/>
                        </a:solidFill>
                      </a:endParaRPr>
                    </a:p>
                  </a:txBody>
                  <a:tcPr>
                    <a:solidFill>
                      <a:schemeClr val="accent1">
                        <a:lumMod val="20000"/>
                        <a:lumOff val="80000"/>
                      </a:schemeClr>
                    </a:solidFill>
                  </a:tcPr>
                </a:tc>
                <a:tc>
                  <a:txBody>
                    <a:bodyPr/>
                    <a:lstStyle/>
                    <a:p>
                      <a:r>
                        <a:rPr lang="pl-PL" sz="2400" dirty="0" smtClean="0">
                          <a:solidFill>
                            <a:schemeClr val="tx1"/>
                          </a:solidFill>
                        </a:rPr>
                        <a:t>opis</a:t>
                      </a:r>
                      <a:endParaRPr lang="pl-PL" sz="240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0"/>
                  </a:ext>
                </a:extLst>
              </a:tr>
              <a:tr h="19482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400" b="0" kern="1200" dirty="0" smtClean="0">
                          <a:solidFill>
                            <a:schemeClr val="dk1"/>
                          </a:solidFill>
                          <a:effectLst/>
                          <a:latin typeface="+mn-lt"/>
                          <a:ea typeface="+mn-ea"/>
                          <a:cs typeface="+mn-cs"/>
                        </a:rPr>
                        <a:t>art. 6 a ust. 1 </a:t>
                      </a:r>
                      <a:r>
                        <a:rPr lang="pl-PL" sz="2400" kern="1200" dirty="0" smtClean="0">
                          <a:solidFill>
                            <a:schemeClr val="dk1"/>
                          </a:solidFill>
                          <a:effectLst/>
                          <a:latin typeface="+mn-lt"/>
                          <a:ea typeface="+mn-ea"/>
                          <a:cs typeface="+mn-cs"/>
                        </a:rPr>
                        <a:t>KN</a:t>
                      </a:r>
                      <a:endParaRPr lang="pl-PL" sz="2400" dirty="0" smtClean="0"/>
                    </a:p>
                    <a:p>
                      <a:endParaRPr lang="pl-PL" sz="2400" dirty="0"/>
                    </a:p>
                  </a:txBody>
                  <a:tcPr>
                    <a:solidFill>
                      <a:schemeClr val="accent1">
                        <a:lumMod val="20000"/>
                        <a:lumOff val="80000"/>
                      </a:schemeClr>
                    </a:solidFill>
                  </a:tcPr>
                </a:tc>
                <a:tc>
                  <a:txBody>
                    <a:bodyPr/>
                    <a:lstStyle/>
                    <a:p>
                      <a:pPr marL="0" indent="0">
                        <a:buFont typeface="+mj-lt"/>
                        <a:buNone/>
                      </a:pPr>
                      <a:r>
                        <a:rPr lang="pl-PL" sz="2400" b="0" kern="1200" dirty="0" smtClean="0">
                          <a:solidFill>
                            <a:schemeClr val="dk1"/>
                          </a:solidFill>
                          <a:effectLst/>
                          <a:latin typeface="+mn-lt"/>
                          <a:ea typeface="+mn-ea"/>
                          <a:cs typeface="+mn-cs"/>
                        </a:rPr>
                        <a:t>Ocena pracy: 1) po zakończeniu stażu na stopień nauczyciela kontraktowego, nauczyciela mianowanego i nauczyciela dyplomowanego</a:t>
                      </a:r>
                    </a:p>
                    <a:p>
                      <a:pPr marL="0" indent="0">
                        <a:buFont typeface="+mj-lt"/>
                        <a:buNone/>
                      </a:pPr>
                      <a:r>
                        <a:rPr lang="pl-PL" sz="2400" b="0" kern="1200" dirty="0" smtClean="0">
                          <a:solidFill>
                            <a:schemeClr val="dk1"/>
                          </a:solidFill>
                          <a:effectLst/>
                          <a:latin typeface="+mn-lt"/>
                          <a:ea typeface="+mn-ea"/>
                          <a:cs typeface="+mn-cs"/>
                        </a:rPr>
                        <a:t>2) po zakończeniu dodatkowego stażu, o którym mowa w art. 9g ust. 8</a:t>
                      </a:r>
                    </a:p>
                    <a:p>
                      <a:pPr marL="0" indent="0">
                        <a:buFont typeface="+mj-lt"/>
                        <a:buNone/>
                      </a:pPr>
                      <a:r>
                        <a:rPr lang="pl-PL" sz="2400" b="0" kern="1200" dirty="0" smtClean="0">
                          <a:solidFill>
                            <a:schemeClr val="dk1"/>
                          </a:solidFill>
                          <a:effectLst/>
                          <a:latin typeface="+mn-lt"/>
                          <a:ea typeface="+mn-ea"/>
                          <a:cs typeface="+mn-cs"/>
                        </a:rPr>
                        <a:t>3) </a:t>
                      </a:r>
                      <a:r>
                        <a:rPr lang="pl-PL" sz="2400" b="0" u="sng" kern="1200" dirty="0" smtClean="0">
                          <a:solidFill>
                            <a:srgbClr val="FF0000"/>
                          </a:solidFill>
                          <a:effectLst/>
                          <a:latin typeface="+mn-lt"/>
                          <a:ea typeface="+mn-ea"/>
                          <a:cs typeface="+mn-cs"/>
                        </a:rPr>
                        <a:t>co 3 lata </a:t>
                      </a:r>
                      <a:r>
                        <a:rPr lang="pl-PL" sz="2400" b="0" kern="1200" dirty="0" smtClean="0">
                          <a:solidFill>
                            <a:schemeClr val="dk1"/>
                          </a:solidFill>
                          <a:effectLst/>
                          <a:latin typeface="+mn-lt"/>
                          <a:ea typeface="+mn-ea"/>
                          <a:cs typeface="+mn-cs"/>
                        </a:rPr>
                        <a:t>pracy w szkole od dnia uzyskania stopnia nauczyciela kontraktowego, nauczyciela mianowanego i nauczyciela dyplomowanego</a:t>
                      </a:r>
                    </a:p>
                  </a:txBody>
                  <a:tcPr>
                    <a:solidFill>
                      <a:schemeClr val="accent1">
                        <a:lumMod val="20000"/>
                        <a:lumOff val="80000"/>
                      </a:schemeClr>
                    </a:solidFill>
                  </a:tcPr>
                </a:tc>
                <a:extLst>
                  <a:ext uri="{0D108BD9-81ED-4DB2-BD59-A6C34878D82A}">
                    <a16:rowId xmlns:a16="http://schemas.microsoft.com/office/drawing/2014/main" val="10001"/>
                  </a:ext>
                </a:extLst>
              </a:tr>
              <a:tr h="15771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400" i="1" u="none" strike="noStrike" kern="1200" dirty="0" smtClean="0">
                          <a:solidFill>
                            <a:schemeClr val="dk1"/>
                          </a:solidFill>
                          <a:effectLst/>
                          <a:latin typeface="+mn-lt"/>
                          <a:ea typeface="+mn-ea"/>
                          <a:cs typeface="+mn-cs"/>
                        </a:rPr>
                        <a:t> </a:t>
                      </a:r>
                      <a:r>
                        <a:rPr lang="pl-PL" sz="2400" dirty="0" smtClean="0"/>
                        <a:t>art. 6a ust. 1a KN </a:t>
                      </a:r>
                      <a:endParaRPr lang="pl-PL" sz="2400" kern="1200" dirty="0" smtClean="0">
                        <a:solidFill>
                          <a:schemeClr val="dk1"/>
                        </a:solidFill>
                        <a:effectLst/>
                        <a:latin typeface="+mn-lt"/>
                        <a:ea typeface="+mn-ea"/>
                        <a:cs typeface="+mn-cs"/>
                      </a:endParaRPr>
                    </a:p>
                  </a:txBody>
                  <a:tcP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400" u="sng" dirty="0" smtClean="0">
                          <a:solidFill>
                            <a:srgbClr val="FF0000"/>
                          </a:solidFill>
                        </a:rPr>
                        <a:t>co 3 lata </a:t>
                      </a:r>
                      <a:r>
                        <a:rPr lang="pl-PL" sz="2400" dirty="0" smtClean="0"/>
                        <a:t>pracy w szkole od dnia uzyskania stopnia nauczyciela kontraktowego i mianowanego, jeżeli w tym czasie nauczyciele nie rozpoczęli stażu na kolejny stopień awansu zawodowego (</a:t>
                      </a:r>
                      <a:r>
                        <a:rPr lang="pl-PL" sz="2400" i="1" u="sng" dirty="0" smtClean="0"/>
                        <a:t>jeżeli rozpoczęli - to dokonujemy po zakończeniu stażu</a:t>
                      </a:r>
                      <a:r>
                        <a:rPr lang="pl-PL" sz="2400" i="1" dirty="0" smtClean="0"/>
                        <a:t>) – </a:t>
                      </a:r>
                      <a:r>
                        <a:rPr lang="pl-PL" sz="2400" b="1" i="0" dirty="0" smtClean="0"/>
                        <a:t>WYDŁUŻENIE CYKLU 3-LETNIEGO</a:t>
                      </a:r>
                      <a:endParaRPr lang="pl-PL" sz="2400" b="1" i="0" dirty="0"/>
                    </a:p>
                  </a:txBody>
                  <a:tcPr>
                    <a:solidFill>
                      <a:schemeClr val="accent1">
                        <a:lumMod val="20000"/>
                        <a:lumOff val="80000"/>
                      </a:schemeClr>
                    </a:solidFill>
                  </a:tcPr>
                </a:tc>
                <a:extLst>
                  <a:ext uri="{0D108BD9-81ED-4DB2-BD59-A6C34878D82A}">
                    <a16:rowId xmlns:a16="http://schemas.microsoft.com/office/drawing/2014/main" val="10002"/>
                  </a:ext>
                </a:extLst>
              </a:tr>
              <a:tr h="12060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400" kern="1200" dirty="0" smtClean="0">
                          <a:solidFill>
                            <a:schemeClr val="tx1"/>
                          </a:solidFill>
                          <a:effectLst/>
                          <a:latin typeface="+mn-lt"/>
                          <a:ea typeface="+mn-ea"/>
                          <a:cs typeface="+mn-cs"/>
                        </a:rPr>
                        <a:t>art. 6a  ust. 5a  KN</a:t>
                      </a:r>
                      <a:endParaRPr lang="pl-PL" sz="2400" dirty="0" smtClean="0">
                        <a:solidFill>
                          <a:schemeClr val="tx1"/>
                        </a:solidFill>
                      </a:endParaRPr>
                    </a:p>
                  </a:txBody>
                  <a:tcPr>
                    <a:solidFill>
                      <a:schemeClr val="accent1">
                        <a:lumMod val="20000"/>
                        <a:lumOff val="80000"/>
                      </a:schemeClr>
                    </a:solidFill>
                  </a:tcPr>
                </a:tc>
                <a:tc>
                  <a:txBody>
                    <a:bodyPr/>
                    <a:lstStyle/>
                    <a:p>
                      <a:r>
                        <a:rPr lang="pl-PL" sz="2400" kern="1200" dirty="0" smtClean="0">
                          <a:solidFill>
                            <a:schemeClr val="dk1"/>
                          </a:solidFill>
                          <a:effectLst/>
                          <a:latin typeface="+mn-lt"/>
                          <a:ea typeface="+mn-ea"/>
                          <a:cs typeface="+mn-cs"/>
                        </a:rPr>
                        <a:t>Rada Rodziców jest zobowiązana przedstawić opinię o pracy nauczyciela w terminie 14 dni od dnia otrzymania zawiadomienia. </a:t>
                      </a:r>
                      <a:r>
                        <a:rPr lang="pl-PL" sz="2400" u="sng" kern="1200" dirty="0" smtClean="0">
                          <a:solidFill>
                            <a:srgbClr val="FF0000"/>
                          </a:solidFill>
                          <a:effectLst/>
                          <a:latin typeface="+mn-lt"/>
                          <a:ea typeface="+mn-ea"/>
                          <a:cs typeface="+mn-cs"/>
                        </a:rPr>
                        <a:t>Nieprzedstawienie opinii nie wstrzymuje dokonywania oceny</a:t>
                      </a:r>
                      <a:endParaRPr lang="pl-PL" sz="2400" u="sng" dirty="0">
                        <a:solidFill>
                          <a:srgbClr val="FF0000"/>
                        </a:solidFill>
                      </a:endParaRPr>
                    </a:p>
                  </a:txBody>
                  <a:tcPr>
                    <a:solidFill>
                      <a:schemeClr val="accent1">
                        <a:lumMod val="20000"/>
                        <a:lumOff val="80000"/>
                      </a:schemeClr>
                    </a:solidFill>
                  </a:tcPr>
                </a:tc>
                <a:extLst>
                  <a:ext uri="{0D108BD9-81ED-4DB2-BD59-A6C34878D82A}">
                    <a16:rowId xmlns:a16="http://schemas.microsoft.com/office/drawing/2014/main" val="10003"/>
                  </a:ext>
                </a:extLst>
              </a:tr>
              <a:tr h="8349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400" kern="1200" dirty="0" smtClean="0">
                          <a:solidFill>
                            <a:schemeClr val="tx1"/>
                          </a:solidFill>
                          <a:effectLst/>
                          <a:latin typeface="+mn-lt"/>
                          <a:ea typeface="+mn-ea"/>
                          <a:cs typeface="+mn-cs"/>
                        </a:rPr>
                        <a:t>art. 6a  ust. 9  KN</a:t>
                      </a:r>
                      <a:endParaRPr lang="pl-PL" sz="2400" dirty="0" smtClean="0">
                        <a:solidFill>
                          <a:schemeClr val="tx1"/>
                        </a:solidFill>
                      </a:endParaRPr>
                    </a:p>
                  </a:txBody>
                  <a:tcP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400" b="0" kern="1200" dirty="0" smtClean="0">
                          <a:solidFill>
                            <a:schemeClr val="dk1"/>
                          </a:solidFill>
                          <a:effectLst/>
                          <a:latin typeface="+mn-lt"/>
                          <a:ea typeface="+mn-ea"/>
                          <a:cs typeface="+mn-cs"/>
                        </a:rPr>
                        <a:t>w</a:t>
                      </a:r>
                      <a:r>
                        <a:rPr lang="pl-PL" sz="2400" kern="1200" dirty="0" smtClean="0">
                          <a:solidFill>
                            <a:schemeClr val="dk1"/>
                          </a:solidFill>
                          <a:effectLst/>
                          <a:latin typeface="+mn-lt"/>
                          <a:ea typeface="+mn-ea"/>
                          <a:cs typeface="+mn-cs"/>
                        </a:rPr>
                        <a:t> terminie 14 dni od dnia doręczenia </a:t>
                      </a:r>
                      <a:r>
                        <a:rPr lang="pl-PL" sz="2400" u="sng" kern="1200" dirty="0" smtClean="0">
                          <a:solidFill>
                            <a:srgbClr val="FF0000"/>
                          </a:solidFill>
                          <a:effectLst/>
                          <a:latin typeface="+mn-lt"/>
                          <a:ea typeface="+mn-ea"/>
                          <a:cs typeface="+mn-cs"/>
                        </a:rPr>
                        <a:t>prawo</a:t>
                      </a:r>
                      <a:r>
                        <a:rPr lang="pl-PL" sz="2400" u="sng" kern="1200" baseline="0" dirty="0" smtClean="0">
                          <a:solidFill>
                            <a:srgbClr val="FF0000"/>
                          </a:solidFill>
                          <a:effectLst/>
                          <a:latin typeface="+mn-lt"/>
                          <a:ea typeface="+mn-ea"/>
                          <a:cs typeface="+mn-cs"/>
                        </a:rPr>
                        <a:t> do </a:t>
                      </a:r>
                      <a:r>
                        <a:rPr lang="pl-PL" sz="2400" u="sng" kern="1200" dirty="0" smtClean="0">
                          <a:solidFill>
                            <a:srgbClr val="FF0000"/>
                          </a:solidFill>
                          <a:effectLst/>
                          <a:latin typeface="+mn-lt"/>
                          <a:ea typeface="+mn-ea"/>
                          <a:cs typeface="+mn-cs"/>
                        </a:rPr>
                        <a:t>odwołania się od oceny do kuratora oświaty</a:t>
                      </a:r>
                      <a:r>
                        <a:rPr lang="pl-PL" sz="2400" kern="1200" dirty="0" smtClean="0">
                          <a:solidFill>
                            <a:schemeClr val="dk1"/>
                          </a:solidFill>
                          <a:effectLst/>
                          <a:latin typeface="+mn-lt"/>
                          <a:ea typeface="+mn-ea"/>
                          <a:cs typeface="+mn-cs"/>
                        </a:rPr>
                        <a:t>, za pośrednictwem dyrektora </a:t>
                      </a:r>
                      <a:r>
                        <a:rPr lang="pl-PL" sz="2400" dirty="0" smtClean="0"/>
                        <a:t>(treść</a:t>
                      </a:r>
                      <a:r>
                        <a:rPr lang="pl-PL" sz="2400" baseline="0" dirty="0" smtClean="0"/>
                        <a:t> w arkuszu oceny)</a:t>
                      </a:r>
                      <a:endParaRPr lang="pl-PL" sz="2400" dirty="0"/>
                    </a:p>
                  </a:txBody>
                  <a:tcPr>
                    <a:solidFill>
                      <a:schemeClr val="accent1">
                        <a:lumMod val="20000"/>
                        <a:lumOff val="80000"/>
                      </a:schemeClr>
                    </a:solidFill>
                  </a:tcPr>
                </a:tc>
                <a:extLst>
                  <a:ext uri="{0D108BD9-81ED-4DB2-BD59-A6C34878D82A}">
                    <a16:rowId xmlns:a16="http://schemas.microsoft.com/office/drawing/2014/main" val="10004"/>
                  </a:ext>
                </a:extLst>
              </a:tr>
            </a:tbl>
          </a:graphicData>
        </a:graphic>
      </p:graphicFrame>
      <p:sp>
        <p:nvSpPr>
          <p:cNvPr id="3" name="Symbol zastępczy numeru slajdu 2"/>
          <p:cNvSpPr>
            <a:spLocks noGrp="1"/>
          </p:cNvSpPr>
          <p:nvPr>
            <p:ph type="sldNum" sz="quarter" idx="12"/>
          </p:nvPr>
        </p:nvSpPr>
        <p:spPr/>
        <p:txBody>
          <a:bodyPr/>
          <a:lstStyle/>
          <a:p>
            <a:fld id="{B3DF4B94-4E59-48CA-9C1F-DF8E1BB7BD25}" type="slidenum">
              <a:rPr lang="pl-PL" smtClean="0"/>
              <a:t>4</a:t>
            </a:fld>
            <a:endParaRPr lang="pl-PL"/>
          </a:p>
        </p:txBody>
      </p:sp>
    </p:spTree>
    <p:extLst>
      <p:ext uri="{BB962C8B-B14F-4D97-AF65-F5344CB8AC3E}">
        <p14:creationId xmlns:p14="http://schemas.microsoft.com/office/powerpoint/2010/main" val="35433087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dirty="0" smtClean="0">
                <a:effectLst>
                  <a:outerShdw blurRad="38100" dist="38100" dir="2700000" algn="tl">
                    <a:srgbClr val="000000">
                      <a:alpha val="43137"/>
                    </a:srgbClr>
                  </a:outerShdw>
                </a:effectLst>
              </a:rPr>
              <a:t>Uwaga – możliwe </a:t>
            </a:r>
            <a:r>
              <a:rPr lang="pl-PL" sz="4000" b="1" dirty="0" smtClean="0">
                <a:effectLst>
                  <a:outerShdw blurRad="38100" dist="38100" dir="2700000" algn="tl">
                    <a:srgbClr val="000000">
                      <a:alpha val="43137"/>
                    </a:srgbClr>
                  </a:outerShdw>
                </a:effectLst>
              </a:rPr>
              <a:t>SKRÓCENIE CYKLU 3-LETNIEGO</a:t>
            </a:r>
            <a:endParaRPr lang="pl-PL" sz="4000" b="1" dirty="0">
              <a:effectLst>
                <a:outerShdw blurRad="38100" dist="38100" dir="2700000" algn="tl">
                  <a:srgbClr val="000000">
                    <a:alpha val="43137"/>
                  </a:srgbClr>
                </a:outerShdw>
              </a:effectLst>
            </a:endParaRPr>
          </a:p>
        </p:txBody>
      </p:sp>
      <p:sp>
        <p:nvSpPr>
          <p:cNvPr id="3" name="Symbol zastępczy zawartości 2"/>
          <p:cNvSpPr>
            <a:spLocks noGrp="1"/>
          </p:cNvSpPr>
          <p:nvPr>
            <p:ph idx="1"/>
          </p:nvPr>
        </p:nvSpPr>
        <p:spPr/>
        <p:txBody>
          <a:bodyPr>
            <a:normAutofit fontScale="92500"/>
          </a:bodyPr>
          <a:lstStyle/>
          <a:p>
            <a:pPr marL="0" indent="0">
              <a:buNone/>
            </a:pPr>
            <a:r>
              <a:rPr lang="pl-PL" dirty="0" smtClean="0"/>
              <a:t>Art. 6a. 1d. Ocena </a:t>
            </a:r>
            <a:r>
              <a:rPr lang="pl-PL" dirty="0"/>
              <a:t>pracy nauczyciela kontraktowego, nauczyciela mianowanego i nauczyciela dyplomowanego </a:t>
            </a:r>
            <a:r>
              <a:rPr lang="pl-PL" u="sng" dirty="0" smtClean="0">
                <a:solidFill>
                  <a:srgbClr val="FF0000"/>
                </a:solidFill>
              </a:rPr>
              <a:t>może być </a:t>
            </a:r>
            <a:r>
              <a:rPr lang="pl-PL" u="sng" dirty="0">
                <a:solidFill>
                  <a:srgbClr val="FF0000"/>
                </a:solidFill>
              </a:rPr>
              <a:t>także dokonana w każdym czasie, </a:t>
            </a:r>
            <a:r>
              <a:rPr lang="pl-PL" u="sng" dirty="0"/>
              <a:t>nie wcześniej jednak niż po upływie roku od dokonania oceny poprzedniej</a:t>
            </a:r>
            <a:r>
              <a:rPr lang="pl-PL" dirty="0" smtClean="0"/>
              <a:t>, z </a:t>
            </a:r>
            <a:r>
              <a:rPr lang="pl-PL" dirty="0"/>
              <a:t>inicjatywy dyrektora szkoły lub </a:t>
            </a:r>
            <a:r>
              <a:rPr lang="pl-PL" b="1" dirty="0"/>
              <a:t>na wniosek:</a:t>
            </a:r>
          </a:p>
          <a:p>
            <a:pPr marL="0" indent="0">
              <a:buNone/>
            </a:pPr>
            <a:r>
              <a:rPr lang="pl-PL" dirty="0"/>
              <a:t>1) </a:t>
            </a:r>
            <a:r>
              <a:rPr lang="pl-PL" b="1" dirty="0"/>
              <a:t>nauczyciela</a:t>
            </a:r>
            <a:r>
              <a:rPr lang="pl-PL" dirty="0"/>
              <a:t>;</a:t>
            </a:r>
          </a:p>
          <a:p>
            <a:pPr marL="0" indent="0">
              <a:buNone/>
            </a:pPr>
            <a:r>
              <a:rPr lang="pl-PL" dirty="0"/>
              <a:t>2) organu sprawującego nadzór pedagogiczny, a w przypadku nauczycieli </a:t>
            </a:r>
            <a:r>
              <a:rPr lang="pl-PL" dirty="0" smtClean="0"/>
              <a:t>	placówek </a:t>
            </a:r>
            <a:r>
              <a:rPr lang="pl-PL" dirty="0"/>
              <a:t>doskonalenia nauczycieli </a:t>
            </a:r>
            <a:r>
              <a:rPr lang="pl-PL" dirty="0" smtClean="0"/>
              <a:t>– kuratora </a:t>
            </a:r>
            <a:r>
              <a:rPr lang="pl-PL" dirty="0"/>
              <a:t>oświaty;</a:t>
            </a:r>
          </a:p>
          <a:p>
            <a:pPr marL="0" indent="0">
              <a:buNone/>
            </a:pPr>
            <a:r>
              <a:rPr lang="pl-PL" dirty="0"/>
              <a:t>3) organu prowadzącego szkołę;</a:t>
            </a:r>
          </a:p>
          <a:p>
            <a:pPr marL="0" indent="0">
              <a:buNone/>
            </a:pPr>
            <a:r>
              <a:rPr lang="pl-PL" dirty="0"/>
              <a:t>4) rady szkoły;</a:t>
            </a:r>
          </a:p>
          <a:p>
            <a:pPr marL="0" indent="0">
              <a:buNone/>
            </a:pPr>
            <a:r>
              <a:rPr lang="pl-PL" dirty="0"/>
              <a:t>5) rady rodziców.</a:t>
            </a:r>
          </a:p>
        </p:txBody>
      </p:sp>
      <p:sp>
        <p:nvSpPr>
          <p:cNvPr id="4" name="Symbol zastępczy numeru slajdu 3"/>
          <p:cNvSpPr>
            <a:spLocks noGrp="1"/>
          </p:cNvSpPr>
          <p:nvPr>
            <p:ph type="sldNum" sz="quarter" idx="12"/>
          </p:nvPr>
        </p:nvSpPr>
        <p:spPr/>
        <p:txBody>
          <a:bodyPr/>
          <a:lstStyle/>
          <a:p>
            <a:fld id="{B3DF4B94-4E59-48CA-9C1F-DF8E1BB7BD25}" type="slidenum">
              <a:rPr lang="pl-PL" smtClean="0"/>
              <a:t>5</a:t>
            </a:fld>
            <a:endParaRPr lang="pl-PL"/>
          </a:p>
        </p:txBody>
      </p:sp>
    </p:spTree>
    <p:extLst>
      <p:ext uri="{BB962C8B-B14F-4D97-AF65-F5344CB8AC3E}">
        <p14:creationId xmlns:p14="http://schemas.microsoft.com/office/powerpoint/2010/main" val="30184511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115747"/>
            <a:ext cx="12192000" cy="1806435"/>
          </a:xfrm>
        </p:spPr>
        <p:txBody>
          <a:bodyPr>
            <a:normAutofit/>
          </a:bodyPr>
          <a:lstStyle/>
          <a:p>
            <a:pPr algn="ctr"/>
            <a:r>
              <a:rPr lang="pl-PL" sz="4000" b="1" dirty="0" smtClean="0">
                <a:effectLst>
                  <a:outerShdw blurRad="38100" dist="38100" dir="2700000" algn="tl">
                    <a:srgbClr val="000000">
                      <a:alpha val="43137"/>
                    </a:srgbClr>
                  </a:outerShdw>
                </a:effectLst>
              </a:rPr>
              <a:t>Kryteria </a:t>
            </a:r>
            <a:r>
              <a:rPr lang="pl-PL" sz="4000" b="1" dirty="0">
                <a:effectLst>
                  <a:outerShdw blurRad="38100" dist="38100" dir="2700000" algn="tl">
                    <a:srgbClr val="000000">
                      <a:alpha val="43137"/>
                    </a:srgbClr>
                  </a:outerShdw>
                </a:effectLst>
              </a:rPr>
              <a:t>oceny pracy </a:t>
            </a:r>
            <a:r>
              <a:rPr lang="pl-PL" sz="4000" b="1" dirty="0" smtClean="0">
                <a:effectLst>
                  <a:outerShdw blurRad="38100" dist="38100" dir="2700000" algn="tl">
                    <a:srgbClr val="000000">
                      <a:alpha val="43137"/>
                    </a:srgbClr>
                  </a:outerShdw>
                </a:effectLst>
              </a:rPr>
              <a:t>nauczyciela po 1 września 2018 r.</a:t>
            </a:r>
            <a:endParaRPr lang="pl-PL" sz="4000" b="1" dirty="0"/>
          </a:p>
        </p:txBody>
      </p:sp>
      <p:sp>
        <p:nvSpPr>
          <p:cNvPr id="3" name="Symbol zastępczy zawartości 2"/>
          <p:cNvSpPr>
            <a:spLocks noGrp="1"/>
          </p:cNvSpPr>
          <p:nvPr>
            <p:ph idx="1"/>
          </p:nvPr>
        </p:nvSpPr>
        <p:spPr>
          <a:xfrm>
            <a:off x="838200" y="1458410"/>
            <a:ext cx="10515600" cy="4718553"/>
          </a:xfrm>
        </p:spPr>
        <p:txBody>
          <a:bodyPr>
            <a:normAutofit fontScale="92500" lnSpcReduction="10000"/>
          </a:bodyPr>
          <a:lstStyle/>
          <a:p>
            <a:pPr marL="0" indent="0">
              <a:buNone/>
            </a:pPr>
            <a:r>
              <a:rPr lang="pl-PL" sz="3600" b="1" dirty="0" smtClean="0"/>
              <a:t>Art. 6a ust. 1e. </a:t>
            </a:r>
            <a:r>
              <a:rPr lang="pl-PL" sz="3600" b="1" dirty="0"/>
              <a:t>u</a:t>
            </a:r>
            <a:r>
              <a:rPr lang="pl-PL" sz="3600" b="1" dirty="0" smtClean="0"/>
              <a:t>stawy KN</a:t>
            </a:r>
            <a:r>
              <a:rPr lang="pl-PL" sz="3600" dirty="0" smtClean="0"/>
              <a:t/>
            </a:r>
            <a:br>
              <a:rPr lang="pl-PL" sz="3600" dirty="0" smtClean="0"/>
            </a:br>
            <a:r>
              <a:rPr lang="pl-PL" sz="3600" u="sng" dirty="0" smtClean="0"/>
              <a:t>Kryteria </a:t>
            </a:r>
            <a:r>
              <a:rPr lang="pl-PL" sz="3600" u="sng" dirty="0"/>
              <a:t>oceny pracy nauczyciela dotyczą stopnia realizacji obowiązków</a:t>
            </a:r>
            <a:r>
              <a:rPr lang="pl-PL" sz="3600" dirty="0"/>
              <a:t> określonych w </a:t>
            </a:r>
            <a:r>
              <a:rPr lang="pl-PL" sz="3600" b="1" dirty="0"/>
              <a:t>art. 6 i art. </a:t>
            </a:r>
            <a:r>
              <a:rPr lang="pl-PL" sz="3600" b="1" dirty="0" smtClean="0"/>
              <a:t>42 ust</a:t>
            </a:r>
            <a:r>
              <a:rPr lang="pl-PL" sz="3600" b="1" dirty="0"/>
              <a:t>. 2 oraz w art. 5 ustawy – Prawo </a:t>
            </a:r>
            <a:r>
              <a:rPr lang="pl-PL" sz="3600" b="1" dirty="0" smtClean="0"/>
              <a:t>oświatowe </a:t>
            </a:r>
            <a:r>
              <a:rPr lang="pl-PL" sz="3600" dirty="0" smtClean="0"/>
              <a:t>i </a:t>
            </a:r>
            <a:r>
              <a:rPr lang="pl-PL" sz="3600" dirty="0"/>
              <a:t>obejmują wszystkie obszary działalności szkoły odpowiednio </a:t>
            </a:r>
            <a:r>
              <a:rPr lang="pl-PL" sz="3600" dirty="0" smtClean="0"/>
              <a:t>do posiadanego </a:t>
            </a:r>
            <a:r>
              <a:rPr lang="pl-PL" sz="3600" dirty="0"/>
              <a:t>stopnia awansu zawodowego</a:t>
            </a:r>
            <a:r>
              <a:rPr lang="pl-PL" sz="3600" dirty="0" smtClean="0"/>
              <a:t>. 	</a:t>
            </a:r>
            <a:r>
              <a:rPr lang="pl-PL" sz="3600" i="1" dirty="0" smtClean="0"/>
              <a:t>(</a:t>
            </a:r>
            <a:r>
              <a:rPr lang="pl-PL" sz="3600" b="1" i="1" u="sng" dirty="0" smtClean="0"/>
              <a:t>teksty </a:t>
            </a:r>
            <a:r>
              <a:rPr lang="pl-PL" sz="3600" b="1" i="1" u="sng" dirty="0"/>
              <a:t>w notatkach</a:t>
            </a:r>
            <a:r>
              <a:rPr lang="pl-PL" sz="3600" i="1" dirty="0" smtClean="0"/>
              <a:t>)</a:t>
            </a:r>
          </a:p>
          <a:p>
            <a:pPr marL="0" indent="0">
              <a:buNone/>
            </a:pPr>
            <a:r>
              <a:rPr lang="pl-PL" sz="3600" b="1" dirty="0" smtClean="0"/>
              <a:t>Art. 6a ust. 12 ustawy KN</a:t>
            </a:r>
            <a:r>
              <a:rPr lang="pl-PL" sz="3600" dirty="0" smtClean="0"/>
              <a:t> - </a:t>
            </a:r>
            <a:r>
              <a:rPr lang="pl-PL" sz="3600" i="1" dirty="0" smtClean="0"/>
              <a:t>„</a:t>
            </a:r>
            <a:r>
              <a:rPr lang="pl-PL" sz="3600" i="1" dirty="0"/>
              <a:t>Minister właściwy do spraw oświaty i </a:t>
            </a:r>
            <a:r>
              <a:rPr lang="pl-PL" sz="3600" i="1" dirty="0" smtClean="0"/>
              <a:t>wychowania … </a:t>
            </a:r>
            <a:r>
              <a:rPr lang="pl-PL" sz="3600" i="1" dirty="0"/>
              <a:t>określi, w drodze rozporządzenia, </a:t>
            </a:r>
            <a:r>
              <a:rPr lang="pl-PL" sz="3600" i="1" u="sng" dirty="0"/>
              <a:t>szczegółowe kryteria i tryb dokonywania oceny pracy </a:t>
            </a:r>
            <a:r>
              <a:rPr lang="pl-PL" sz="3600" i="1" dirty="0"/>
              <a:t>nauczycieli</a:t>
            </a:r>
            <a:r>
              <a:rPr lang="pl-PL" sz="3600" i="1" dirty="0" smtClean="0"/>
              <a:t>, w </a:t>
            </a:r>
            <a:r>
              <a:rPr lang="pl-PL" sz="3600" i="1" dirty="0"/>
              <a:t>tym nauczycieli zajmujących stanowiska </a:t>
            </a:r>
            <a:r>
              <a:rPr lang="pl-PL" sz="3600" i="1" dirty="0" smtClean="0"/>
              <a:t>kierownicze …”</a:t>
            </a:r>
            <a:r>
              <a:rPr lang="pl-PL" sz="3600" dirty="0" smtClean="0"/>
              <a:t> </a:t>
            </a:r>
          </a:p>
          <a:p>
            <a:pPr marL="0" indent="0">
              <a:buNone/>
            </a:pPr>
            <a:endParaRPr lang="pl-PL" sz="3600" dirty="0" smtClean="0"/>
          </a:p>
        </p:txBody>
      </p:sp>
      <p:sp>
        <p:nvSpPr>
          <p:cNvPr id="4" name="Symbol zastępczy numeru slajdu 3"/>
          <p:cNvSpPr>
            <a:spLocks noGrp="1"/>
          </p:cNvSpPr>
          <p:nvPr>
            <p:ph type="sldNum" sz="quarter" idx="12"/>
          </p:nvPr>
        </p:nvSpPr>
        <p:spPr/>
        <p:txBody>
          <a:bodyPr/>
          <a:lstStyle/>
          <a:p>
            <a:fld id="{B3DF4B94-4E59-48CA-9C1F-DF8E1BB7BD25}" type="slidenum">
              <a:rPr lang="pl-PL" smtClean="0"/>
              <a:t>6</a:t>
            </a:fld>
            <a:endParaRPr lang="pl-PL"/>
          </a:p>
        </p:txBody>
      </p:sp>
    </p:spTree>
    <p:extLst>
      <p:ext uri="{BB962C8B-B14F-4D97-AF65-F5344CB8AC3E}">
        <p14:creationId xmlns:p14="http://schemas.microsoft.com/office/powerpoint/2010/main" val="25670915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1"/>
            <a:ext cx="10515600" cy="998620"/>
          </a:xfrm>
        </p:spPr>
        <p:txBody>
          <a:bodyPr>
            <a:normAutofit/>
          </a:bodyPr>
          <a:lstStyle/>
          <a:p>
            <a:r>
              <a:rPr lang="pl-PL" sz="4000" b="1" dirty="0" smtClean="0">
                <a:effectLst>
                  <a:outerShdw blurRad="38100" dist="38100" dir="2700000" algn="tl">
                    <a:srgbClr val="000000">
                      <a:alpha val="43137"/>
                    </a:srgbClr>
                  </a:outerShdw>
                </a:effectLst>
              </a:rPr>
              <a:t>Nauczyciel stażysta</a:t>
            </a:r>
            <a:endParaRPr lang="pl-PL" sz="4000" b="1" dirty="0">
              <a:effectLst>
                <a:outerShdw blurRad="38100" dist="38100" dir="2700000" algn="tl">
                  <a:srgbClr val="000000">
                    <a:alpha val="43137"/>
                  </a:srgbClr>
                </a:outerShdw>
              </a:effectLst>
            </a:endParaRPr>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679155225"/>
              </p:ext>
            </p:extLst>
          </p:nvPr>
        </p:nvGraphicFramePr>
        <p:xfrm>
          <a:off x="0" y="794083"/>
          <a:ext cx="12191999" cy="6246171"/>
        </p:xfrm>
        <a:graphic>
          <a:graphicData uri="http://schemas.openxmlformats.org/drawingml/2006/table">
            <a:tbl>
              <a:tblPr firstRow="1" bandRow="1">
                <a:tableStyleId>{5C22544A-7EE6-4342-B048-85BDC9FD1C3A}</a:tableStyleId>
              </a:tblPr>
              <a:tblGrid>
                <a:gridCol w="2960370">
                  <a:extLst>
                    <a:ext uri="{9D8B030D-6E8A-4147-A177-3AD203B41FA5}">
                      <a16:colId xmlns:a16="http://schemas.microsoft.com/office/drawing/2014/main" val="20000"/>
                    </a:ext>
                  </a:extLst>
                </a:gridCol>
                <a:gridCol w="9231629">
                  <a:extLst>
                    <a:ext uri="{9D8B030D-6E8A-4147-A177-3AD203B41FA5}">
                      <a16:colId xmlns:a16="http://schemas.microsoft.com/office/drawing/2014/main" val="20001"/>
                    </a:ext>
                  </a:extLst>
                </a:gridCol>
              </a:tblGrid>
              <a:tr h="458520">
                <a:tc>
                  <a:txBody>
                    <a:bodyPr/>
                    <a:lstStyle/>
                    <a:p>
                      <a:r>
                        <a:rPr lang="pl-PL" sz="2400" dirty="0" smtClean="0">
                          <a:solidFill>
                            <a:schemeClr val="tx1"/>
                          </a:solidFill>
                        </a:rPr>
                        <a:t>Przepis prawa</a:t>
                      </a:r>
                      <a:endParaRPr lang="pl-PL" sz="2400" dirty="0">
                        <a:solidFill>
                          <a:schemeClr val="tx1"/>
                        </a:solidFill>
                      </a:endParaRPr>
                    </a:p>
                  </a:txBody>
                  <a:tcPr>
                    <a:solidFill>
                      <a:schemeClr val="accent1">
                        <a:lumMod val="20000"/>
                        <a:lumOff val="80000"/>
                      </a:schemeClr>
                    </a:solidFill>
                  </a:tcPr>
                </a:tc>
                <a:tc>
                  <a:txBody>
                    <a:bodyPr/>
                    <a:lstStyle/>
                    <a:p>
                      <a:r>
                        <a:rPr lang="pl-PL" sz="2400" dirty="0" smtClean="0">
                          <a:solidFill>
                            <a:schemeClr val="tx1"/>
                          </a:solidFill>
                        </a:rPr>
                        <a:t>opis</a:t>
                      </a:r>
                      <a:endParaRPr lang="pl-PL" sz="240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0"/>
                  </a:ext>
                </a:extLst>
              </a:tr>
              <a:tr h="497002">
                <a:tc>
                  <a:txBody>
                    <a:bodyPr/>
                    <a:lstStyle/>
                    <a:p>
                      <a:r>
                        <a:rPr lang="pl-PL" sz="2400" dirty="0" smtClean="0"/>
                        <a:t>Art. 9c ust. 1 pkt. 1 KN</a:t>
                      </a:r>
                      <a:endParaRPr lang="pl-PL" sz="2400" dirty="0"/>
                    </a:p>
                  </a:txBody>
                  <a:tcPr>
                    <a:solidFill>
                      <a:schemeClr val="accent1">
                        <a:lumMod val="20000"/>
                        <a:lumOff val="80000"/>
                      </a:schemeClr>
                    </a:solidFill>
                  </a:tcPr>
                </a:tc>
                <a:tc>
                  <a:txBody>
                    <a:bodyPr/>
                    <a:lstStyle/>
                    <a:p>
                      <a:r>
                        <a:rPr lang="pl-PL" sz="2400" dirty="0" smtClean="0"/>
                        <a:t>Czas stażu</a:t>
                      </a:r>
                      <a:r>
                        <a:rPr lang="pl-PL" sz="2400" baseline="0" dirty="0" smtClean="0"/>
                        <a:t> – </a:t>
                      </a:r>
                      <a:r>
                        <a:rPr lang="pl-PL" sz="2400" u="sng" baseline="0" dirty="0" smtClean="0">
                          <a:solidFill>
                            <a:srgbClr val="FF0000"/>
                          </a:solidFill>
                        </a:rPr>
                        <a:t>rok i 9 miesięcy</a:t>
                      </a:r>
                      <a:r>
                        <a:rPr lang="pl-PL" sz="2400" u="none" baseline="0" dirty="0" smtClean="0">
                          <a:solidFill>
                            <a:srgbClr val="FF0000"/>
                          </a:solidFill>
                        </a:rPr>
                        <a:t> </a:t>
                      </a:r>
                      <a:r>
                        <a:rPr lang="pl-PL" sz="2400" u="none" baseline="0" dirty="0" smtClean="0">
                          <a:solidFill>
                            <a:schemeClr val="tx1"/>
                          </a:solidFill>
                        </a:rPr>
                        <a:t>(</a:t>
                      </a:r>
                      <a:r>
                        <a:rPr lang="pl-PL" sz="2400" b="1" u="none" baseline="0" dirty="0" smtClean="0">
                          <a:solidFill>
                            <a:schemeClr val="tx1"/>
                          </a:solidFill>
                        </a:rPr>
                        <a:t>było 9 miesięcy</a:t>
                      </a:r>
                      <a:r>
                        <a:rPr lang="pl-PL" sz="2400" u="none" baseline="0" dirty="0" smtClean="0">
                          <a:solidFill>
                            <a:schemeClr val="tx1"/>
                          </a:solidFill>
                        </a:rPr>
                        <a:t>)</a:t>
                      </a:r>
                      <a:endParaRPr lang="pl-PL" sz="2400" u="sng" dirty="0">
                        <a:solidFill>
                          <a:srgbClr val="FF0000"/>
                        </a:solidFill>
                      </a:endParaRPr>
                    </a:p>
                  </a:txBody>
                  <a:tcPr>
                    <a:solidFill>
                      <a:schemeClr val="accent1">
                        <a:lumMod val="20000"/>
                        <a:lumOff val="80000"/>
                      </a:schemeClr>
                    </a:solidFill>
                  </a:tcPr>
                </a:tc>
                <a:extLst>
                  <a:ext uri="{0D108BD9-81ED-4DB2-BD59-A6C34878D82A}">
                    <a16:rowId xmlns:a16="http://schemas.microsoft.com/office/drawing/2014/main" val="10001"/>
                  </a:ext>
                </a:extLst>
              </a:tr>
              <a:tr h="713984">
                <a:tc>
                  <a:txBody>
                    <a:bodyPr/>
                    <a:lstStyle/>
                    <a:p>
                      <a:r>
                        <a:rPr lang="pl-PL" sz="2400" dirty="0" smtClean="0"/>
                        <a:t>Art. 10 ust. 2 i 3 KN</a:t>
                      </a:r>
                      <a:endParaRPr lang="pl-PL" sz="2400" dirty="0"/>
                    </a:p>
                  </a:txBody>
                  <a:tcPr>
                    <a:solidFill>
                      <a:schemeClr val="accent1">
                        <a:lumMod val="20000"/>
                        <a:lumOff val="80000"/>
                      </a:schemeClr>
                    </a:solidFill>
                  </a:tcPr>
                </a:tc>
                <a:tc>
                  <a:txBody>
                    <a:bodyPr/>
                    <a:lstStyle/>
                    <a:p>
                      <a:r>
                        <a:rPr lang="pl-PL" sz="2400" dirty="0" smtClean="0"/>
                        <a:t>Nauczyciel zatrudniony na okres dwóch lat szkolnych (</a:t>
                      </a:r>
                      <a:r>
                        <a:rPr lang="pl-PL" sz="2400" u="sng" dirty="0" smtClean="0">
                          <a:solidFill>
                            <a:srgbClr val="FF0000"/>
                          </a:solidFill>
                        </a:rPr>
                        <a:t>umowa o pracę</a:t>
                      </a:r>
                      <a:r>
                        <a:rPr lang="pl-PL" sz="2400" dirty="0" smtClean="0"/>
                        <a:t>) – zastrzeżenie w ust. 7 </a:t>
                      </a:r>
                      <a:r>
                        <a:rPr lang="pl-PL" sz="2400" b="1" dirty="0" smtClean="0"/>
                        <a:t>(notatki) </a:t>
                      </a:r>
                      <a:endParaRPr lang="pl-PL" sz="2400" b="1" dirty="0"/>
                    </a:p>
                  </a:txBody>
                  <a:tcPr>
                    <a:solidFill>
                      <a:schemeClr val="accent1">
                        <a:lumMod val="20000"/>
                        <a:lumOff val="80000"/>
                      </a:schemeClr>
                    </a:solidFill>
                  </a:tcPr>
                </a:tc>
                <a:extLst>
                  <a:ext uri="{0D108BD9-81ED-4DB2-BD59-A6C34878D82A}">
                    <a16:rowId xmlns:a16="http://schemas.microsoft.com/office/drawing/2014/main" val="10002"/>
                  </a:ext>
                </a:extLst>
              </a:tr>
              <a:tr h="21331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400" dirty="0" smtClean="0"/>
                        <a:t>Art. 9g ust.</a:t>
                      </a:r>
                      <a:r>
                        <a:rPr lang="pl-PL" sz="2400" baseline="0" dirty="0" smtClean="0"/>
                        <a:t> 1 KN</a:t>
                      </a:r>
                      <a:endParaRPr lang="pl-PL" sz="2400" dirty="0" smtClean="0"/>
                    </a:p>
                  </a:txBody>
                  <a:tcPr>
                    <a:solidFill>
                      <a:schemeClr val="accent1">
                        <a:lumMod val="20000"/>
                        <a:lumOff val="80000"/>
                      </a:schemeClr>
                    </a:solidFill>
                  </a:tcPr>
                </a:tc>
                <a:tc>
                  <a:txBody>
                    <a:bodyPr/>
                    <a:lstStyle/>
                    <a:p>
                      <a:r>
                        <a:rPr lang="pl-PL" sz="2400" dirty="0" smtClean="0"/>
                        <a:t>Egzamin przed komisją egzaminacyjną </a:t>
                      </a:r>
                      <a:r>
                        <a:rPr lang="pl-PL" sz="2400" baseline="0" dirty="0" smtClean="0"/>
                        <a:t> </a:t>
                      </a:r>
                      <a:r>
                        <a:rPr lang="pl-PL" sz="2400" u="sng" baseline="0" dirty="0" smtClean="0">
                          <a:solidFill>
                            <a:srgbClr val="FF0000"/>
                          </a:solidFill>
                        </a:rPr>
                        <a:t>w składzie</a:t>
                      </a:r>
                      <a:r>
                        <a:rPr lang="pl-PL" sz="2400" baseline="0" dirty="0" smtClean="0"/>
                        <a:t>:</a:t>
                      </a:r>
                    </a:p>
                    <a:p>
                      <a:pPr marL="285750" indent="-285750">
                        <a:buFont typeface="Arial" panose="020B0604020202020204" pitchFamily="34" charset="0"/>
                        <a:buChar char="•"/>
                      </a:pPr>
                      <a:r>
                        <a:rPr lang="pl-PL" sz="2400" dirty="0" smtClean="0"/>
                        <a:t>dyrektor lub wicedyrektor jako przewodniczący,</a:t>
                      </a:r>
                    </a:p>
                    <a:p>
                      <a:pPr marL="285750" indent="-285750">
                        <a:buFont typeface="Arial" panose="020B0604020202020204" pitchFamily="34" charset="0"/>
                        <a:buChar char="•"/>
                      </a:pPr>
                      <a:r>
                        <a:rPr lang="pl-PL" sz="2400" b="0" dirty="0" smtClean="0">
                          <a:solidFill>
                            <a:srgbClr val="FF0000"/>
                          </a:solidFill>
                        </a:rPr>
                        <a:t>przedstawiciel organu sprawującego</a:t>
                      </a:r>
                      <a:r>
                        <a:rPr lang="pl-PL" sz="2400" b="0" baseline="0" dirty="0" smtClean="0">
                          <a:solidFill>
                            <a:srgbClr val="FF0000"/>
                          </a:solidFill>
                        </a:rPr>
                        <a:t> nadzór pedagogiczny,</a:t>
                      </a:r>
                    </a:p>
                    <a:p>
                      <a:pPr marL="285750" indent="-285750">
                        <a:buFont typeface="Arial" panose="020B0604020202020204" pitchFamily="34" charset="0"/>
                        <a:buChar char="•"/>
                      </a:pPr>
                      <a:r>
                        <a:rPr lang="pl-PL" sz="2400" b="0" baseline="0" dirty="0" smtClean="0">
                          <a:solidFill>
                            <a:srgbClr val="FF0000"/>
                          </a:solidFill>
                        </a:rPr>
                        <a:t>przedstawiciel organu prowadzącego szkołę,</a:t>
                      </a:r>
                    </a:p>
                    <a:p>
                      <a:pPr marL="285750" indent="-285750">
                        <a:buFont typeface="Arial" panose="020B0604020202020204" pitchFamily="34" charset="0"/>
                        <a:buChar char="•"/>
                      </a:pPr>
                      <a:r>
                        <a:rPr lang="pl-PL" sz="2400" b="0" baseline="0" dirty="0" smtClean="0">
                          <a:solidFill>
                            <a:srgbClr val="FF0000"/>
                          </a:solidFill>
                        </a:rPr>
                        <a:t>ekspert z listy ekspertów prowadzonej przez MEN</a:t>
                      </a:r>
                    </a:p>
                    <a:p>
                      <a:pPr marL="285750" indent="-285750">
                        <a:buFont typeface="Arial" panose="020B0604020202020204" pitchFamily="34" charset="0"/>
                        <a:buChar char="•"/>
                      </a:pPr>
                      <a:r>
                        <a:rPr lang="pl-PL" sz="2400" b="0" baseline="0" dirty="0" smtClean="0">
                          <a:solidFill>
                            <a:schemeClr val="tx1"/>
                          </a:solidFill>
                        </a:rPr>
                        <a:t>opiekun stażu</a:t>
                      </a:r>
                      <a:endParaRPr lang="pl-PL" sz="2400" b="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3"/>
                  </a:ext>
                </a:extLst>
              </a:tr>
              <a:tr h="11123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400" dirty="0" smtClean="0"/>
                        <a:t>Art.</a:t>
                      </a:r>
                      <a:r>
                        <a:rPr lang="pl-PL" sz="2400" baseline="0" dirty="0" smtClean="0"/>
                        <a:t> </a:t>
                      </a:r>
                      <a:r>
                        <a:rPr lang="pl-PL" sz="2400" dirty="0" smtClean="0"/>
                        <a:t>9g ust. 8 KN</a:t>
                      </a:r>
                    </a:p>
                  </a:txBody>
                  <a:tcPr>
                    <a:solidFill>
                      <a:schemeClr val="accent1">
                        <a:lumMod val="20000"/>
                        <a:lumOff val="80000"/>
                      </a:schemeClr>
                    </a:solidFill>
                  </a:tcPr>
                </a:tc>
                <a:tc>
                  <a:txBody>
                    <a:bodyPr/>
                    <a:lstStyle/>
                    <a:p>
                      <a:r>
                        <a:rPr lang="pl-PL" sz="2400" dirty="0" smtClean="0"/>
                        <a:t>Nauczyciel, który nie który nie zdał egzaminu </a:t>
                      </a:r>
                      <a:r>
                        <a:rPr lang="pl-PL" sz="2400" u="sng" baseline="0" dirty="0" smtClean="0">
                          <a:solidFill>
                            <a:srgbClr val="FF0000"/>
                          </a:solidFill>
                        </a:rPr>
                        <a:t>może</a:t>
                      </a:r>
                      <a:r>
                        <a:rPr lang="pl-PL" sz="2400" baseline="0" dirty="0" smtClean="0"/>
                        <a:t> złożyć wniosek (zgoda dyrektora), odbyć staż 9 miesięcy i ponownie przystąpić do egzaminu </a:t>
                      </a:r>
                      <a:r>
                        <a:rPr lang="pl-PL" sz="2400" baseline="0" dirty="0" smtClean="0">
                          <a:solidFill>
                            <a:srgbClr val="FF0000"/>
                          </a:solidFill>
                        </a:rPr>
                        <a:t>tylko jeden raz w danej szkole (</a:t>
                      </a:r>
                      <a:r>
                        <a:rPr lang="pl-PL" sz="2400" u="sng" baseline="0" dirty="0" smtClean="0">
                          <a:solidFill>
                            <a:srgbClr val="FF0000"/>
                          </a:solidFill>
                        </a:rPr>
                        <a:t>nowa umowa o pracę</a:t>
                      </a:r>
                      <a:r>
                        <a:rPr lang="pl-PL" sz="2400" baseline="0" dirty="0" smtClean="0">
                          <a:solidFill>
                            <a:srgbClr val="FF0000"/>
                          </a:solidFill>
                        </a:rPr>
                        <a:t>) </a:t>
                      </a:r>
                      <a:endParaRPr lang="pl-PL" sz="2400" dirty="0">
                        <a:solidFill>
                          <a:srgbClr val="FF0000"/>
                        </a:solidFill>
                      </a:endParaRPr>
                    </a:p>
                  </a:txBody>
                  <a:tcPr>
                    <a:solidFill>
                      <a:schemeClr val="accent1">
                        <a:lumMod val="20000"/>
                        <a:lumOff val="80000"/>
                      </a:schemeClr>
                    </a:solidFill>
                  </a:tcPr>
                </a:tc>
                <a:extLst>
                  <a:ext uri="{0D108BD9-81ED-4DB2-BD59-A6C34878D82A}">
                    <a16:rowId xmlns:a16="http://schemas.microsoft.com/office/drawing/2014/main" val="10004"/>
                  </a:ext>
                </a:extLst>
              </a:tr>
              <a:tr h="9929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400" dirty="0" smtClean="0"/>
                        <a:t>Art. 6a ust. 2a</a:t>
                      </a:r>
                    </a:p>
                  </a:txBody>
                  <a:tcP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2400" dirty="0" smtClean="0"/>
                        <a:t>Dyrektor dokonuje</a:t>
                      </a:r>
                      <a:r>
                        <a:rPr lang="pl-PL" sz="2400" baseline="0" dirty="0" smtClean="0"/>
                        <a:t> oceny pracy nauczyciela </a:t>
                      </a:r>
                      <a:r>
                        <a:rPr lang="pl-PL" sz="2400" u="sng" baseline="0" dirty="0" smtClean="0">
                          <a:solidFill>
                            <a:srgbClr val="FF0000"/>
                          </a:solidFill>
                        </a:rPr>
                        <a:t>w terminie nie dłuższym niż 21 dni od złożenia sprawozdania</a:t>
                      </a:r>
                      <a:r>
                        <a:rPr lang="pl-PL" sz="2400" baseline="0" dirty="0" smtClean="0"/>
                        <a:t> </a:t>
                      </a:r>
                      <a:r>
                        <a:rPr lang="pl-PL" sz="2400" dirty="0" smtClean="0"/>
                        <a:t>(</a:t>
                      </a:r>
                      <a:r>
                        <a:rPr lang="pl-PL" sz="2400" dirty="0" smtClean="0">
                          <a:solidFill>
                            <a:schemeClr val="tx1"/>
                          </a:solidFill>
                        </a:rPr>
                        <a:t>a nie „oceny dorobku zawodowego”)</a:t>
                      </a:r>
                    </a:p>
                  </a:txBody>
                  <a:tcPr>
                    <a:solidFill>
                      <a:schemeClr val="accent1">
                        <a:lumMod val="20000"/>
                        <a:lumOff val="80000"/>
                      </a:schemeClr>
                    </a:solidFill>
                  </a:tcPr>
                </a:tc>
                <a:extLst>
                  <a:ext uri="{0D108BD9-81ED-4DB2-BD59-A6C34878D82A}">
                    <a16:rowId xmlns:a16="http://schemas.microsoft.com/office/drawing/2014/main" val="10005"/>
                  </a:ext>
                </a:extLst>
              </a:tr>
            </a:tbl>
          </a:graphicData>
        </a:graphic>
      </p:graphicFrame>
      <p:cxnSp>
        <p:nvCxnSpPr>
          <p:cNvPr id="5" name="Łącznik prosty ze strzałką 4"/>
          <p:cNvCxnSpPr/>
          <p:nvPr/>
        </p:nvCxnSpPr>
        <p:spPr>
          <a:xfrm flipH="1">
            <a:off x="8298180" y="5234940"/>
            <a:ext cx="548640" cy="411480"/>
          </a:xfrm>
          <a:prstGeom prst="straightConnector1">
            <a:avLst/>
          </a:prstGeom>
          <a:ln w="38100">
            <a:solidFill>
              <a:srgbClr val="00206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 name="Symbol zastępczy numeru slajdu 2"/>
          <p:cNvSpPr>
            <a:spLocks noGrp="1"/>
          </p:cNvSpPr>
          <p:nvPr>
            <p:ph type="sldNum" sz="quarter" idx="12"/>
          </p:nvPr>
        </p:nvSpPr>
        <p:spPr/>
        <p:txBody>
          <a:bodyPr/>
          <a:lstStyle/>
          <a:p>
            <a:fld id="{B3DF4B94-4E59-48CA-9C1F-DF8E1BB7BD25}" type="slidenum">
              <a:rPr lang="pl-PL" smtClean="0"/>
              <a:t>7</a:t>
            </a:fld>
            <a:endParaRPr lang="pl-PL"/>
          </a:p>
        </p:txBody>
      </p:sp>
    </p:spTree>
    <p:extLst>
      <p:ext uri="{BB962C8B-B14F-4D97-AF65-F5344CB8AC3E}">
        <p14:creationId xmlns:p14="http://schemas.microsoft.com/office/powerpoint/2010/main" val="28946948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54329" y="144992"/>
            <a:ext cx="11744743" cy="701675"/>
          </a:xfrm>
        </p:spPr>
        <p:txBody>
          <a:bodyPr>
            <a:noAutofit/>
          </a:bodyPr>
          <a:lstStyle/>
          <a:p>
            <a:r>
              <a:rPr lang="pl-PL" sz="3200" u="sng" dirty="0" smtClean="0">
                <a:effectLst>
                  <a:outerShdw blurRad="38100" dist="38100" dir="2700000" algn="tl">
                    <a:srgbClr val="000000">
                      <a:alpha val="43137"/>
                    </a:srgbClr>
                  </a:outerShdw>
                </a:effectLst>
              </a:rPr>
              <a:t>Szczegółowe kryteria </a:t>
            </a:r>
            <a:r>
              <a:rPr lang="pl-PL" sz="3200" dirty="0" smtClean="0">
                <a:effectLst>
                  <a:outerShdw blurRad="38100" dist="38100" dir="2700000" algn="tl">
                    <a:srgbClr val="000000">
                      <a:alpha val="43137"/>
                    </a:srgbClr>
                  </a:outerShdw>
                </a:effectLst>
              </a:rPr>
              <a:t>oceny pracy nauczyciela </a:t>
            </a:r>
            <a:r>
              <a:rPr lang="pl-PL" sz="3200" b="1" dirty="0" smtClean="0">
                <a:effectLst>
                  <a:outerShdw blurRad="38100" dist="38100" dir="2700000" algn="tl">
                    <a:srgbClr val="000000">
                      <a:alpha val="43137"/>
                    </a:srgbClr>
                  </a:outerShdw>
                </a:effectLst>
              </a:rPr>
              <a:t>na podstawie rozporządzenia z 29 maja 2018 r. (</a:t>
            </a:r>
            <a:r>
              <a:rPr lang="pl-PL" sz="3200" b="1" dirty="0" smtClean="0">
                <a:effectLst>
                  <a:outerShdw blurRad="38100" dist="38100" dir="2700000" algn="tl">
                    <a:srgbClr val="000000">
                      <a:alpha val="43137"/>
                    </a:srgbClr>
                  </a:outerShdw>
                </a:effectLst>
                <a:hlinkClick r:id="rId3"/>
              </a:rPr>
              <a:t>Dz. U. poz. 1133</a:t>
            </a:r>
            <a:r>
              <a:rPr lang="pl-PL" sz="3200" b="1" dirty="0" smtClean="0">
                <a:effectLst>
                  <a:outerShdw blurRad="38100" dist="38100" dir="2700000" algn="tl">
                    <a:srgbClr val="000000">
                      <a:alpha val="43137"/>
                    </a:srgbClr>
                  </a:outerShdw>
                </a:effectLst>
              </a:rPr>
              <a:t>) – n. stażysta</a:t>
            </a:r>
            <a:endParaRPr lang="pl-PL" sz="3200" dirty="0">
              <a:effectLst>
                <a:outerShdw blurRad="38100" dist="38100" dir="2700000" algn="tl">
                  <a:srgbClr val="000000">
                    <a:alpha val="43137"/>
                  </a:srgbClr>
                </a:outerShdw>
              </a:effectLst>
            </a:endParaRPr>
          </a:p>
        </p:txBody>
      </p:sp>
      <p:sp>
        <p:nvSpPr>
          <p:cNvPr id="3" name="Symbol zastępczy zawartości 2"/>
          <p:cNvSpPr>
            <a:spLocks noGrp="1"/>
          </p:cNvSpPr>
          <p:nvPr>
            <p:ph idx="1"/>
          </p:nvPr>
        </p:nvSpPr>
        <p:spPr>
          <a:xfrm>
            <a:off x="185058" y="994410"/>
            <a:ext cx="12006942" cy="5745057"/>
          </a:xfrm>
        </p:spPr>
        <p:txBody>
          <a:bodyPr>
            <a:noAutofit/>
          </a:bodyPr>
          <a:lstStyle/>
          <a:p>
            <a:pPr marL="0" indent="0">
              <a:buNone/>
            </a:pPr>
            <a:r>
              <a:rPr lang="pl-PL" sz="1800" dirty="0"/>
              <a:t>§ 2. </a:t>
            </a:r>
            <a:r>
              <a:rPr lang="pl-PL" sz="1800" dirty="0" smtClean="0"/>
              <a:t>1. </a:t>
            </a:r>
            <a:r>
              <a:rPr lang="pl-PL" sz="1800" dirty="0"/>
              <a:t>Kryteria oceny pracy nauczyciela stażysty obejmują:</a:t>
            </a:r>
          </a:p>
          <a:p>
            <a:pPr marL="0" indent="0">
              <a:buNone/>
            </a:pPr>
            <a:r>
              <a:rPr lang="pl-PL" sz="1800" dirty="0"/>
              <a:t>1) poprawność merytoryczną i metodyczną prowadzonych zajęć dydaktycznych, </a:t>
            </a:r>
            <a:r>
              <a:rPr lang="pl-PL" sz="1800" dirty="0" smtClean="0"/>
              <a:t>wychowawczych </a:t>
            </a:r>
            <a:r>
              <a:rPr lang="pl-PL" sz="1800" dirty="0"/>
              <a:t>i opiekuńczych; </a:t>
            </a:r>
          </a:p>
          <a:p>
            <a:pPr marL="0" indent="0">
              <a:buNone/>
            </a:pPr>
            <a:r>
              <a:rPr lang="pl-PL" sz="1800" dirty="0" smtClean="0"/>
              <a:t>2</a:t>
            </a:r>
            <a:r>
              <a:rPr lang="pl-PL" sz="1800" dirty="0"/>
              <a:t>) dbałość o bezpieczne i higieniczne warunki nauki, wychowania i opieki; </a:t>
            </a:r>
          </a:p>
          <a:p>
            <a:pPr marL="0" indent="0">
              <a:buNone/>
            </a:pPr>
            <a:r>
              <a:rPr lang="pl-PL" sz="1800" dirty="0" smtClean="0"/>
              <a:t>3</a:t>
            </a:r>
            <a:r>
              <a:rPr lang="pl-PL" sz="1800" dirty="0"/>
              <a:t>) znajomość praw dziecka, w tym praw określonych w Konwencji o Prawach Dziecka</a:t>
            </a:r>
            <a:r>
              <a:rPr lang="pl-PL" sz="1800" dirty="0" smtClean="0"/>
              <a:t>, przyjętej </a:t>
            </a:r>
            <a:r>
              <a:rPr lang="pl-PL" sz="1800" dirty="0"/>
              <a:t>dnia 20 listopada 1989 r. (Dz. U. z 1991 r. poz. 526), ich realizację </a:t>
            </a:r>
            <a:r>
              <a:rPr lang="pl-PL" sz="1800" dirty="0" smtClean="0"/>
              <a:t>oraz kierowanie </a:t>
            </a:r>
            <a:r>
              <a:rPr lang="pl-PL" sz="1800" dirty="0"/>
              <a:t>się dobrem ucznia i troską o jego zdrowie z poszanowaniem jego </a:t>
            </a:r>
            <a:r>
              <a:rPr lang="pl-PL" sz="1800" dirty="0" smtClean="0"/>
              <a:t>godności osobistej</a:t>
            </a:r>
            <a:r>
              <a:rPr lang="pl-PL" sz="1800" dirty="0"/>
              <a:t>; </a:t>
            </a:r>
          </a:p>
          <a:p>
            <a:pPr marL="0" indent="0">
              <a:buNone/>
            </a:pPr>
            <a:r>
              <a:rPr lang="pl-PL" sz="1800" dirty="0" smtClean="0"/>
              <a:t>4</a:t>
            </a:r>
            <a:r>
              <a:rPr lang="pl-PL" sz="1800" dirty="0"/>
              <a:t>) wspieranie każdego ucznia, w tym ucznia niepełnosprawnego, w jego rozwoju </a:t>
            </a:r>
            <a:r>
              <a:rPr lang="pl-PL" sz="1800" dirty="0" smtClean="0"/>
              <a:t>oraz tworzenie </a:t>
            </a:r>
            <a:r>
              <a:rPr lang="pl-PL" sz="1800" dirty="0"/>
              <a:t>warunków do aktywnego i pełnego uczestnictwa ucznia w życiu szkoły </a:t>
            </a:r>
            <a:r>
              <a:rPr lang="pl-PL" sz="1800" dirty="0" smtClean="0"/>
              <a:t>oraz środowiska </a:t>
            </a:r>
            <a:r>
              <a:rPr lang="pl-PL" sz="1800" dirty="0"/>
              <a:t>lokalnego; </a:t>
            </a:r>
          </a:p>
          <a:p>
            <a:pPr marL="0" indent="0">
              <a:buNone/>
            </a:pPr>
            <a:r>
              <a:rPr lang="pl-PL" sz="1800" dirty="0" smtClean="0"/>
              <a:t>5</a:t>
            </a:r>
            <a:r>
              <a:rPr lang="pl-PL" sz="1800" dirty="0"/>
              <a:t>) kształtowanie u uczniów szacunku do drugiego człowieka, świadomości </a:t>
            </a:r>
            <a:r>
              <a:rPr lang="pl-PL" sz="1800" dirty="0" smtClean="0"/>
              <a:t>posiadanych praw </a:t>
            </a:r>
            <a:r>
              <a:rPr lang="pl-PL" sz="1800" dirty="0"/>
              <a:t>oraz postaw obywatelskiej, patriotycznej i prospołecznej, w tym przez </a:t>
            </a:r>
            <a:r>
              <a:rPr lang="pl-PL" sz="1800" dirty="0" smtClean="0"/>
              <a:t>własny przykład </a:t>
            </a:r>
            <a:r>
              <a:rPr lang="pl-PL" sz="1800" dirty="0"/>
              <a:t>nauczyciela; </a:t>
            </a:r>
          </a:p>
          <a:p>
            <a:pPr marL="0" indent="0">
              <a:buNone/>
            </a:pPr>
            <a:r>
              <a:rPr lang="pl-PL" sz="1800" dirty="0" smtClean="0"/>
              <a:t>6</a:t>
            </a:r>
            <a:r>
              <a:rPr lang="pl-PL" sz="1800" dirty="0"/>
              <a:t>) współpracę z innymi nauczycielami</a:t>
            </a:r>
            <a:r>
              <a:rPr lang="pl-PL" sz="1800" dirty="0" smtClean="0"/>
              <a:t>; </a:t>
            </a:r>
            <a:r>
              <a:rPr lang="pl-PL" sz="1800" dirty="0"/>
              <a:t> </a:t>
            </a:r>
          </a:p>
          <a:p>
            <a:pPr marL="0" indent="0">
              <a:buNone/>
            </a:pPr>
            <a:r>
              <a:rPr lang="pl-PL" sz="1800" dirty="0"/>
              <a:t>7) przestrzeganie przepisów prawa z zakresu funkcjonowania szkoły oraz </a:t>
            </a:r>
            <a:r>
              <a:rPr lang="pl-PL" sz="1800" dirty="0" smtClean="0"/>
              <a:t>wewnętrznych uregulowań </a:t>
            </a:r>
            <a:r>
              <a:rPr lang="pl-PL" sz="1800" dirty="0"/>
              <a:t>obowiązujących w szkole, w której nauczyciel jest zatrudniony; </a:t>
            </a:r>
          </a:p>
          <a:p>
            <a:pPr marL="0" indent="0">
              <a:buNone/>
            </a:pPr>
            <a:r>
              <a:rPr lang="pl-PL" sz="1800" dirty="0" smtClean="0"/>
              <a:t>8</a:t>
            </a:r>
            <a:r>
              <a:rPr lang="pl-PL" sz="1800" dirty="0"/>
              <a:t>) poszerzanie wiedzy i doskonalenie umiejętności związanych z wykonywaną pracą, </a:t>
            </a:r>
            <a:r>
              <a:rPr lang="pl-PL" sz="1800" dirty="0" smtClean="0"/>
              <a:t>w tym </a:t>
            </a:r>
            <a:r>
              <a:rPr lang="pl-PL" sz="1800" dirty="0"/>
              <a:t>w ramach doskonalenia zawodowego; </a:t>
            </a:r>
          </a:p>
          <a:p>
            <a:pPr marL="0" indent="0">
              <a:buNone/>
            </a:pPr>
            <a:r>
              <a:rPr lang="pl-PL" sz="1800" dirty="0" smtClean="0"/>
              <a:t>9) </a:t>
            </a:r>
            <a:r>
              <a:rPr lang="pl-PL" sz="1800" dirty="0"/>
              <a:t>współpracę z rodzicami</a:t>
            </a:r>
            <a:r>
              <a:rPr lang="pl-PL" sz="1800" dirty="0" smtClean="0"/>
              <a:t>. </a:t>
            </a:r>
            <a:r>
              <a:rPr lang="pl-PL" sz="1800" i="1" dirty="0" smtClean="0"/>
              <a:t>– </a:t>
            </a:r>
            <a:r>
              <a:rPr lang="pl-PL" sz="1800" b="1" i="1" dirty="0" smtClean="0"/>
              <a:t>WYŁĄCZENIE, NOTATKI</a:t>
            </a:r>
          </a:p>
          <a:p>
            <a:pPr marL="0" indent="0">
              <a:buNone/>
            </a:pPr>
            <a:r>
              <a:rPr lang="pl-PL" sz="1800" dirty="0"/>
              <a:t>3. Kryteria oceny pracy nauczyciela stażysty, dokonywanej po zakończeniu stażu na stopień nauczyciela kontraktowego, </a:t>
            </a:r>
            <a:r>
              <a:rPr lang="pl-PL" sz="1800" b="1" u="sng" dirty="0">
                <a:solidFill>
                  <a:srgbClr val="FF0000"/>
                </a:solidFill>
              </a:rPr>
              <a:t>obejmują także </a:t>
            </a:r>
            <a:r>
              <a:rPr lang="pl-PL" sz="1800" u="sng" dirty="0">
                <a:solidFill>
                  <a:srgbClr val="FF0000"/>
                </a:solidFill>
              </a:rPr>
              <a:t>stopień realizacji planu rozwoju zawodowego</a:t>
            </a:r>
            <a:r>
              <a:rPr lang="pl-PL" sz="1800" u="sng" dirty="0" smtClean="0">
                <a:solidFill>
                  <a:srgbClr val="FF0000"/>
                </a:solidFill>
              </a:rPr>
              <a:t>. </a:t>
            </a:r>
            <a:endParaRPr lang="pl-PL" sz="2000" u="sng" dirty="0">
              <a:solidFill>
                <a:srgbClr val="FF0000"/>
              </a:solidFill>
            </a:endParaRPr>
          </a:p>
          <a:p>
            <a:pPr marL="0" indent="0">
              <a:buNone/>
            </a:pPr>
            <a:endParaRPr lang="pl-PL" sz="2400" i="1" dirty="0">
              <a:solidFill>
                <a:srgbClr val="FF0000"/>
              </a:solidFill>
            </a:endParaRPr>
          </a:p>
        </p:txBody>
      </p:sp>
      <p:sp>
        <p:nvSpPr>
          <p:cNvPr id="4" name="Symbol zastępczy numeru slajdu 3"/>
          <p:cNvSpPr>
            <a:spLocks noGrp="1"/>
          </p:cNvSpPr>
          <p:nvPr>
            <p:ph type="sldNum" sz="quarter" idx="12"/>
          </p:nvPr>
        </p:nvSpPr>
        <p:spPr/>
        <p:txBody>
          <a:bodyPr/>
          <a:lstStyle/>
          <a:p>
            <a:fld id="{B3DF4B94-4E59-48CA-9C1F-DF8E1BB7BD25}" type="slidenum">
              <a:rPr lang="pl-PL" smtClean="0"/>
              <a:t>8</a:t>
            </a:fld>
            <a:endParaRPr lang="pl-PL"/>
          </a:p>
        </p:txBody>
      </p:sp>
    </p:spTree>
    <p:extLst>
      <p:ext uri="{BB962C8B-B14F-4D97-AF65-F5344CB8AC3E}">
        <p14:creationId xmlns:p14="http://schemas.microsoft.com/office/powerpoint/2010/main" val="11326768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1"/>
            <a:ext cx="10515600" cy="1293540"/>
          </a:xfrm>
        </p:spPr>
        <p:txBody>
          <a:bodyPr/>
          <a:lstStyle/>
          <a:p>
            <a:r>
              <a:rPr lang="pl-PL" sz="4000" b="1" dirty="0" smtClean="0">
                <a:effectLst>
                  <a:outerShdw blurRad="38100" dist="38100" dir="2700000" algn="tl">
                    <a:srgbClr val="000000">
                      <a:alpha val="43137"/>
                    </a:srgbClr>
                  </a:outerShdw>
                </a:effectLst>
              </a:rPr>
              <a:t>Nauczyciel kontraktowy</a:t>
            </a:r>
            <a:r>
              <a:rPr lang="pl-PL" dirty="0" smtClean="0"/>
              <a:t> </a:t>
            </a:r>
            <a:endParaRPr lang="pl-PL" dirty="0"/>
          </a:p>
        </p:txBody>
      </p:sp>
      <p:graphicFrame>
        <p:nvGraphicFramePr>
          <p:cNvPr id="6" name="Symbol zastępczy zawartości 5"/>
          <p:cNvGraphicFramePr>
            <a:graphicFrameLocks noGrp="1"/>
          </p:cNvGraphicFramePr>
          <p:nvPr>
            <p:ph idx="1"/>
            <p:extLst>
              <p:ext uri="{D42A27DB-BD31-4B8C-83A1-F6EECF244321}">
                <p14:modId xmlns:p14="http://schemas.microsoft.com/office/powerpoint/2010/main" val="1922982372"/>
              </p:ext>
            </p:extLst>
          </p:nvPr>
        </p:nvGraphicFramePr>
        <p:xfrm>
          <a:off x="0" y="1014760"/>
          <a:ext cx="12191999" cy="6073132"/>
        </p:xfrm>
        <a:graphic>
          <a:graphicData uri="http://schemas.openxmlformats.org/drawingml/2006/table">
            <a:tbl>
              <a:tblPr firstRow="1" bandRow="1">
                <a:tableStyleId>{5C22544A-7EE6-4342-B048-85BDC9FD1C3A}</a:tableStyleId>
              </a:tblPr>
              <a:tblGrid>
                <a:gridCol w="2548809">
                  <a:extLst>
                    <a:ext uri="{9D8B030D-6E8A-4147-A177-3AD203B41FA5}">
                      <a16:colId xmlns:a16="http://schemas.microsoft.com/office/drawing/2014/main" val="20000"/>
                    </a:ext>
                  </a:extLst>
                </a:gridCol>
                <a:gridCol w="9643190">
                  <a:extLst>
                    <a:ext uri="{9D8B030D-6E8A-4147-A177-3AD203B41FA5}">
                      <a16:colId xmlns:a16="http://schemas.microsoft.com/office/drawing/2014/main" val="20001"/>
                    </a:ext>
                  </a:extLst>
                </a:gridCol>
              </a:tblGrid>
              <a:tr h="540288">
                <a:tc>
                  <a:txBody>
                    <a:bodyPr/>
                    <a:lstStyle/>
                    <a:p>
                      <a:r>
                        <a:rPr lang="pl-PL" sz="2400" dirty="0" smtClean="0">
                          <a:solidFill>
                            <a:schemeClr val="tx1"/>
                          </a:solidFill>
                        </a:rPr>
                        <a:t>Przepis prawa</a:t>
                      </a:r>
                      <a:endParaRPr lang="pl-PL" sz="2400" dirty="0">
                        <a:solidFill>
                          <a:schemeClr val="tx1"/>
                        </a:solidFill>
                      </a:endParaRPr>
                    </a:p>
                  </a:txBody>
                  <a:tcPr>
                    <a:solidFill>
                      <a:schemeClr val="accent1">
                        <a:lumMod val="20000"/>
                        <a:lumOff val="80000"/>
                      </a:schemeClr>
                    </a:solidFill>
                  </a:tcPr>
                </a:tc>
                <a:tc>
                  <a:txBody>
                    <a:bodyPr/>
                    <a:lstStyle/>
                    <a:p>
                      <a:r>
                        <a:rPr lang="pl-PL" sz="2400" dirty="0" smtClean="0">
                          <a:solidFill>
                            <a:schemeClr val="tx1"/>
                          </a:solidFill>
                        </a:rPr>
                        <a:t>opis</a:t>
                      </a:r>
                      <a:endParaRPr lang="pl-PL" sz="240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0"/>
                  </a:ext>
                </a:extLst>
              </a:tr>
              <a:tr h="1629270">
                <a:tc>
                  <a:txBody>
                    <a:bodyPr/>
                    <a:lstStyle/>
                    <a:p>
                      <a:r>
                        <a:rPr lang="pl-PL" sz="2400" dirty="0" smtClean="0"/>
                        <a:t>Art. 9f ust. 2 KN</a:t>
                      </a:r>
                      <a:endParaRPr lang="pl-PL" sz="2400" dirty="0"/>
                    </a:p>
                  </a:txBody>
                  <a:tcPr>
                    <a:solidFill>
                      <a:schemeClr val="accent1">
                        <a:lumMod val="20000"/>
                        <a:lumOff val="80000"/>
                      </a:schemeClr>
                    </a:solidFill>
                  </a:tcPr>
                </a:tc>
                <a:tc>
                  <a:txBody>
                    <a:bodyPr/>
                    <a:lstStyle/>
                    <a:p>
                      <a:r>
                        <a:rPr lang="pl-PL" sz="2400" dirty="0" smtClean="0"/>
                        <a:t>Jeżeli</a:t>
                      </a:r>
                      <a:r>
                        <a:rPr lang="pl-PL" sz="2400" baseline="0" dirty="0" smtClean="0"/>
                        <a:t> w okresie stażu następuje </a:t>
                      </a:r>
                      <a:r>
                        <a:rPr lang="pl-PL" sz="2400" b="1" dirty="0" smtClean="0"/>
                        <a:t>zmiana miejsca zatrudnienia </a:t>
                      </a:r>
                      <a:r>
                        <a:rPr lang="pl-PL" sz="2400" dirty="0" smtClean="0"/>
                        <a:t>zalicza się okres odbytego staży </a:t>
                      </a:r>
                      <a:r>
                        <a:rPr lang="pl-PL" sz="2400" u="sng" dirty="0" smtClean="0">
                          <a:solidFill>
                            <a:srgbClr val="FF0000"/>
                          </a:solidFill>
                        </a:rPr>
                        <a:t>pod warunkiem podjęcia zatrudnienia w ciągu trzech miesięcy </a:t>
                      </a:r>
                      <a:r>
                        <a:rPr lang="pl-PL" sz="2400" dirty="0" smtClean="0"/>
                        <a:t>i otrzymania co najmniej dobrej oceny pracy za okres stażu dotychczasowego (</a:t>
                      </a:r>
                      <a:r>
                        <a:rPr lang="pl-PL" sz="2400" dirty="0" smtClean="0">
                          <a:solidFill>
                            <a:srgbClr val="FF0000"/>
                          </a:solidFill>
                        </a:rPr>
                        <a:t>a</a:t>
                      </a:r>
                      <a:r>
                        <a:rPr lang="pl-PL" sz="2400" dirty="0" smtClean="0"/>
                        <a:t> </a:t>
                      </a:r>
                      <a:r>
                        <a:rPr lang="pl-PL" sz="2400" dirty="0" smtClean="0">
                          <a:solidFill>
                            <a:srgbClr val="FF0000"/>
                          </a:solidFill>
                        </a:rPr>
                        <a:t>nie „oceny dorobku zawodowego”</a:t>
                      </a:r>
                      <a:r>
                        <a:rPr lang="pl-PL" sz="2400" dirty="0" smtClean="0"/>
                        <a:t>)</a:t>
                      </a:r>
                      <a:endParaRPr lang="pl-PL" sz="2400" dirty="0"/>
                    </a:p>
                  </a:txBody>
                  <a:tcPr>
                    <a:solidFill>
                      <a:schemeClr val="accent1">
                        <a:lumMod val="20000"/>
                        <a:lumOff val="80000"/>
                      </a:schemeClr>
                    </a:solidFill>
                  </a:tcPr>
                </a:tc>
                <a:extLst>
                  <a:ext uri="{0D108BD9-81ED-4DB2-BD59-A6C34878D82A}">
                    <a16:rowId xmlns:a16="http://schemas.microsoft.com/office/drawing/2014/main" val="10001"/>
                  </a:ext>
                </a:extLst>
              </a:tr>
              <a:tr h="862555">
                <a:tc>
                  <a:txBody>
                    <a:bodyPr/>
                    <a:lstStyle/>
                    <a:p>
                      <a:r>
                        <a:rPr lang="pl-PL" sz="2400" dirty="0" smtClean="0"/>
                        <a:t>Art. 9d ust. 4 KN</a:t>
                      </a:r>
                      <a:endParaRPr lang="pl-PL" sz="2400" dirty="0"/>
                    </a:p>
                  </a:txBody>
                  <a:tcPr>
                    <a:solidFill>
                      <a:schemeClr val="accent1">
                        <a:lumMod val="20000"/>
                        <a:lumOff val="80000"/>
                      </a:schemeClr>
                    </a:solidFill>
                  </a:tcPr>
                </a:tc>
                <a:tc>
                  <a:txBody>
                    <a:bodyPr/>
                    <a:lstStyle/>
                    <a:p>
                      <a:r>
                        <a:rPr lang="pl-PL" sz="2400" dirty="0" smtClean="0"/>
                        <a:t>Od dnia nadania stopnia</a:t>
                      </a:r>
                      <a:r>
                        <a:rPr lang="pl-PL" sz="2400" baseline="0" dirty="0" smtClean="0"/>
                        <a:t> awansu </a:t>
                      </a:r>
                      <a:r>
                        <a:rPr lang="pl-PL" sz="2400" b="1" u="sng" baseline="0" dirty="0" smtClean="0">
                          <a:solidFill>
                            <a:srgbClr val="FF0000"/>
                          </a:solidFill>
                        </a:rPr>
                        <a:t>trzy lata </a:t>
                      </a:r>
                      <a:r>
                        <a:rPr lang="pl-PL" sz="2400" baseline="0" dirty="0" smtClean="0"/>
                        <a:t>do rozpoczęcia kolejnego stażu (</a:t>
                      </a:r>
                      <a:r>
                        <a:rPr lang="pl-PL" sz="2400" b="1" baseline="0" dirty="0" smtClean="0"/>
                        <a:t>było dwa lata</a:t>
                      </a:r>
                      <a:r>
                        <a:rPr lang="pl-PL" sz="2400" baseline="0" dirty="0" smtClean="0"/>
                        <a:t>) – </a:t>
                      </a:r>
                      <a:r>
                        <a:rPr lang="pl-PL" sz="2400" u="sng" baseline="0" dirty="0" smtClean="0">
                          <a:solidFill>
                            <a:srgbClr val="FF0000"/>
                          </a:solidFill>
                        </a:rPr>
                        <a:t>„może rozpocząć staż”</a:t>
                      </a:r>
                      <a:endParaRPr lang="pl-PL" sz="2400" u="sng" dirty="0"/>
                    </a:p>
                  </a:txBody>
                  <a:tcPr>
                    <a:solidFill>
                      <a:schemeClr val="accent1">
                        <a:lumMod val="20000"/>
                        <a:lumOff val="80000"/>
                      </a:schemeClr>
                    </a:solidFill>
                  </a:tcPr>
                </a:tc>
                <a:extLst>
                  <a:ext uri="{0D108BD9-81ED-4DB2-BD59-A6C34878D82A}">
                    <a16:rowId xmlns:a16="http://schemas.microsoft.com/office/drawing/2014/main" val="10002"/>
                  </a:ext>
                </a:extLst>
              </a:tr>
              <a:tr h="862555">
                <a:tc>
                  <a:txBody>
                    <a:bodyPr/>
                    <a:lstStyle/>
                    <a:p>
                      <a:r>
                        <a:rPr lang="pl-PL" sz="2400" dirty="0" smtClean="0"/>
                        <a:t>Art. 9d ust. 4a KN</a:t>
                      </a:r>
                      <a:endParaRPr lang="pl-PL" sz="2400" dirty="0"/>
                    </a:p>
                  </a:txBody>
                  <a:tcPr>
                    <a:solidFill>
                      <a:schemeClr val="accent1">
                        <a:lumMod val="20000"/>
                        <a:lumOff val="80000"/>
                      </a:schemeClr>
                    </a:solidFill>
                  </a:tcPr>
                </a:tc>
                <a:tc>
                  <a:txBody>
                    <a:bodyPr/>
                    <a:lstStyle/>
                    <a:p>
                      <a:r>
                        <a:rPr lang="pl-PL" sz="2400" dirty="0" smtClean="0"/>
                        <a:t>Skrócenie</a:t>
                      </a:r>
                      <a:r>
                        <a:rPr lang="pl-PL" sz="2400" baseline="0" dirty="0" smtClean="0"/>
                        <a:t> </a:t>
                      </a:r>
                      <a:r>
                        <a:rPr lang="pl-PL" sz="2400" baseline="0" dirty="0" smtClean="0">
                          <a:solidFill>
                            <a:srgbClr val="00B050"/>
                          </a:solidFill>
                        </a:rPr>
                        <a:t>„okresu oczekiwania” </a:t>
                      </a:r>
                      <a:r>
                        <a:rPr lang="pl-PL" sz="2400" baseline="0" dirty="0" smtClean="0"/>
                        <a:t>do dwóch lat, </a:t>
                      </a:r>
                      <a:r>
                        <a:rPr lang="pl-PL" sz="2400" baseline="0" dirty="0" smtClean="0">
                          <a:solidFill>
                            <a:srgbClr val="FF0000"/>
                          </a:solidFill>
                        </a:rPr>
                        <a:t>jeśli </a:t>
                      </a:r>
                      <a:r>
                        <a:rPr lang="pl-PL" sz="2400" baseline="0" dirty="0" smtClean="0"/>
                        <a:t>otrzyma wyróżniająca ocenę pracy</a:t>
                      </a:r>
                      <a:endParaRPr lang="pl-PL" sz="2400" dirty="0"/>
                    </a:p>
                  </a:txBody>
                  <a:tcPr>
                    <a:solidFill>
                      <a:schemeClr val="accent1">
                        <a:lumMod val="20000"/>
                        <a:lumOff val="80000"/>
                      </a:schemeClr>
                    </a:solidFill>
                  </a:tcPr>
                </a:tc>
                <a:extLst>
                  <a:ext uri="{0D108BD9-81ED-4DB2-BD59-A6C34878D82A}">
                    <a16:rowId xmlns:a16="http://schemas.microsoft.com/office/drawing/2014/main" val="10003"/>
                  </a:ext>
                </a:extLst>
              </a:tr>
              <a:tr h="12459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400" dirty="0" smtClean="0"/>
                        <a:t>Art.</a:t>
                      </a:r>
                      <a:r>
                        <a:rPr lang="pl-PL" sz="2400" baseline="0" dirty="0" smtClean="0"/>
                        <a:t> </a:t>
                      </a:r>
                      <a:r>
                        <a:rPr lang="pl-PL" sz="2400" dirty="0" smtClean="0"/>
                        <a:t>9g ust. 8 KN</a:t>
                      </a:r>
                    </a:p>
                  </a:txBody>
                  <a:tcPr>
                    <a:solidFill>
                      <a:schemeClr val="accent1">
                        <a:lumMod val="20000"/>
                        <a:lumOff val="80000"/>
                      </a:schemeClr>
                    </a:solidFill>
                  </a:tcPr>
                </a:tc>
                <a:tc>
                  <a:txBody>
                    <a:bodyPr/>
                    <a:lstStyle/>
                    <a:p>
                      <a:r>
                        <a:rPr lang="pl-PL" sz="2400" dirty="0" smtClean="0"/>
                        <a:t>Nauczyciel, który nie zdał egzaminu </a:t>
                      </a:r>
                      <a:r>
                        <a:rPr lang="pl-PL" sz="2400" u="sng" baseline="0" dirty="0" smtClean="0">
                          <a:solidFill>
                            <a:srgbClr val="FF0000"/>
                          </a:solidFill>
                        </a:rPr>
                        <a:t>może</a:t>
                      </a:r>
                      <a:r>
                        <a:rPr lang="pl-PL" sz="2400" baseline="0" dirty="0" smtClean="0"/>
                        <a:t> złożyć wniosek (zgoda dyrektora) </a:t>
                      </a:r>
                      <a:r>
                        <a:rPr lang="pl-PL" sz="2400" baseline="0" dirty="0" smtClean="0">
                          <a:solidFill>
                            <a:srgbClr val="FF0000"/>
                          </a:solidFill>
                        </a:rPr>
                        <a:t>odbyć staż 9 miesięcy </a:t>
                      </a:r>
                      <a:r>
                        <a:rPr lang="pl-PL" sz="2400" baseline="0" dirty="0" smtClean="0"/>
                        <a:t>i ponownie przystąpić do egzaminu </a:t>
                      </a:r>
                      <a:r>
                        <a:rPr lang="pl-PL" sz="2400" baseline="0" dirty="0" smtClean="0">
                          <a:solidFill>
                            <a:srgbClr val="FF0000"/>
                          </a:solidFill>
                        </a:rPr>
                        <a:t>tylko jeden raz w danej szkole </a:t>
                      </a:r>
                      <a:endParaRPr lang="pl-PL" sz="2400" dirty="0">
                        <a:solidFill>
                          <a:srgbClr val="FF0000"/>
                        </a:solidFill>
                      </a:endParaRPr>
                    </a:p>
                  </a:txBody>
                  <a:tcPr>
                    <a:solidFill>
                      <a:schemeClr val="accent1">
                        <a:lumMod val="20000"/>
                        <a:lumOff val="80000"/>
                      </a:schemeClr>
                    </a:solidFill>
                  </a:tcPr>
                </a:tc>
                <a:extLst>
                  <a:ext uri="{0D108BD9-81ED-4DB2-BD59-A6C34878D82A}">
                    <a16:rowId xmlns:a16="http://schemas.microsoft.com/office/drawing/2014/main" val="10004"/>
                  </a:ext>
                </a:extLst>
              </a:tr>
              <a:tr h="9325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400" dirty="0" smtClean="0"/>
                        <a:t>Art. 6a ust. 2a</a:t>
                      </a:r>
                    </a:p>
                  </a:txBody>
                  <a:tcP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2400" dirty="0" smtClean="0"/>
                        <a:t>Dyrektor dokonuje</a:t>
                      </a:r>
                      <a:r>
                        <a:rPr lang="pl-PL" sz="2400" baseline="0" dirty="0" smtClean="0"/>
                        <a:t> oceny pracy nauczyciela </a:t>
                      </a:r>
                      <a:r>
                        <a:rPr lang="pl-PL" sz="2400" u="sng" baseline="0" dirty="0" smtClean="0">
                          <a:solidFill>
                            <a:srgbClr val="FF0000"/>
                          </a:solidFill>
                        </a:rPr>
                        <a:t>w terminie nie dłuższym niż 21 dni od złożenia sprawozdania</a:t>
                      </a:r>
                      <a:r>
                        <a:rPr lang="pl-PL" sz="2400" baseline="0" dirty="0" smtClean="0"/>
                        <a:t> </a:t>
                      </a:r>
                      <a:r>
                        <a:rPr lang="pl-PL" sz="2400" dirty="0" smtClean="0"/>
                        <a:t>(</a:t>
                      </a:r>
                      <a:r>
                        <a:rPr lang="pl-PL" sz="2400" dirty="0" smtClean="0">
                          <a:solidFill>
                            <a:schemeClr val="tx1"/>
                          </a:solidFill>
                        </a:rPr>
                        <a:t>a nie „oceny dorobku zawodowego”)</a:t>
                      </a:r>
                    </a:p>
                  </a:txBody>
                  <a:tcPr>
                    <a:solidFill>
                      <a:schemeClr val="accent1">
                        <a:lumMod val="20000"/>
                        <a:lumOff val="80000"/>
                      </a:schemeClr>
                    </a:solidFill>
                  </a:tcPr>
                </a:tc>
                <a:extLst>
                  <a:ext uri="{0D108BD9-81ED-4DB2-BD59-A6C34878D82A}">
                    <a16:rowId xmlns:a16="http://schemas.microsoft.com/office/drawing/2014/main" val="10005"/>
                  </a:ext>
                </a:extLst>
              </a:tr>
            </a:tbl>
          </a:graphicData>
        </a:graphic>
      </p:graphicFrame>
      <p:sp>
        <p:nvSpPr>
          <p:cNvPr id="3" name="Symbol zastępczy numeru slajdu 2"/>
          <p:cNvSpPr>
            <a:spLocks noGrp="1"/>
          </p:cNvSpPr>
          <p:nvPr>
            <p:ph type="sldNum" sz="quarter" idx="12"/>
          </p:nvPr>
        </p:nvSpPr>
        <p:spPr/>
        <p:txBody>
          <a:bodyPr/>
          <a:lstStyle/>
          <a:p>
            <a:fld id="{B3DF4B94-4E59-48CA-9C1F-DF8E1BB7BD25}" type="slidenum">
              <a:rPr lang="pl-PL" smtClean="0"/>
              <a:t>9</a:t>
            </a:fld>
            <a:endParaRPr lang="pl-PL"/>
          </a:p>
        </p:txBody>
      </p:sp>
    </p:spTree>
    <p:extLst>
      <p:ext uri="{BB962C8B-B14F-4D97-AF65-F5344CB8AC3E}">
        <p14:creationId xmlns:p14="http://schemas.microsoft.com/office/powerpoint/2010/main" val="34873098"/>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2555</TotalTime>
  <Words>6624</Words>
  <Application>Microsoft Office PowerPoint</Application>
  <PresentationFormat>Panoramiczny</PresentationFormat>
  <Paragraphs>524</Paragraphs>
  <Slides>25</Slides>
  <Notes>25</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25</vt:i4>
      </vt:variant>
    </vt:vector>
  </HeadingPairs>
  <TitlesOfParts>
    <vt:vector size="29" baseType="lpstr">
      <vt:lpstr>Arial</vt:lpstr>
      <vt:lpstr>Calibri</vt:lpstr>
      <vt:lpstr>Calibri Light</vt:lpstr>
      <vt:lpstr>Motyw pakietu Office</vt:lpstr>
      <vt:lpstr> </vt:lpstr>
      <vt:lpstr>Awans zawodowy i ocena pracy nauczyciela  - zmiany w przepisach  prawa od 1 września 2018 r. </vt:lpstr>
      <vt:lpstr>Najważniejsze zmiany</vt:lpstr>
      <vt:lpstr>Ocena pracy </vt:lpstr>
      <vt:lpstr>Uwaga – możliwe SKRÓCENIE CYKLU 3-LETNIEGO</vt:lpstr>
      <vt:lpstr>Kryteria oceny pracy nauczyciela po 1 września 2018 r.</vt:lpstr>
      <vt:lpstr>Nauczyciel stażysta</vt:lpstr>
      <vt:lpstr>Szczegółowe kryteria oceny pracy nauczyciela na podstawie rozporządzenia z 29 maja 2018 r. (Dz. U. poz. 1133) – n. stażysta</vt:lpstr>
      <vt:lpstr>Nauczyciel kontraktowy </vt:lpstr>
      <vt:lpstr>Szczegółowe kryteria oceny pracy nauczyciela na podstawie rozporządzenia z 29 maja 2018 r. (Dz. U. poz. 1133) – n. kontraktowy</vt:lpstr>
      <vt:lpstr>Nauczyciel mianowany </vt:lpstr>
      <vt:lpstr>Szczegółowe kryteria oceny pracy nauczyciela na podstawie rozporządzenia z 29 maja 2018 r. (Dz. U. poz. 1133) – n. mianowany</vt:lpstr>
      <vt:lpstr>Szczegółowe kryteria oceny pracy nauczyciela na podstawie rozporządzenia z 29 maja 2018 r. (Dz. U. poz. 1133) – n. dyplomowany</vt:lpstr>
      <vt:lpstr>Okres przejściowy (z ustawy o finasowaniu zadań ośw.)</vt:lpstr>
      <vt:lpstr>Okres przejściowy (z ustawy o finasowaniu zadań ośw.)</vt:lpstr>
      <vt:lpstr>„Chronologia zdarzeń” po 1 września 2018 r.</vt:lpstr>
      <vt:lpstr>Ocenianie nauczyciela na podstawie rozporządzenia z 29 maja 2018 r. (Dz. U. poz. 1133) </vt:lpstr>
      <vt:lpstr>Dodatek za wyróżniającą pracę nauczyciela, po 1 września 2020 r.</vt:lpstr>
      <vt:lpstr>Dodatek za wyróżniającą pracę nauczyciela, po 1 września 2020 r.</vt:lpstr>
      <vt:lpstr>Dodatek za wyróżniającą pracę nauczyciela, po 1 września 2020 r.</vt:lpstr>
      <vt:lpstr>Ocena pracy nauczyciela - zasady</vt:lpstr>
      <vt:lpstr>Regulamin określający wskaźniki oceny pracy nauczycieli, a nie regulamin oceny pracy</vt:lpstr>
      <vt:lpstr>Rekomendacje wynikające z przykładów dobrych praktyk</vt:lpstr>
      <vt:lpstr>Rekomendacje wynikające z przykładów dobrych praktyk</vt:lpstr>
      <vt:lpstr>Rekomendacje wynikające z przykładów dobrych praktyk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Awans zawodowy</dc:title>
  <dc:creator>AnidaSamoraj</dc:creator>
  <cp:lastModifiedBy>Leszek Morąg</cp:lastModifiedBy>
  <cp:revision>162</cp:revision>
  <dcterms:created xsi:type="dcterms:W3CDTF">2018-02-15T11:26:55Z</dcterms:created>
  <dcterms:modified xsi:type="dcterms:W3CDTF">2018-09-17T18:59:03Z</dcterms:modified>
</cp:coreProperties>
</file>