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87" r:id="rId3"/>
    <p:sldId id="261" r:id="rId4"/>
    <p:sldId id="262" r:id="rId5"/>
    <p:sldId id="263" r:id="rId6"/>
    <p:sldId id="264" r:id="rId7"/>
    <p:sldId id="277" r:id="rId8"/>
    <p:sldId id="279" r:id="rId9"/>
    <p:sldId id="270" r:id="rId10"/>
    <p:sldId id="281" r:id="rId11"/>
    <p:sldId id="283" r:id="rId12"/>
    <p:sldId id="285" r:id="rId13"/>
    <p:sldId id="271" r:id="rId14"/>
    <p:sldId id="276" r:id="rId15"/>
    <p:sldId id="272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33566-E5FB-4515-95D8-A605D5EEEB39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DCD1F5-632A-4625-8ACF-CDDF9524CA2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0433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3FB5F-BE3D-4B04-84FF-B150958AC1A6}" type="slidenum">
              <a:rPr lang="pl-PL" smtClean="0"/>
              <a:pPr/>
              <a:t>1</a:t>
            </a:fld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1583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Świetlica jest bardzo ważnym miejscem pobytu ucznia w szkole. </a:t>
            </a:r>
          </a:p>
          <a:p>
            <a:r>
              <a:rPr lang="pl-PL" dirty="0" smtClean="0"/>
              <a:t>Coraz więcej dzieci i coraz dłużej przebywa w świetlicach szkolnych, dlatego ważne jest, aby świetlice były nie tylko miejscem bezpiecznym, ale również miejscem gdzie można miło i pożytecznie spędzić czas.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8F1C67-0A6A-43E1-9D9F-E1CD0DDDAF35}" type="slidenum">
              <a:rPr lang="pl-PL" smtClean="0"/>
              <a:pPr>
                <a:defRPr/>
              </a:pPr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5664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l-PL" altLang="pl-PL" smtClean="0"/>
              <a:t>Specyfika pracy świetlicowej umożliwia znaczną indywidualizację. Możliwe jest opracowanie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zadań dla dzieci z trudnościami w nauce. Wymagają one także odpowiedniej, bardziej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intensywnej pomocy w odrabianiu zadań domowych. Świetlica jest jednym z rozwiązań dla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uczniów z zaburzeniami w rozwoju społecznym, ponieważ spotykają tam wielu kolegów, muszą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podporządkować się panującym zasadom, liczyć się z rówieśnikami – stanowi to formę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terapii postaw społecznych. Do świetlicy uczęszczają także dzieci z klas integracyjnych, które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wymagają całego spektrum specjalnych oddziaływań pedagogicznych, również ze strony</a:t>
            </a:r>
          </a:p>
          <a:p>
            <a:pPr>
              <a:spcBef>
                <a:spcPct val="0"/>
              </a:spcBef>
            </a:pPr>
            <a:r>
              <a:rPr lang="pl-PL" altLang="pl-PL" smtClean="0"/>
              <a:t>nauczycieli świetlic. Dzieci pobudzone lub nieśmiałe mogą uczestniczyć w zajęciach np. te </a:t>
            </a:r>
          </a:p>
        </p:txBody>
      </p:sp>
      <p:sp>
        <p:nvSpPr>
          <p:cNvPr id="317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30E966B-CE3F-4F9D-BE47-0FBAD78D7FA6}" type="slidenum">
              <a:rPr lang="pl-PL" altLang="pl-PL" sz="1200"/>
              <a:pPr/>
              <a:t>9</a:t>
            </a:fld>
            <a:endParaRPr lang="pl-PL" altLang="pl-PL" sz="1200"/>
          </a:p>
        </p:txBody>
      </p:sp>
    </p:spTree>
    <p:extLst>
      <p:ext uri="{BB962C8B-B14F-4D97-AF65-F5344CB8AC3E}">
        <p14:creationId xmlns:p14="http://schemas.microsoft.com/office/powerpoint/2010/main" val="4073556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11C6A-593B-4018-AB63-F696728A3BB6}" type="datetimeFigureOut">
              <a:rPr lang="pl-PL" smtClean="0"/>
              <a:t>2015-12-15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9DBD4-2314-48C2-BAEE-06423040A740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2000" b="1" dirty="0" smtClean="0"/>
              <a:t/>
            </a:r>
            <a:br>
              <a:rPr lang="pl-PL" sz="2000" b="1" dirty="0" smtClean="0"/>
            </a:br>
            <a:endParaRPr lang="pl-PL" sz="2000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type="subTitle" idx="1"/>
          </p:nvPr>
        </p:nvSpPr>
        <p:spPr>
          <a:xfrm>
            <a:off x="714348" y="1500174"/>
            <a:ext cx="7772432" cy="4929222"/>
          </a:xfrm>
        </p:spPr>
        <p:txBody>
          <a:bodyPr>
            <a:normAutofit fontScale="92500"/>
          </a:bodyPr>
          <a:lstStyle/>
          <a:p>
            <a:r>
              <a:rPr lang="pl-PL" sz="4800" b="1" dirty="0" smtClean="0">
                <a:solidFill>
                  <a:srgbClr val="002060"/>
                </a:solidFill>
              </a:rPr>
              <a:t> Konferencja wojewódzka </a:t>
            </a:r>
          </a:p>
          <a:p>
            <a:r>
              <a:rPr lang="pl-PL" sz="3900" b="1" dirty="0" smtClean="0">
                <a:solidFill>
                  <a:srgbClr val="FF0000"/>
                </a:solidFill>
              </a:rPr>
              <a:t>„Zajęcia i opieka świetlicowa  w szkole”</a:t>
            </a:r>
          </a:p>
          <a:p>
            <a:r>
              <a:rPr lang="pl-PL" sz="4800" dirty="0" smtClean="0">
                <a:solidFill>
                  <a:srgbClr val="002060"/>
                </a:solidFill>
              </a:rPr>
              <a:t>dla</a:t>
            </a:r>
          </a:p>
          <a:p>
            <a:r>
              <a:rPr lang="pl-PL" sz="4800" b="1" dirty="0" smtClean="0">
                <a:solidFill>
                  <a:srgbClr val="002060"/>
                </a:solidFill>
              </a:rPr>
              <a:t> </a:t>
            </a:r>
            <a:r>
              <a:rPr lang="pl-PL" sz="4800" dirty="0" smtClean="0">
                <a:solidFill>
                  <a:srgbClr val="002060"/>
                </a:solidFill>
              </a:rPr>
              <a:t> nauczycieli z województwa podkarpackiego</a:t>
            </a:r>
          </a:p>
          <a:p>
            <a:endParaRPr lang="pl-PL" sz="2400" dirty="0" smtClean="0">
              <a:solidFill>
                <a:srgbClr val="002060"/>
              </a:solidFill>
            </a:endParaRPr>
          </a:p>
          <a:p>
            <a:r>
              <a:rPr lang="pl-PL" sz="2400" b="1" dirty="0" smtClean="0">
                <a:solidFill>
                  <a:srgbClr val="002060"/>
                </a:solidFill>
              </a:rPr>
              <a:t>Rzeszów, 23 listopada 2015 r. </a:t>
            </a:r>
          </a:p>
          <a:p>
            <a:pPr>
              <a:buNone/>
            </a:pPr>
            <a:endParaRPr lang="pl-PL" sz="2000" b="1" i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pl-PL" sz="44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az 4"/>
          <p:cNvPicPr/>
          <p:nvPr/>
        </p:nvPicPr>
        <p:blipFill>
          <a:blip r:embed="rId3" cstate="print"/>
          <a:srcRect l="27808" t="16260" r="48641" b="72968"/>
          <a:stretch>
            <a:fillRect/>
          </a:stretch>
        </p:blipFill>
        <p:spPr bwMode="auto">
          <a:xfrm>
            <a:off x="0" y="0"/>
            <a:ext cx="1835696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20" y="0"/>
            <a:ext cx="18287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 idx="4294967295"/>
          </p:nvPr>
        </p:nvSpPr>
        <p:spPr>
          <a:xfrm>
            <a:off x="1710526" y="2130425"/>
            <a:ext cx="6061874" cy="147002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FF0000"/>
                </a:solidFill>
              </a:rPr>
              <a:t>ROLA ŚWIETLICY WE WSPÓŁCZESNEJ </a:t>
            </a:r>
            <a:r>
              <a:rPr lang="pl-PL" altLang="pl-PL" b="1" dirty="0" smtClean="0">
                <a:solidFill>
                  <a:srgbClr val="FF0000"/>
                </a:solidFill>
              </a:rPr>
              <a:t>SZKOLE</a:t>
            </a:r>
            <a:br>
              <a:rPr lang="pl-PL" altLang="pl-PL" b="1" dirty="0" smtClean="0">
                <a:solidFill>
                  <a:srgbClr val="FF0000"/>
                </a:solidFill>
              </a:rPr>
            </a:br>
            <a:r>
              <a:rPr lang="pl-PL" altLang="pl-PL" sz="2700" b="1" dirty="0" smtClean="0"/>
              <a:t>dr Małgorzata Podolak</a:t>
            </a:r>
            <a:r>
              <a:rPr lang="pl-PL" altLang="pl-PL" b="1" dirty="0">
                <a:solidFill>
                  <a:srgbClr val="FF0000"/>
                </a:solidFill>
              </a:rPr>
              <a:t/>
            </a:r>
            <a:br>
              <a:rPr lang="pl-PL" altLang="pl-PL" b="1" dirty="0">
                <a:solidFill>
                  <a:srgbClr val="FF0000"/>
                </a:solidFill>
              </a:rPr>
            </a:br>
            <a:endParaRPr lang="pl-PL" dirty="0"/>
          </a:p>
        </p:txBody>
      </p:sp>
      <p:pic>
        <p:nvPicPr>
          <p:cNvPr id="6" name="Picture 2" descr="http://www.zss7katowice.pl/images/wietlica_clip_image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526" y="3600450"/>
            <a:ext cx="5544616" cy="13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az 6"/>
          <p:cNvPicPr/>
          <p:nvPr/>
        </p:nvPicPr>
        <p:blipFill>
          <a:blip r:embed="rId3" cstate="print"/>
          <a:srcRect l="27808" t="16260" r="48641" b="72968"/>
          <a:stretch>
            <a:fillRect/>
          </a:stretch>
        </p:blipFill>
        <p:spPr bwMode="auto">
          <a:xfrm>
            <a:off x="179512" y="172243"/>
            <a:ext cx="169168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67391"/>
            <a:ext cx="1763689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247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3" y="1066800"/>
            <a:ext cx="8964488" cy="50292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/>
              <a:t>„</a:t>
            </a: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Nie zmuszajmy dzieci do aktywności,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lecz wyzwalajmy aktywność.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Nie każmy myśleć,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lecz stwórzmy warunki do myślenia.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Nie żądajmy, lecz przekonujmy.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Pozwólmy dziecku pytać i powoli rozwijajmy jego umysł tak, aby samo wiedzieć chciało”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l-PL" altLang="pl-PL" dirty="0" smtClean="0"/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pl-PL" sz="2400" dirty="0" smtClean="0"/>
              <a:t>					</a:t>
            </a:r>
            <a:r>
              <a:rPr lang="pl-PL" altLang="pl-PL" sz="2400" i="1" dirty="0" smtClean="0"/>
              <a:t>Janusz Korczak</a:t>
            </a:r>
          </a:p>
        </p:txBody>
      </p:sp>
      <p:pic>
        <p:nvPicPr>
          <p:cNvPr id="4" name="Picture 2" descr="http://www.zss7katowice.pl/images/wietlica_clip_image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445224"/>
            <a:ext cx="5544616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467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 smtClean="0"/>
              <a:t/>
            </a:r>
            <a:br>
              <a:rPr lang="pl-PL" sz="3200" b="1" dirty="0" smtClean="0"/>
            </a:br>
            <a:r>
              <a:rPr lang="pl-PL" sz="3200" b="1" dirty="0" smtClean="0"/>
              <a:t>Świetlica - szkolną przestrzenią czasu wolnego</a:t>
            </a:r>
            <a:r>
              <a:rPr lang="pl-PL" sz="3200" b="1" dirty="0"/>
              <a:t/>
            </a:r>
            <a:br>
              <a:rPr lang="pl-PL" sz="3200" b="1" dirty="0"/>
            </a:b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 smtClean="0"/>
              <a:t>Świetlica </a:t>
            </a:r>
            <a:r>
              <a:rPr lang="pl-PL" sz="2400" b="1" dirty="0"/>
              <a:t>w </a:t>
            </a:r>
            <a:r>
              <a:rPr lang="pl-PL" sz="2400" b="1" dirty="0" smtClean="0"/>
              <a:t>świetle założeń nowej </a:t>
            </a:r>
            <a:r>
              <a:rPr lang="pl-PL" sz="2400" b="1" dirty="0"/>
              <a:t>Podstawy Programowej </a:t>
            </a:r>
            <a:r>
              <a:rPr lang="pl-PL" sz="2400" b="1" dirty="0" smtClean="0"/>
              <a:t>to:</a:t>
            </a:r>
            <a:endParaRPr lang="pl-PL" sz="2400" b="1" dirty="0"/>
          </a:p>
          <a:p>
            <a:r>
              <a:rPr lang="pl-PL" dirty="0" smtClean="0"/>
              <a:t>miejsce </a:t>
            </a:r>
            <a:r>
              <a:rPr lang="pl-PL" dirty="0"/>
              <a:t>przeznaczone do </a:t>
            </a:r>
            <a:r>
              <a:rPr lang="pl-PL" dirty="0" smtClean="0"/>
              <a:t>spędzania </a:t>
            </a:r>
            <a:r>
              <a:rPr lang="pl-PL" dirty="0"/>
              <a:t>czasu wolnego</a:t>
            </a:r>
            <a:r>
              <a:rPr lang="pl-PL" dirty="0" smtClean="0"/>
              <a:t>,</a:t>
            </a:r>
            <a:endParaRPr lang="pl-PL" dirty="0"/>
          </a:p>
          <a:p>
            <a:r>
              <a:rPr lang="pl-PL" dirty="0" smtClean="0"/>
              <a:t>miejsce </a:t>
            </a:r>
            <a:r>
              <a:rPr lang="pl-PL" dirty="0"/>
              <a:t>wychowania pozalekcyjnego</a:t>
            </a:r>
            <a:r>
              <a:rPr lang="pl-PL" dirty="0" smtClean="0"/>
              <a:t>.</a:t>
            </a:r>
            <a:r>
              <a:rPr lang="pl-PL" dirty="0"/>
              <a:t> </a:t>
            </a:r>
            <a:endParaRPr lang="pl-PL" dirty="0" smtClean="0"/>
          </a:p>
          <a:p>
            <a:pPr marL="0" indent="0">
              <a:buNone/>
            </a:pPr>
            <a:r>
              <a:rPr lang="pl-PL" b="1" dirty="0" smtClean="0"/>
              <a:t>Nowa </a:t>
            </a:r>
            <a:r>
              <a:rPr lang="pl-PL" b="1" dirty="0"/>
              <a:t>Podstawa Programowa</a:t>
            </a:r>
          </a:p>
          <a:p>
            <a:r>
              <a:rPr lang="pl-PL" dirty="0"/>
              <a:t>podkreśla rolę świetlicy szkolnej w organizowaniu rekreacji, wypoczynku i zabaw ruchowych</a:t>
            </a:r>
          </a:p>
          <a:p>
            <a:endParaRPr lang="pl-PL" dirty="0"/>
          </a:p>
          <a:p>
            <a:endParaRPr lang="pl-PL" dirty="0"/>
          </a:p>
        </p:txBody>
      </p:sp>
      <p:pic>
        <p:nvPicPr>
          <p:cNvPr id="4" name="Picture 2" descr="http://www.zss7katowice.pl/images/wietlica_clip_image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646" y="5578475"/>
            <a:ext cx="5544616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828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J</a:t>
            </a:r>
            <a:r>
              <a:rPr lang="pl-PL" dirty="0" smtClean="0"/>
              <a:t>akie są cele świetlicy?</a:t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7" y="1417638"/>
            <a:ext cx="7778824" cy="4493584"/>
          </a:xfrm>
        </p:spPr>
        <p:txBody>
          <a:bodyPr>
            <a:normAutofit/>
          </a:bodyPr>
          <a:lstStyle/>
          <a:p>
            <a:r>
              <a:rPr lang="pl-PL" dirty="0" smtClean="0"/>
              <a:t>zapewnienie </a:t>
            </a:r>
            <a:r>
              <a:rPr lang="pl-PL" dirty="0"/>
              <a:t>uczniom szkoły, zorganizowanej opieki </a:t>
            </a:r>
            <a:r>
              <a:rPr lang="pl-PL" dirty="0" smtClean="0"/>
              <a:t>wychowawczej </a:t>
            </a:r>
            <a:r>
              <a:rPr lang="pl-PL" dirty="0"/>
              <a:t>przed lub po </a:t>
            </a:r>
            <a:r>
              <a:rPr lang="pl-PL" dirty="0" smtClean="0"/>
              <a:t>obowiązkowych zajęciach edukacyjnych,</a:t>
            </a:r>
          </a:p>
          <a:p>
            <a:endParaRPr lang="pl-PL" dirty="0"/>
          </a:p>
          <a:p>
            <a:r>
              <a:rPr lang="pl-PL" b="1" dirty="0" smtClean="0">
                <a:solidFill>
                  <a:srgbClr val="C00000"/>
                </a:solidFill>
              </a:rPr>
              <a:t>zapewnienie </a:t>
            </a:r>
            <a:r>
              <a:rPr lang="pl-PL" b="1" dirty="0">
                <a:solidFill>
                  <a:srgbClr val="C00000"/>
                </a:solidFill>
              </a:rPr>
              <a:t>warunków do rekreacji</a:t>
            </a:r>
            <a:r>
              <a:rPr lang="pl-PL" b="1" dirty="0" smtClean="0">
                <a:solidFill>
                  <a:srgbClr val="C00000"/>
                </a:solidFill>
              </a:rPr>
              <a:t>,</a:t>
            </a:r>
          </a:p>
          <a:p>
            <a:endParaRPr lang="pl-PL" b="1" dirty="0">
              <a:solidFill>
                <a:srgbClr val="C00000"/>
              </a:solidFill>
            </a:endParaRPr>
          </a:p>
          <a:p>
            <a:r>
              <a:rPr lang="pl-PL" dirty="0" smtClean="0"/>
              <a:t>pomoc </a:t>
            </a:r>
            <a:r>
              <a:rPr lang="pl-PL" dirty="0"/>
              <a:t>w nauce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4" name="Picture 2" descr="http://www.zss7katowice.pl/images/wietlica_clip_image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184" y="5733256"/>
            <a:ext cx="5544616" cy="95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878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 świetlicy….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7" y="1417638"/>
            <a:ext cx="7778824" cy="4493584"/>
          </a:xfrm>
        </p:spPr>
        <p:txBody>
          <a:bodyPr>
            <a:normAutofit fontScale="70000" lnSpcReduction="20000"/>
          </a:bodyPr>
          <a:lstStyle/>
          <a:p>
            <a:r>
              <a:rPr lang="pl-PL" dirty="0" smtClean="0"/>
              <a:t>Organizowanie </a:t>
            </a:r>
            <a:r>
              <a:rPr lang="pl-PL" dirty="0"/>
              <a:t>zespołowej nauki i udzielanie </a:t>
            </a:r>
            <a:r>
              <a:rPr lang="pl-PL" dirty="0" smtClean="0"/>
              <a:t>indywidualnej pomocy </a:t>
            </a:r>
            <a:r>
              <a:rPr lang="pl-PL" dirty="0"/>
              <a:t>uczniom </a:t>
            </a:r>
            <a:r>
              <a:rPr lang="pl-PL" dirty="0" smtClean="0"/>
              <a:t>mającym trudności </a:t>
            </a:r>
            <a:r>
              <a:rPr lang="pl-PL" dirty="0"/>
              <a:t>z </a:t>
            </a:r>
            <a:r>
              <a:rPr lang="pl-PL" dirty="0" smtClean="0"/>
              <a:t>nauką.</a:t>
            </a:r>
            <a:endParaRPr lang="pl-PL" dirty="0"/>
          </a:p>
          <a:p>
            <a:r>
              <a:rPr lang="pl-PL" dirty="0" smtClean="0"/>
              <a:t>Prowadzenie </a:t>
            </a:r>
            <a:r>
              <a:rPr lang="pl-PL" dirty="0"/>
              <a:t>pracy wychowawczej, </a:t>
            </a:r>
            <a:r>
              <a:rPr lang="pl-PL" dirty="0" smtClean="0"/>
              <a:t>zmierzającej </a:t>
            </a:r>
            <a:r>
              <a:rPr lang="pl-PL" dirty="0"/>
              <a:t>do </a:t>
            </a:r>
            <a:r>
              <a:rPr lang="pl-PL" dirty="0" smtClean="0"/>
              <a:t>kształtowania </a:t>
            </a:r>
            <a:r>
              <a:rPr lang="pl-PL" dirty="0"/>
              <a:t>u dzieci </a:t>
            </a:r>
            <a:r>
              <a:rPr lang="pl-PL" dirty="0" smtClean="0"/>
              <a:t>właściwej </a:t>
            </a:r>
            <a:r>
              <a:rPr lang="pl-PL" dirty="0"/>
              <a:t>postawy etyczno-moralnej.</a:t>
            </a:r>
          </a:p>
          <a:p>
            <a:r>
              <a:rPr lang="pl-PL" dirty="0" smtClean="0"/>
              <a:t>Rozwijanie zainteresowań intelektualnych</a:t>
            </a:r>
            <a:r>
              <a:rPr lang="pl-PL" dirty="0"/>
              <a:t>, artystycznych </a:t>
            </a:r>
            <a:r>
              <a:rPr lang="pl-PL" dirty="0" smtClean="0"/>
              <a:t>i </a:t>
            </a:r>
            <a:r>
              <a:rPr lang="pl-PL" dirty="0"/>
              <a:t>technicznych.</a:t>
            </a:r>
          </a:p>
          <a:p>
            <a:r>
              <a:rPr lang="pl-PL" dirty="0" smtClean="0"/>
              <a:t>Przygotowywanie </a:t>
            </a:r>
            <a:r>
              <a:rPr lang="pl-PL" dirty="0"/>
              <a:t>do </a:t>
            </a:r>
            <a:r>
              <a:rPr lang="pl-PL" dirty="0" smtClean="0"/>
              <a:t>właściwego spędzania </a:t>
            </a:r>
            <a:r>
              <a:rPr lang="pl-PL" dirty="0"/>
              <a:t>wolnego czasu; </a:t>
            </a:r>
            <a:r>
              <a:rPr lang="pl-PL" dirty="0" smtClean="0"/>
              <a:t>wyrabianie </a:t>
            </a:r>
            <a:r>
              <a:rPr lang="pl-PL" dirty="0"/>
              <a:t>nawyków kulturalnej rozrywki, sportu i </a:t>
            </a:r>
            <a:r>
              <a:rPr lang="pl-PL" dirty="0" smtClean="0"/>
              <a:t>zabawy</a:t>
            </a:r>
            <a:r>
              <a:rPr lang="pl-PL" dirty="0"/>
              <a:t>.</a:t>
            </a:r>
          </a:p>
          <a:p>
            <a:r>
              <a:rPr lang="pl-PL" dirty="0" smtClean="0"/>
              <a:t>Organizowanie </a:t>
            </a:r>
            <a:r>
              <a:rPr lang="pl-PL" dirty="0"/>
              <a:t>racjonalnego wypoczynku i pobytu </a:t>
            </a:r>
            <a:r>
              <a:rPr lang="pl-PL" dirty="0" smtClean="0"/>
              <a:t>wolnym powietrzu</a:t>
            </a:r>
            <a:r>
              <a:rPr lang="pl-PL" dirty="0"/>
              <a:t>.</a:t>
            </a:r>
          </a:p>
          <a:p>
            <a:r>
              <a:rPr lang="pl-PL" altLang="pl-PL" dirty="0" smtClean="0"/>
              <a:t>Rozwijanie </a:t>
            </a:r>
            <a:r>
              <a:rPr lang="pl-PL" altLang="pl-PL" dirty="0"/>
              <a:t>samodzielności oraz społecznej aktywności</a:t>
            </a:r>
            <a:r>
              <a:rPr lang="pl-PL" altLang="pl-PL" dirty="0" smtClean="0"/>
              <a:t>,</a:t>
            </a:r>
          </a:p>
          <a:p>
            <a:r>
              <a:rPr lang="pl-PL" altLang="pl-PL" dirty="0" smtClean="0"/>
              <a:t>Organizowanie </a:t>
            </a:r>
            <a:r>
              <a:rPr lang="pl-PL" altLang="pl-PL" dirty="0"/>
              <a:t>pomocy w nauce, tworzenie warunków do nauki własnej, </a:t>
            </a:r>
          </a:p>
          <a:p>
            <a:r>
              <a:rPr lang="pl-PL" altLang="pl-PL" dirty="0" smtClean="0"/>
              <a:t>Przyzwyczajanie </a:t>
            </a:r>
            <a:r>
              <a:rPr lang="pl-PL" altLang="pl-PL" dirty="0"/>
              <a:t>do samodzielnego myślenia,</a:t>
            </a:r>
          </a:p>
          <a:p>
            <a:endParaRPr lang="pl-PL" altLang="pl-PL" dirty="0"/>
          </a:p>
          <a:p>
            <a:endParaRPr lang="pl-PL" altLang="pl-PL" dirty="0"/>
          </a:p>
          <a:p>
            <a:endParaRPr lang="pl-PL" altLang="pl-PL" dirty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4" name="Picture 2" descr="http://www.zss7katowice.pl/images/wietlica_clip_image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85" y="5889508"/>
            <a:ext cx="5544616" cy="95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719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dirty="0"/>
              <a:t>FUNKCJE ŚWIETLICY - </a:t>
            </a:r>
            <a:r>
              <a:rPr lang="pl-PL" altLang="pl-PL" b="1" dirty="0">
                <a:solidFill>
                  <a:srgbClr val="00B050"/>
                </a:solidFill>
              </a:rPr>
              <a:t>opiekuńcza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pl-PL" altLang="pl-PL" dirty="0"/>
              <a:t>	</a:t>
            </a:r>
            <a:r>
              <a:rPr lang="pl-PL" altLang="pl-PL" dirty="0" smtClean="0"/>
              <a:t> </a:t>
            </a:r>
            <a:r>
              <a:rPr lang="pl-PL" altLang="pl-PL" b="1" dirty="0" smtClean="0"/>
              <a:t>to … dostarczenie </a:t>
            </a:r>
            <a:r>
              <a:rPr lang="pl-PL" altLang="pl-PL" b="1" dirty="0"/>
              <a:t>niezbędnych środków mających na celu zaspokojenie materialnych potrzeb okresowych lub trwałych, </a:t>
            </a:r>
            <a:endParaRPr lang="pl-PL" altLang="pl-PL" b="1" dirty="0" smtClean="0"/>
          </a:p>
          <a:p>
            <a:pPr>
              <a:buFont typeface="Wingdings" panose="05000000000000000000" pitchFamily="2" charset="2"/>
              <a:buNone/>
            </a:pPr>
            <a:endParaRPr lang="pl-PL" altLang="pl-PL" dirty="0"/>
          </a:p>
          <a:p>
            <a:r>
              <a:rPr lang="pl-PL" altLang="pl-PL" b="1" dirty="0" smtClean="0">
                <a:solidFill>
                  <a:srgbClr val="C00000"/>
                </a:solidFill>
              </a:rPr>
              <a:t>lecz </a:t>
            </a:r>
            <a:r>
              <a:rPr lang="pl-PL" altLang="pl-PL" b="1" dirty="0">
                <a:solidFill>
                  <a:srgbClr val="C00000"/>
                </a:solidFill>
              </a:rPr>
              <a:t>także wzięcie odpowiedzialności za losy wychowanka, za pielęgnację jego rozwoju</a:t>
            </a:r>
            <a:r>
              <a:rPr lang="pl-PL" altLang="pl-PL" dirty="0" smtClean="0"/>
              <a:t>.</a:t>
            </a:r>
            <a:r>
              <a:rPr lang="pl-PL" altLang="pl-PL" dirty="0"/>
              <a:t> </a:t>
            </a:r>
            <a:endParaRPr lang="pl-PL" altLang="pl-PL" dirty="0" smtClean="0"/>
          </a:p>
          <a:p>
            <a:endParaRPr lang="pl-PL" altLang="pl-PL" dirty="0"/>
          </a:p>
          <a:p>
            <a:pPr marL="0" indent="0">
              <a:buNone/>
            </a:pPr>
            <a:endParaRPr lang="pl-PL" altLang="pl-PL" sz="2600" dirty="0" smtClean="0"/>
          </a:p>
          <a:p>
            <a:pPr marL="0" indent="0">
              <a:buNone/>
            </a:pPr>
            <a:r>
              <a:rPr lang="pl-PL" altLang="pl-PL" sz="2600" dirty="0" smtClean="0"/>
              <a:t>Świetlica</a:t>
            </a:r>
            <a:r>
              <a:rPr lang="pl-PL" altLang="pl-PL" sz="2600" dirty="0"/>
              <a:t>, ze względu na duże możliwości oddziaływania na uczniów poprzez różnorodne formy pracy i zabawy może stać się miejscem sprzyjającym rozwojowi dziecka , miejscem które zaspokoi jego </a:t>
            </a:r>
            <a:r>
              <a:rPr lang="pl-PL" altLang="pl-PL" sz="2600" b="1" dirty="0"/>
              <a:t>potrzeby psychiczne , emocjonalne i społeczne</a:t>
            </a:r>
            <a:r>
              <a:rPr lang="pl-PL" altLang="pl-PL" b="1" dirty="0"/>
              <a:t>. </a:t>
            </a:r>
          </a:p>
          <a:p>
            <a:endParaRPr lang="pl-PL" altLang="pl-PL" dirty="0" smtClean="0"/>
          </a:p>
          <a:p>
            <a:endParaRPr lang="pl-PL" altLang="pl-PL" dirty="0"/>
          </a:p>
          <a:p>
            <a:pPr marL="0" indent="0">
              <a:buNone/>
            </a:pPr>
            <a:endParaRPr lang="pl-PL" altLang="pl-PL" dirty="0"/>
          </a:p>
          <a:p>
            <a:pPr>
              <a:buFont typeface="Wingdings" panose="05000000000000000000" pitchFamily="2" charset="2"/>
              <a:buNone/>
            </a:pPr>
            <a:endParaRPr lang="pl-PL" altLang="pl-PL" dirty="0"/>
          </a:p>
        </p:txBody>
      </p:sp>
    </p:spTree>
    <p:extLst>
      <p:ext uri="{BB962C8B-B14F-4D97-AF65-F5344CB8AC3E}">
        <p14:creationId xmlns:p14="http://schemas.microsoft.com/office/powerpoint/2010/main" val="1108285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altLang="pl-PL" dirty="0"/>
              <a:t>FUNKCJE ŚWIETLICY - </a:t>
            </a:r>
            <a:r>
              <a:rPr lang="pl-PL" altLang="pl-PL" b="1" dirty="0">
                <a:solidFill>
                  <a:srgbClr val="7030A0"/>
                </a:solidFill>
              </a:rPr>
              <a:t>wychowawcza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pl-PL" altLang="pl-PL" dirty="0"/>
              <a:t>	</a:t>
            </a:r>
            <a:endParaRPr lang="pl-PL" altLang="pl-PL" b="1" dirty="0"/>
          </a:p>
          <a:p>
            <a:pPr>
              <a:buFont typeface="Wingdings" panose="05000000000000000000" pitchFamily="2" charset="2"/>
              <a:buNone/>
            </a:pPr>
            <a:r>
              <a:rPr lang="pl-PL" altLang="pl-PL" b="1" dirty="0"/>
              <a:t>	C</a:t>
            </a:r>
            <a:r>
              <a:rPr lang="pl-PL" altLang="pl-PL" b="1" dirty="0" smtClean="0"/>
              <a:t>ałokształt </a:t>
            </a:r>
            <a:r>
              <a:rPr lang="pl-PL" altLang="pl-PL" b="1" dirty="0"/>
              <a:t>poczynań zmierzających w kierunku kształtowania osobowości młodego pokolenia</a:t>
            </a:r>
            <a:r>
              <a:rPr lang="pl-PL" altLang="pl-PL" dirty="0" smtClean="0"/>
              <a:t>.</a:t>
            </a:r>
          </a:p>
          <a:p>
            <a:pPr>
              <a:buFont typeface="Wingdings" panose="05000000000000000000" pitchFamily="2" charset="2"/>
              <a:buNone/>
            </a:pPr>
            <a:endParaRPr lang="pl-PL" altLang="pl-PL" dirty="0"/>
          </a:p>
          <a:p>
            <a:pPr marL="0" indent="0">
              <a:buNone/>
            </a:pPr>
            <a:r>
              <a:rPr lang="pl-PL" altLang="pl-PL" sz="2800" dirty="0" smtClean="0"/>
              <a:t> </a:t>
            </a:r>
            <a:r>
              <a:rPr lang="pl-PL" altLang="pl-PL" sz="2800" b="1" dirty="0" smtClean="0"/>
              <a:t>Potrzeby</a:t>
            </a:r>
            <a:r>
              <a:rPr lang="pl-PL" altLang="pl-PL" sz="2800" dirty="0" smtClean="0"/>
              <a:t>: bezpieczeństwo</a:t>
            </a:r>
            <a:r>
              <a:rPr lang="pl-PL" altLang="pl-PL" sz="2800" dirty="0"/>
              <a:t>, akceptacja, radość oraz zapewnia warunki sprzyjające zdrowiu i prawidłowemu wzrastaniu. potrzebę aktywności i działania , kontaktu emocjonalnego, przynależności do grupy rówieśniczej i jej uznania, potrzebę zrozumienia, samorealizacji  a także potrzeby poznawcze, samorealizacji…</a:t>
            </a:r>
          </a:p>
          <a:p>
            <a:pPr marL="0" indent="0">
              <a:buNone/>
            </a:pPr>
            <a:r>
              <a:rPr lang="pl-PL" altLang="pl-PL" dirty="0"/>
              <a:t> </a:t>
            </a:r>
          </a:p>
          <a:p>
            <a:pPr>
              <a:buFont typeface="Wingdings" panose="05000000000000000000" pitchFamily="2" charset="2"/>
              <a:buNone/>
            </a:pPr>
            <a:endParaRPr lang="pl-PL" altLang="pl-PL" dirty="0"/>
          </a:p>
        </p:txBody>
      </p:sp>
    </p:spTree>
    <p:extLst>
      <p:ext uri="{BB962C8B-B14F-4D97-AF65-F5344CB8AC3E}">
        <p14:creationId xmlns:p14="http://schemas.microsoft.com/office/powerpoint/2010/main" val="3243978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altLang="pl-PL" dirty="0" smtClean="0"/>
              <a:t>FUNKCJE ŚWIETLICY- </a:t>
            </a:r>
            <a:r>
              <a:rPr lang="pl-PL" altLang="pl-PL" b="1" dirty="0" smtClean="0">
                <a:solidFill>
                  <a:srgbClr val="996633"/>
                </a:solidFill>
              </a:rPr>
              <a:t>profilaktyczno-terapeutyczna</a:t>
            </a:r>
          </a:p>
        </p:txBody>
      </p:sp>
      <p:sp>
        <p:nvSpPr>
          <p:cNvPr id="3072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pl-PL" altLang="pl-PL" b="1" dirty="0" smtClean="0"/>
              <a:t>aktywności, które </a:t>
            </a:r>
            <a:r>
              <a:rPr lang="pl-PL" altLang="pl-PL" dirty="0" smtClean="0"/>
              <a:t>: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dirty="0" smtClean="0"/>
              <a:t>zapobiegają utrwalaniu nieprawidłowych wzorców, a w stosunku do pewnej grupy,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l-PL" altLang="pl-PL" dirty="0" smtClean="0"/>
              <a:t>wspomagają budowanie prawidłowych procesów; </a:t>
            </a:r>
          </a:p>
          <a:p>
            <a:pPr eaLnBrk="1" hangingPunct="1"/>
            <a:endParaRPr lang="pl-PL" altLang="pl-PL" u="sng" dirty="0"/>
          </a:p>
          <a:p>
            <a:pPr marL="0" indent="0" eaLnBrk="1" hangingPunct="1">
              <a:buNone/>
            </a:pPr>
            <a:r>
              <a:rPr lang="pl-PL" altLang="pl-PL" u="sng" dirty="0" smtClean="0"/>
              <a:t>dotyczą one dzieci 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pl-PL" altLang="pl-PL" dirty="0" smtClean="0"/>
              <a:t>Z zaburzonymi funkcjami psychomotorycznymi, problemami emocjonalnymi i społecznymi, 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pl-PL" altLang="pl-PL" dirty="0" smtClean="0"/>
              <a:t>Dzieci z niepełnosprawnościami, chorobami somatycznymi.</a:t>
            </a:r>
          </a:p>
        </p:txBody>
      </p:sp>
    </p:spTree>
    <p:extLst>
      <p:ext uri="{BB962C8B-B14F-4D97-AF65-F5344CB8AC3E}">
        <p14:creationId xmlns:p14="http://schemas.microsoft.com/office/powerpoint/2010/main" val="2553796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dirty="0"/>
              <a:t>FUNKCJE ŚWIETLICY - </a:t>
            </a:r>
            <a:r>
              <a:rPr lang="pl-PL" altLang="pl-PL" b="1" dirty="0">
                <a:solidFill>
                  <a:srgbClr val="C00000"/>
                </a:solidFill>
              </a:rPr>
              <a:t>społeczna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600200"/>
            <a:ext cx="8856984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pl-PL" altLang="pl-PL" sz="2800" b="1" dirty="0"/>
              <a:t>	</a:t>
            </a:r>
            <a:endParaRPr lang="pl-PL" altLang="pl-PL" sz="2800" b="1" dirty="0" smtClean="0"/>
          </a:p>
          <a:p>
            <a:pPr>
              <a:buFont typeface="Wingdings" panose="05000000000000000000" pitchFamily="2" charset="2"/>
              <a:buNone/>
            </a:pPr>
            <a:endParaRPr lang="pl-PL" altLang="pl-PL" sz="2800" b="1" dirty="0"/>
          </a:p>
          <a:p>
            <a:pPr>
              <a:buFont typeface="Wingdings" panose="05000000000000000000" pitchFamily="2" charset="2"/>
              <a:buNone/>
            </a:pPr>
            <a:endParaRPr lang="pl-PL" altLang="pl-PL" sz="2800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pl-PL" altLang="pl-PL" sz="2800" b="1" dirty="0" smtClean="0"/>
              <a:t>Udział </a:t>
            </a:r>
            <a:r>
              <a:rPr lang="pl-PL" altLang="pl-PL" sz="2800" b="1" dirty="0"/>
              <a:t>w życiu środowiska społecznego, integrujący często przejawy najrozmaitszych poczynań społecznych na rzecz dziecka. </a:t>
            </a:r>
            <a:endParaRPr lang="pl-PL" altLang="pl-PL" sz="2800" b="1" dirty="0" smtClean="0"/>
          </a:p>
          <a:p>
            <a:pPr>
              <a:buFont typeface="Wingdings" panose="05000000000000000000" pitchFamily="2" charset="2"/>
              <a:buNone/>
            </a:pPr>
            <a:endParaRPr lang="pl-PL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453750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dirty="0"/>
              <a:t>FUNKCJE ŚWIETLICY - </a:t>
            </a:r>
            <a:r>
              <a:rPr lang="pl-PL" altLang="pl-PL" b="1" dirty="0">
                <a:solidFill>
                  <a:srgbClr val="0070C0"/>
                </a:solidFill>
              </a:rPr>
              <a:t>dydaktyczna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pl-PL" altLang="pl-PL" dirty="0"/>
              <a:t>	</a:t>
            </a:r>
            <a:r>
              <a:rPr lang="pl-PL" altLang="pl-PL" b="1" dirty="0"/>
              <a:t>O</a:t>
            </a:r>
            <a:r>
              <a:rPr lang="pl-PL" altLang="pl-PL" b="1" dirty="0" smtClean="0"/>
              <a:t>rganizacja </a:t>
            </a:r>
            <a:r>
              <a:rPr lang="pl-PL" altLang="pl-PL" b="1" dirty="0"/>
              <a:t>pracy zadanej przez szkołę o ściśle skorelowanych celach. </a:t>
            </a:r>
            <a:endParaRPr lang="pl-PL" altLang="pl-PL" b="1" dirty="0" smtClean="0"/>
          </a:p>
          <a:p>
            <a:pPr>
              <a:buFont typeface="Wingdings" panose="05000000000000000000" pitchFamily="2" charset="2"/>
              <a:buNone/>
            </a:pPr>
            <a:endParaRPr lang="pl-PL" altLang="pl-PL" dirty="0"/>
          </a:p>
          <a:p>
            <a:pPr marL="0" indent="0">
              <a:lnSpc>
                <a:spcPct val="90000"/>
              </a:lnSpc>
              <a:buNone/>
            </a:pPr>
            <a:r>
              <a:rPr lang="pl-PL" altLang="pl-PL" sz="2400" u="sng" dirty="0" smtClean="0"/>
              <a:t>Funkcja </a:t>
            </a:r>
            <a:r>
              <a:rPr lang="pl-PL" altLang="pl-PL" sz="2400" u="sng" dirty="0"/>
              <a:t>ta powinna być realizowana przez bogatą ofertę zajęć dydaktycznych w świetlicy oraz na przyswajaniu przez dzieci metod pracy umysłowej</a:t>
            </a:r>
            <a:r>
              <a:rPr lang="pl-PL" altLang="pl-PL" sz="2400" u="sng" dirty="0" smtClean="0"/>
              <a:t>.</a:t>
            </a:r>
            <a:r>
              <a:rPr lang="pl-PL" altLang="pl-PL" sz="2400" u="sng" dirty="0"/>
              <a:t> </a:t>
            </a:r>
            <a:r>
              <a:rPr lang="pl-PL" altLang="pl-PL" sz="2400" u="sng" dirty="0" smtClean="0"/>
              <a:t> Czyli:</a:t>
            </a:r>
          </a:p>
          <a:p>
            <a:pPr>
              <a:lnSpc>
                <a:spcPct val="90000"/>
              </a:lnSpc>
            </a:pPr>
            <a:endParaRPr lang="pl-PL" altLang="pl-PL" sz="2400" dirty="0"/>
          </a:p>
          <a:p>
            <a:pPr>
              <a:lnSpc>
                <a:spcPct val="90000"/>
              </a:lnSpc>
            </a:pPr>
            <a:r>
              <a:rPr lang="pl-PL" altLang="pl-PL" sz="2400" dirty="0" smtClean="0"/>
              <a:t>Rozwijanie </a:t>
            </a:r>
            <a:r>
              <a:rPr lang="pl-PL" altLang="pl-PL" sz="2400" dirty="0"/>
              <a:t>zainteresowań i uzdolnień – zajęcia plastyczne, muzyczne, czytelnicze i sportowe)</a:t>
            </a:r>
          </a:p>
          <a:p>
            <a:pPr>
              <a:lnSpc>
                <a:spcPct val="90000"/>
              </a:lnSpc>
            </a:pPr>
            <a:endParaRPr lang="pl-PL" altLang="pl-PL" sz="2400" dirty="0"/>
          </a:p>
          <a:p>
            <a:pPr>
              <a:lnSpc>
                <a:spcPct val="90000"/>
              </a:lnSpc>
            </a:pPr>
            <a:r>
              <a:rPr lang="pl-PL" altLang="pl-PL" sz="2400" dirty="0"/>
              <a:t>Poszerzanie wiedzy przy wykorzystaniu form zabawowych</a:t>
            </a:r>
          </a:p>
          <a:p>
            <a:pPr>
              <a:lnSpc>
                <a:spcPct val="90000"/>
              </a:lnSpc>
            </a:pPr>
            <a:endParaRPr lang="pl-PL" altLang="pl-PL" sz="2400" dirty="0"/>
          </a:p>
          <a:p>
            <a:pPr>
              <a:lnSpc>
                <a:spcPct val="90000"/>
              </a:lnSpc>
            </a:pPr>
            <a:r>
              <a:rPr lang="pl-PL" altLang="pl-PL" sz="2400" dirty="0"/>
              <a:t>Pomoc i kontrola w odrabianiu lekcji</a:t>
            </a:r>
          </a:p>
          <a:p>
            <a:pPr>
              <a:lnSpc>
                <a:spcPct val="90000"/>
              </a:lnSpc>
            </a:pPr>
            <a:endParaRPr lang="pl-PL" altLang="pl-PL" sz="2400" dirty="0"/>
          </a:p>
          <a:p>
            <a:pPr>
              <a:lnSpc>
                <a:spcPct val="90000"/>
              </a:lnSpc>
            </a:pPr>
            <a:r>
              <a:rPr lang="pl-PL" altLang="pl-PL" sz="2400" dirty="0"/>
              <a:t>Wyrównywanie braków i pomoc uczniom słabszym</a:t>
            </a:r>
          </a:p>
          <a:p>
            <a:pPr>
              <a:buFont typeface="Wingdings" panose="05000000000000000000" pitchFamily="2" charset="2"/>
              <a:buNone/>
            </a:pPr>
            <a:endParaRPr lang="pl-PL" altLang="pl-PL" sz="2400" dirty="0"/>
          </a:p>
        </p:txBody>
      </p:sp>
    </p:spTree>
    <p:extLst>
      <p:ext uri="{BB962C8B-B14F-4D97-AF65-F5344CB8AC3E}">
        <p14:creationId xmlns:p14="http://schemas.microsoft.com/office/powerpoint/2010/main" val="219193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b="1" dirty="0">
                <a:solidFill>
                  <a:srgbClr val="FF0000"/>
                </a:solidFill>
              </a:rPr>
              <a:t>Docenienie roli świetlicy szkolnej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600200"/>
            <a:ext cx="8928992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l-PL" altLang="pl-PL" dirty="0"/>
              <a:t>Zwiększenie świadomości wychowanków, rodziców i nauczycieli – </a:t>
            </a:r>
            <a:r>
              <a:rPr lang="pl-PL" altLang="pl-PL" b="1" dirty="0"/>
              <a:t>przełamanie funkcjonującego </a:t>
            </a:r>
            <a:r>
              <a:rPr lang="pl-PL" altLang="pl-PL" b="1" dirty="0" smtClean="0"/>
              <a:t>stereotypu</a:t>
            </a:r>
          </a:p>
          <a:p>
            <a:pPr>
              <a:lnSpc>
                <a:spcPct val="90000"/>
              </a:lnSpc>
            </a:pPr>
            <a:endParaRPr lang="pl-PL" altLang="pl-PL" dirty="0"/>
          </a:p>
          <a:p>
            <a:pPr>
              <a:lnSpc>
                <a:spcPct val="90000"/>
              </a:lnSpc>
            </a:pPr>
            <a:r>
              <a:rPr lang="pl-PL" altLang="pl-PL" dirty="0" smtClean="0"/>
              <a:t>Bardzo </a:t>
            </a:r>
            <a:r>
              <a:rPr lang="pl-PL" altLang="pl-PL" dirty="0"/>
              <a:t>istotna współpraca z wychowawcami klas i pedagogiem szkolnym </a:t>
            </a:r>
            <a:r>
              <a:rPr lang="pl-PL" altLang="pl-PL" b="1" dirty="0"/>
              <a:t>(obserwacja dziecka w zupełnie innych warunkach niż w klasie</a:t>
            </a:r>
            <a:r>
              <a:rPr lang="pl-PL" altLang="pl-PL" b="1" dirty="0" smtClean="0"/>
              <a:t>)</a:t>
            </a:r>
          </a:p>
          <a:p>
            <a:pPr>
              <a:lnSpc>
                <a:spcPct val="90000"/>
              </a:lnSpc>
            </a:pPr>
            <a:endParaRPr lang="pl-PL" altLang="pl-PL" dirty="0"/>
          </a:p>
          <a:p>
            <a:pPr>
              <a:lnSpc>
                <a:spcPct val="90000"/>
              </a:lnSpc>
            </a:pPr>
            <a:r>
              <a:rPr lang="pl-PL" altLang="pl-PL" dirty="0"/>
              <a:t>Zapis w statucie szkoły</a:t>
            </a:r>
          </a:p>
        </p:txBody>
      </p:sp>
    </p:spTree>
    <p:extLst>
      <p:ext uri="{BB962C8B-B14F-4D97-AF65-F5344CB8AC3E}">
        <p14:creationId xmlns:p14="http://schemas.microsoft.com/office/powerpoint/2010/main" val="3795440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100" b="1" dirty="0"/>
              <a:t>Czynniki warunkujące dobrą jakość pracy </a:t>
            </a:r>
            <a:r>
              <a:rPr lang="pl-PL" sz="3100" b="1" dirty="0" smtClean="0"/>
              <a:t>świetlicy: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417638"/>
            <a:ext cx="8712968" cy="449358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pl-PL" b="1" dirty="0"/>
          </a:p>
          <a:p>
            <a:r>
              <a:rPr lang="pl-PL" dirty="0"/>
              <a:t>W</a:t>
            </a:r>
            <a:r>
              <a:rPr lang="pl-PL" dirty="0" smtClean="0"/>
              <a:t>ysoki poziom kompetencji wychowawców świetlicy, </a:t>
            </a:r>
          </a:p>
          <a:p>
            <a:endParaRPr lang="pl-PL" dirty="0" smtClean="0"/>
          </a:p>
          <a:p>
            <a:r>
              <a:rPr lang="pl-PL" dirty="0"/>
              <a:t>C</a:t>
            </a:r>
            <a:r>
              <a:rPr lang="pl-PL" dirty="0" smtClean="0"/>
              <a:t>iepła</a:t>
            </a:r>
            <a:r>
              <a:rPr lang="pl-PL" dirty="0"/>
              <a:t>, przyjazna atmosfera, </a:t>
            </a:r>
            <a:endParaRPr lang="pl-PL" dirty="0" smtClean="0"/>
          </a:p>
          <a:p>
            <a:endParaRPr lang="pl-PL" dirty="0"/>
          </a:p>
          <a:p>
            <a:r>
              <a:rPr lang="pl-PL" dirty="0" smtClean="0"/>
              <a:t>Indywidualne </a:t>
            </a:r>
            <a:r>
              <a:rPr lang="pl-PL" dirty="0"/>
              <a:t>traktowanie </a:t>
            </a:r>
            <a:r>
              <a:rPr lang="pl-PL" dirty="0" smtClean="0"/>
              <a:t>dziecka– </a:t>
            </a:r>
            <a:r>
              <a:rPr lang="pl-PL" dirty="0"/>
              <a:t>wychowanka </a:t>
            </a:r>
            <a:r>
              <a:rPr lang="pl-PL" dirty="0" smtClean="0"/>
              <a:t>świetlicy</a:t>
            </a:r>
            <a:r>
              <a:rPr lang="pl-PL" dirty="0"/>
              <a:t>, </a:t>
            </a:r>
            <a:endParaRPr lang="pl-PL" dirty="0" smtClean="0"/>
          </a:p>
          <a:p>
            <a:endParaRPr lang="pl-PL" dirty="0"/>
          </a:p>
          <a:p>
            <a:r>
              <a:rPr lang="pl-PL" dirty="0" smtClean="0"/>
              <a:t>Atrakcyjność otoczenia oraz </a:t>
            </a:r>
            <a:r>
              <a:rPr lang="pl-PL" dirty="0"/>
              <a:t>warunków, w których </a:t>
            </a:r>
            <a:r>
              <a:rPr lang="pl-PL" dirty="0" smtClean="0"/>
              <a:t>działa świetlica</a:t>
            </a: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9407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ytuł 1"/>
          <p:cNvSpPr>
            <a:spLocks noGrp="1"/>
          </p:cNvSpPr>
          <p:nvPr>
            <p:ph type="title"/>
          </p:nvPr>
        </p:nvSpPr>
        <p:spPr>
          <a:xfrm>
            <a:off x="1671638" y="260649"/>
            <a:ext cx="6684169" cy="1440159"/>
          </a:xfrm>
        </p:spPr>
        <p:txBody>
          <a:bodyPr/>
          <a:lstStyle/>
          <a:p>
            <a:r>
              <a:rPr lang="pl-PL" dirty="0"/>
              <a:t>Refleksja na przyszłość... </a:t>
            </a:r>
            <a:endParaRPr lang="pl-PL" altLang="pl-PL" b="1" dirty="0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88206" y="1846660"/>
            <a:ext cx="7740254" cy="3444478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pl-PL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„Bardziej niż pośpiesznej krzątaniny mechanika, wzbogacanie i ożywianie życia wymaga cierpliwości ogrodnika</a:t>
            </a: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>
              <a:buNone/>
              <a:defRPr/>
            </a:pP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r>
              <a:rPr lang="pl-PL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Pośpieszne tempo społeczeństwa technologicznego każe nam być mechanikami. </a:t>
            </a:r>
            <a:endParaRPr lang="pl-PL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endParaRPr lang="pl-PL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  <a:defRPr/>
            </a:pPr>
            <a:r>
              <a:rPr lang="pl-PL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My jednak musimy zachować </a:t>
            </a: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anielską </a:t>
            </a:r>
            <a:r>
              <a:rPr lang="pl-PL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cierpliwość ogrodników</a:t>
            </a:r>
            <a:r>
              <a:rPr lang="pl-PL" sz="2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r>
              <a:rPr lang="pl-PL" sz="13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buFont typeface="Wingdings 3" charset="2"/>
              <a:buChar char=""/>
              <a:defRPr/>
            </a:pPr>
            <a:endParaRPr lang="pl-PL" sz="13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8132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562" y="5013176"/>
            <a:ext cx="4277916" cy="1429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07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260648"/>
            <a:ext cx="8640960" cy="6264696"/>
          </a:xfrm>
        </p:spPr>
      </p:pic>
    </p:spTree>
    <p:extLst>
      <p:ext uri="{BB962C8B-B14F-4D97-AF65-F5344CB8AC3E}">
        <p14:creationId xmlns:p14="http://schemas.microsoft.com/office/powerpoint/2010/main" val="2451171281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542</Words>
  <Application>Microsoft Office PowerPoint</Application>
  <PresentationFormat>Pokaz na ekranie (4:3)</PresentationFormat>
  <Paragraphs>115</Paragraphs>
  <Slides>15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Wingdings 3</vt:lpstr>
      <vt:lpstr>Motyw pakietu Office</vt:lpstr>
      <vt:lpstr> </vt:lpstr>
      <vt:lpstr>ROLA ŚWIETLICY WE WSPÓŁCZESNEJ SZKOLE dr Małgorzata Podolak </vt:lpstr>
      <vt:lpstr>Prezentacja programu PowerPoint</vt:lpstr>
      <vt:lpstr> Świetlica - szkolną przestrzenią czasu wolnego </vt:lpstr>
      <vt:lpstr>Jakie są cele świetlicy? </vt:lpstr>
      <vt:lpstr>Zadania świetlicy…. </vt:lpstr>
      <vt:lpstr>FUNKCJE ŚWIETLICY - opiekuńcza</vt:lpstr>
      <vt:lpstr>FUNKCJE ŚWIETLICY - wychowawcza</vt:lpstr>
      <vt:lpstr>FUNKCJE ŚWIETLICY- profilaktyczno-terapeutyczna</vt:lpstr>
      <vt:lpstr>FUNKCJE ŚWIETLICY - społeczna</vt:lpstr>
      <vt:lpstr>FUNKCJE ŚWIETLICY - dydaktyczna</vt:lpstr>
      <vt:lpstr>Docenienie roli świetlicy szkolnej</vt:lpstr>
      <vt:lpstr>Czynniki warunkujące dobrą jakość pracy świetlicy: </vt:lpstr>
      <vt:lpstr>Refleksja na przyszłość... 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PCEN</dc:creator>
  <cp:lastModifiedBy>Małgorzata Podolak</cp:lastModifiedBy>
  <cp:revision>18</cp:revision>
  <dcterms:created xsi:type="dcterms:W3CDTF">2015-11-19T10:01:27Z</dcterms:created>
  <dcterms:modified xsi:type="dcterms:W3CDTF">2015-12-15T09:38:52Z</dcterms:modified>
</cp:coreProperties>
</file>