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73" r:id="rId6"/>
    <p:sldId id="260" r:id="rId7"/>
    <p:sldId id="261" r:id="rId8"/>
    <p:sldId id="263" r:id="rId9"/>
    <p:sldId id="265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eorgia" panose="02040502050405020303" pitchFamily="18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eorgia" panose="02040502050405020303" pitchFamily="18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eorgia" panose="02040502050405020303" pitchFamily="18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eorgia" panose="02040502050405020303" pitchFamily="18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eorgia" panose="02040502050405020303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eorgia" panose="02040502050405020303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eorgia" panose="02040502050405020303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eorgia" panose="02040502050405020303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eorgia" panose="02040502050405020303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F2089A1-AEC1-492D-AABD-BF6116030C04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7408D40-D0B1-4E03-BD96-DFA52EA4062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9pPr>
          </a:lstStyle>
          <a:p>
            <a:fld id="{042B6202-C2A9-4999-A590-B3EF396B130F}" type="slidenum">
              <a:rPr lang="pl-PL" altLang="pl-PL" smtClean="0">
                <a:latin typeface="Calibri" panose="020F0502020204030204" pitchFamily="34" charset="0"/>
              </a:rPr>
              <a:pPr/>
              <a:t>4</a:t>
            </a:fld>
            <a:endParaRPr lang="pl-PL" altLang="pl-PL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altLang="pl-PL" smtClean="0"/>
              <a:t>Zadanie dla słuchaczy; jak się czuje w sytuacji braku głasków społecznych, dyskryminacja </a:t>
            </a:r>
            <a:r>
              <a:rPr lang="pl-PL" altLang="pl-PL" smtClean="0">
                <a:sym typeface="Wingdings" panose="05000000000000000000" pitchFamily="2" charset="2"/>
              </a:rPr>
              <a:t> izolacja, poczucie inności.</a:t>
            </a:r>
            <a:endParaRPr lang="pl-PL" altLang="pl-PL" smtClean="0"/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9pPr>
          </a:lstStyle>
          <a:p>
            <a:fld id="{DF6170E7-27D4-469E-850B-8E74D044E80C}" type="slidenum">
              <a:rPr lang="pl-PL" altLang="pl-PL" smtClean="0">
                <a:latin typeface="Calibri" panose="020F0502020204030204" pitchFamily="34" charset="0"/>
              </a:rPr>
              <a:pPr/>
              <a:t>5</a:t>
            </a:fld>
            <a:endParaRPr lang="pl-PL" altLang="pl-PL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altLang="pl-PL" smtClean="0"/>
              <a:t>Prof.. Szumski, Hulek.</a:t>
            </a:r>
          </a:p>
        </p:txBody>
      </p:sp>
      <p:sp>
        <p:nvSpPr>
          <p:cNvPr id="1434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9pPr>
          </a:lstStyle>
          <a:p>
            <a:fld id="{976B5AF1-17A2-44DD-A3B6-DC3A8215B69E}" type="slidenum">
              <a:rPr lang="pl-PL" altLang="pl-PL" smtClean="0">
                <a:latin typeface="Calibri" panose="020F0502020204030204" pitchFamily="34" charset="0"/>
              </a:rPr>
              <a:pPr/>
              <a:t>6</a:t>
            </a:fld>
            <a:endParaRPr lang="pl-PL" altLang="pl-PL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altLang="pl-PL" smtClean="0"/>
              <a:t>Bezsilność rodzica wzywanego do szkoły </a:t>
            </a:r>
          </a:p>
        </p:txBody>
      </p:sp>
      <p:sp>
        <p:nvSpPr>
          <p:cNvPr id="1741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9pPr>
          </a:lstStyle>
          <a:p>
            <a:fld id="{D61E8960-E109-42B5-8702-697E5419E147}" type="slidenum">
              <a:rPr lang="pl-PL" altLang="pl-PL" smtClean="0">
                <a:latin typeface="Calibri" panose="020F0502020204030204" pitchFamily="34" charset="0"/>
              </a:rPr>
              <a:pPr/>
              <a:t>8</a:t>
            </a:fld>
            <a:endParaRPr lang="pl-PL" altLang="pl-PL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altLang="pl-PL" smtClean="0"/>
              <a:t>Konferencja dla nauczycieli</a:t>
            </a:r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9pPr>
          </a:lstStyle>
          <a:p>
            <a:fld id="{1D7D75EF-93A0-4405-84E6-87A078B2BC08}" type="slidenum">
              <a:rPr lang="pl-PL" altLang="pl-PL" smtClean="0">
                <a:latin typeface="Calibri" panose="020F0502020204030204" pitchFamily="34" charset="0"/>
              </a:rPr>
              <a:pPr/>
              <a:t>13</a:t>
            </a:fld>
            <a:endParaRPr lang="pl-PL" altLang="pl-PL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ostokąt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Prostokąt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rostokąt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Prostokąt zaokrąglony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Prostokąt zaokrąglony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Prostokąt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Prostokąt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Prostokąt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Prostokąt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17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0891F3-AF62-4E08-B9EB-3DF6D66B66B8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18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4FAEB46-834C-401B-B89F-BAF054FFC97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17538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162ED-C01E-4D0C-95F2-781B315610DD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85E2D-2C1E-437E-9130-4EA2516AD62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6031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79394-9648-4A3B-8780-F259E40F0323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D7EF8-4BA1-424E-8DC9-7A016E8F53F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67659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C6A62-0D1A-41A6-B609-3A003D2C6DA8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CDD14-B473-4EC4-B9C4-E76051E8630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89751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42EED73-F4BB-4D4D-B2C5-ED81717DD740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8" name="Symbol zastępczy numeru slajdu 2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EF9F9-69C9-4457-A8EE-9C082A67BCC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9" name="Symbol zastępczy stopki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6687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CBCE8-7CB2-4DDA-8CAB-130FA64C0A3D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305F3-74C7-4E03-9287-7B8754F3249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103008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C579A-4C4F-4F3E-87A7-1244DFA104BD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84A1D-3C47-4B84-B17B-B7247BB2003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04000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78E63-4C76-410B-95C4-EA42B61A06CF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7778A-F765-4031-9BEF-D948E550E92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03308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7EE81-2056-43E0-B877-D487E2087D2D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8EAB1-2BD0-46D9-B5CB-749FDB86FD1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79511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7B332-C90B-449D-98F6-1A39B4456146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87C0B-7DA2-43A1-91DE-7F9607AABA1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82193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F8657-505E-4BBA-95C6-4FBCC9A2C099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E0878-86CD-4466-B181-2F4FA191BCE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56908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rostokąt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Prostokąt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Prostokąt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Prostokąt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Prostokąt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Prostokąt zaokrąglony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Prostokąt zaokrąglony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Prostokąt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Prostokąt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Prostokąt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Prostokąt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Prostokąt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Prostokąt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9" name="Symbol zastępczy tytułu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  <a:endParaRPr lang="en-US" altLang="pl-PL" smtClean="0"/>
          </a:p>
        </p:txBody>
      </p:sp>
      <p:sp>
        <p:nvSpPr>
          <p:cNvPr id="1040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BA1B96-366C-414F-94C8-9B1184573C3F}" type="datetimeFigureOut">
              <a:rPr lang="pl-PL"/>
              <a:pPr>
                <a:defRPr/>
              </a:pPr>
              <a:t>12.03.2018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BC9C94F-B6CB-4700-A699-5063549667C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71" r:id="rId2"/>
    <p:sldLayoutId id="2147483772" r:id="rId3"/>
    <p:sldLayoutId id="2147483773" r:id="rId4"/>
    <p:sldLayoutId id="2147483780" r:id="rId5"/>
    <p:sldLayoutId id="2147483781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anose="020B0603020202020204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9BBB59"/>
        </a:buClr>
        <a:buFont typeface="Georgia" panose="02040502050405020303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anose="02040502050405020303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9BBB59"/>
        </a:buClr>
        <a:buFont typeface="Georgia" panose="02040502050405020303" pitchFamily="18" charset="0"/>
        <a:buChar char="▫"/>
        <a:defRPr sz="2000" kern="1200">
          <a:solidFill>
            <a:srgbClr val="9BBB59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57200" y="836613"/>
            <a:ext cx="8458200" cy="22320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 – koncepcja </a:t>
            </a:r>
            <a:r>
              <a:rPr lang="pl-PL" b="1" dirty="0"/>
              <a:t>integrowania</a:t>
            </a:r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uczniów niepełnosprawnych w szkole. 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457200" y="3900488"/>
            <a:ext cx="4953000" cy="1752600"/>
          </a:xfrm>
        </p:spPr>
        <p:txBody>
          <a:bodyPr>
            <a:normAutofit/>
          </a:bodyPr>
          <a:lstStyle/>
          <a:p>
            <a:pPr marL="109728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Katarzyna Kotowska</a:t>
            </a:r>
          </a:p>
          <a:p>
            <a:pPr marL="109728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Poradnia Psychologiczno – Pedagogiczna </a:t>
            </a: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Nr </a:t>
            </a:r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</a:p>
          <a:p>
            <a:pPr marL="109728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Krośnie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7016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 – dokumenty dotyczące edukacji i praw człowieka</a:t>
            </a:r>
            <a:endParaRPr lang="pl-P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060575"/>
            <a:ext cx="8229600" cy="4513263"/>
          </a:xfrm>
        </p:spPr>
        <p:txBody>
          <a:bodyPr>
            <a:normAutofit fontScale="77500" lnSpcReduction="20000"/>
          </a:bodyPr>
          <a:lstStyle/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 smtClean="0"/>
              <a:t>Powszechna </a:t>
            </a:r>
            <a:r>
              <a:rPr lang="pl-PL" dirty="0"/>
              <a:t>Deklaracja Praw Człowieka (1948</a:t>
            </a:r>
            <a:r>
              <a:rPr lang="pl-PL" dirty="0" smtClean="0"/>
              <a:t>).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 smtClean="0"/>
              <a:t>Konwencja </a:t>
            </a:r>
            <a:r>
              <a:rPr lang="pl-PL" dirty="0"/>
              <a:t>o Prawach Dziecka (1989</a:t>
            </a:r>
            <a:r>
              <a:rPr lang="pl-PL" dirty="0" smtClean="0"/>
              <a:t>).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 smtClean="0"/>
              <a:t>Światowa </a:t>
            </a:r>
            <a:r>
              <a:rPr lang="pl-PL" dirty="0"/>
              <a:t>Deklaracja Edukacji dla Wszystkich (1990</a:t>
            </a:r>
            <a:r>
              <a:rPr lang="pl-PL" dirty="0" smtClean="0"/>
              <a:t>).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 smtClean="0"/>
              <a:t>Standardowe </a:t>
            </a:r>
            <a:r>
              <a:rPr lang="pl-PL" dirty="0"/>
              <a:t>Zasady Wyrównywania Szans Osób Niepełnosprawnych – ONZ (1993</a:t>
            </a:r>
            <a:r>
              <a:rPr lang="pl-PL" dirty="0" smtClean="0"/>
              <a:t>).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 smtClean="0"/>
              <a:t>Deklaracja </a:t>
            </a:r>
            <a:r>
              <a:rPr lang="pl-PL" dirty="0"/>
              <a:t>z Salamanki - UNESCO - Wytyczne dla działań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zakresie Specjalnych Potrzeb Edukacyjnych (1994</a:t>
            </a:r>
            <a:r>
              <a:rPr lang="pl-PL" dirty="0" smtClean="0"/>
              <a:t>).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 smtClean="0"/>
              <a:t>Milenijne </a:t>
            </a:r>
            <a:r>
              <a:rPr lang="pl-PL" dirty="0"/>
              <a:t>Cele Rozwojowe </a:t>
            </a:r>
            <a:r>
              <a:rPr lang="pl-PL" dirty="0" smtClean="0"/>
              <a:t>Program </a:t>
            </a:r>
            <a:r>
              <a:rPr lang="pl-PL" dirty="0"/>
              <a:t>Edukacji dla Wszystkich (2000</a:t>
            </a:r>
            <a:r>
              <a:rPr lang="pl-PL" dirty="0" smtClean="0"/>
              <a:t>).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 smtClean="0"/>
              <a:t>Konwencja </a:t>
            </a:r>
            <a:r>
              <a:rPr lang="pl-PL" dirty="0"/>
              <a:t>Praw Osób Niepełnosprawnych (2006</a:t>
            </a:r>
            <a:r>
              <a:rPr lang="pl-PL" dirty="0" smtClean="0"/>
              <a:t>).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 smtClean="0"/>
              <a:t>48 </a:t>
            </a:r>
            <a:r>
              <a:rPr lang="pl-PL" dirty="0"/>
              <a:t>Sesja UNESCO – Międzynarodowa </a:t>
            </a:r>
            <a:r>
              <a:rPr lang="pl-PL" dirty="0" smtClean="0"/>
              <a:t>Konferencja </a:t>
            </a:r>
            <a:r>
              <a:rPr lang="pl-PL" dirty="0"/>
              <a:t>„Edukacja włączająca – drogą do przyszłości” (2008</a:t>
            </a:r>
            <a:r>
              <a:rPr lang="pl-PL" dirty="0" smtClean="0"/>
              <a:t>).</a:t>
            </a: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/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3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</a:t>
            </a:r>
            <a:r>
              <a:rPr lang="pl-PL" sz="23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</a:t>
            </a:r>
            <a:r>
              <a:rPr lang="pl-PL" sz="23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 1 w Krośnie </a:t>
            </a: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10795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Standardowe Zasady Wyrównywania Szans Osób Niepełnosprawnych - ONZ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600" b="1" dirty="0">
                <a:solidFill>
                  <a:schemeClr val="accent1">
                    <a:lumMod val="50000"/>
                  </a:schemeClr>
                </a:solidFill>
              </a:rPr>
              <a:t>Zasada 6 (dotycząca edukacji): </a:t>
            </a:r>
            <a:endParaRPr lang="pl-PL" sz="26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600" dirty="0" smtClean="0"/>
              <a:t>„</a:t>
            </a:r>
            <a:r>
              <a:rPr lang="pl-PL" sz="2600" dirty="0"/>
              <a:t>Państwa powinny uznać zasadę równych szans edukacyjnych - na poziomie podstawowym, średnim </a:t>
            </a:r>
            <a:r>
              <a:rPr lang="pl-PL" sz="2600" dirty="0" smtClean="0"/>
              <a:t>                       i </a:t>
            </a:r>
            <a:r>
              <a:rPr lang="pl-PL" sz="2600" dirty="0"/>
              <a:t>wyższym dla dzieci, </a:t>
            </a:r>
            <a:r>
              <a:rPr lang="pl-PL" sz="2600" dirty="0" smtClean="0"/>
              <a:t>młodzieży i </a:t>
            </a:r>
            <a:r>
              <a:rPr lang="pl-PL" sz="2600" dirty="0"/>
              <a:t>dorosłych </a:t>
            </a:r>
            <a:r>
              <a:rPr lang="pl-PL" sz="2600" dirty="0" smtClean="0"/>
              <a:t>                                       z </a:t>
            </a:r>
            <a:r>
              <a:rPr lang="pl-PL" sz="2600" dirty="0"/>
              <a:t>niepełnosprawnościami organizowanych </a:t>
            </a:r>
            <a:r>
              <a:rPr lang="pl-PL" sz="2600" dirty="0" smtClean="0"/>
              <a:t/>
            </a:r>
            <a:br>
              <a:rPr lang="pl-PL" sz="2600" dirty="0" smtClean="0"/>
            </a:br>
            <a:r>
              <a:rPr lang="pl-PL" sz="2600" dirty="0" smtClean="0"/>
              <a:t>w </a:t>
            </a:r>
            <a:r>
              <a:rPr lang="pl-PL" sz="2600" dirty="0"/>
              <a:t>warunkach integracji. </a:t>
            </a:r>
            <a:r>
              <a:rPr lang="pl-PL" sz="2600" dirty="0" smtClean="0"/>
              <a:t>Powinny </a:t>
            </a:r>
            <a:r>
              <a:rPr lang="pl-PL" sz="2600" dirty="0"/>
              <a:t>one zagwarantować, by edukacja osób niepełnosprawnych stanowiła integralną część systemu oświaty” </a:t>
            </a:r>
            <a:endParaRPr lang="pl-PL" sz="2600" dirty="0" smtClean="0"/>
          </a:p>
          <a:p>
            <a:pPr marL="109728" indent="0" algn="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600" dirty="0" smtClean="0"/>
              <a:t>(</a:t>
            </a:r>
            <a:r>
              <a:rPr lang="pl-PL" sz="2600" dirty="0"/>
              <a:t>The Standard </a:t>
            </a:r>
            <a:r>
              <a:rPr lang="pl-PL" sz="2600" dirty="0" err="1"/>
              <a:t>Rules</a:t>
            </a:r>
            <a:r>
              <a:rPr lang="pl-PL" sz="2600" dirty="0"/>
              <a:t>, 1994, s.23</a:t>
            </a:r>
            <a:r>
              <a:rPr lang="pl-PL" sz="2600" dirty="0" smtClean="0"/>
              <a:t>)</a:t>
            </a:r>
            <a:r>
              <a:rPr lang="pl-PL" dirty="0" smtClean="0"/>
              <a:t>.</a:t>
            </a: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19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</a:t>
            </a: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</a:t>
            </a:r>
            <a:r>
              <a:rPr lang="pl-PL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edagogiczna </a:t>
            </a: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</a:t>
            </a:r>
            <a:r>
              <a:rPr lang="pl-PL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 </a:t>
            </a: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w Krośnie  </a:t>
            </a: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 smtClean="0"/>
          </a:p>
          <a:p>
            <a:pPr marL="109728" indent="0" algn="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63023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włączająca – rozporządzenia MEN wrzesień 2017</a:t>
            </a:r>
            <a:endParaRPr lang="pl-P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060575"/>
            <a:ext cx="8229600" cy="4513263"/>
          </a:xfrm>
        </p:spPr>
        <p:txBody>
          <a:bodyPr>
            <a:normAutofit/>
          </a:bodyPr>
          <a:lstStyle/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000" dirty="0" smtClean="0"/>
              <a:t>Rozporządzenia MEN z 2017 r. umożliwiają </a:t>
            </a:r>
            <a:r>
              <a:rPr lang="pl-PL" sz="2000" dirty="0"/>
              <a:t>rozwiązania, dzięki którym uczeń z niepełnosprawnością </a:t>
            </a:r>
            <a:r>
              <a:rPr lang="pl-PL" sz="2000" dirty="0" smtClean="0"/>
              <a:t>może być włączony </a:t>
            </a:r>
            <a:r>
              <a:rPr lang="pl-PL" sz="2000" dirty="0"/>
              <a:t>do </a:t>
            </a:r>
            <a:r>
              <a:rPr lang="pl-PL" sz="2000" dirty="0" smtClean="0"/>
              <a:t> </a:t>
            </a:r>
            <a:r>
              <a:rPr lang="pl-PL" sz="2000" dirty="0"/>
              <a:t>grupy rówieśniczej.</a:t>
            </a:r>
            <a:r>
              <a:rPr lang="pl-PL" sz="2000" b="1" dirty="0"/>
              <a:t> </a:t>
            </a:r>
            <a:endParaRPr lang="pl-PL" sz="2000" b="1" dirty="0" smtClean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000" dirty="0" smtClean="0"/>
              <a:t>Wprowadzono </a:t>
            </a:r>
            <a:r>
              <a:rPr lang="pl-PL" sz="2000" dirty="0"/>
              <a:t>kompleksowe rozwiązania prawne, </a:t>
            </a:r>
            <a:r>
              <a:rPr lang="pl-PL" sz="2000" dirty="0" smtClean="0"/>
              <a:t>umożliwiające uczniom niepełnosprawnym </a:t>
            </a:r>
            <a:r>
              <a:rPr lang="pl-PL" sz="2000" dirty="0"/>
              <a:t>wsparcie w szkole. </a:t>
            </a:r>
            <a:endParaRPr lang="pl-PL" sz="2000" dirty="0" smtClean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000" dirty="0" smtClean="0"/>
              <a:t>Uczeń </a:t>
            </a:r>
            <a:r>
              <a:rPr lang="pl-PL" sz="2000" dirty="0"/>
              <a:t>ma funkcjonować w społeczności szkolnej. Jeśli stan zdrowia mu na to pozwala, powinien uczyć się </a:t>
            </a:r>
            <a:r>
              <a:rPr lang="pl-PL" sz="2000" dirty="0" smtClean="0"/>
              <a:t>w klasie ogólnodostępnej. </a:t>
            </a: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000" b="1" dirty="0" smtClean="0">
                <a:solidFill>
                  <a:schemeClr val="tx2">
                    <a:lumMod val="75000"/>
                  </a:schemeClr>
                </a:solidFill>
              </a:rPr>
              <a:t>Podstawowym celem edukacji włączającej jest przygotowanie ucznia niepełnosprawnego do funkcjonowania w środowisku szkolnym, lokalnym osób pełnosprawnych.</a:t>
            </a: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N</a:t>
            </a:r>
            <a:r>
              <a:rPr lang="pl-PL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 </a:t>
            </a: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w Krośnie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0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0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836613"/>
            <a:ext cx="8229600" cy="6477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włączająca - izolacja</a:t>
            </a:r>
            <a:endParaRPr lang="pl-P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5089525"/>
          </a:xfrm>
        </p:spPr>
        <p:txBody>
          <a:bodyPr>
            <a:normAutofit lnSpcReduction="10000"/>
          </a:bodyPr>
          <a:lstStyle/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</a:rPr>
              <a:t>Brak integracji </a:t>
            </a: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 izolacja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>
                <a:sym typeface="Wingdings" panose="05000000000000000000" pitchFamily="2" charset="2"/>
              </a:rPr>
              <a:t>Jak czuje się uczeń, który nie jest „włączony” do zespołu klasowego?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>
                <a:sym typeface="Wingdings" panose="05000000000000000000" pitchFamily="2" charset="2"/>
              </a:rPr>
              <a:t>Jak czuje się dziecko, które jeździ do szkoły specjalnej                  i nie zna swoich rówieśników z sąsiedztwa?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>
                <a:sym typeface="Wingdings" panose="05000000000000000000" pitchFamily="2" charset="2"/>
              </a:rPr>
              <a:t>Jakie są konsekwencje emocjonalno – społeczne izolacji </a:t>
            </a:r>
            <a:r>
              <a:rPr lang="pl-PL" sz="2400" dirty="0" smtClean="0">
                <a:solidFill>
                  <a:srgbClr val="FFC000"/>
                </a:solidFill>
                <a:sym typeface="Wingdings" panose="05000000000000000000" pitchFamily="2" charset="2"/>
              </a:rPr>
              <a:t> </a:t>
            </a:r>
            <a:r>
              <a:rPr lang="pl-PL" sz="2400" dirty="0" smtClean="0">
                <a:sym typeface="Wingdings" panose="05000000000000000000" pitchFamily="2" charset="2"/>
              </a:rPr>
              <a:t>ucznia?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>
                <a:sym typeface="Wingdings" panose="05000000000000000000" pitchFamily="2" charset="2"/>
              </a:rPr>
              <a:t>Co czuje rodzic dziecka, które nie jest „włączone” </a:t>
            </a:r>
            <a:br>
              <a:rPr lang="pl-PL" sz="2400" dirty="0" smtClean="0">
                <a:sym typeface="Wingdings" panose="05000000000000000000" pitchFamily="2" charset="2"/>
              </a:rPr>
            </a:br>
            <a:r>
              <a:rPr lang="pl-PL" sz="2400" dirty="0" smtClean="0">
                <a:sym typeface="Wingdings" panose="05000000000000000000" pitchFamily="2" charset="2"/>
              </a:rPr>
              <a:t>do grupy klasowej?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>
                <a:sym typeface="Wingdings" panose="05000000000000000000" pitchFamily="2" charset="2"/>
              </a:rPr>
              <a:t>Czego uczą się dzieci będąc na co dzień obok,                             a nie z uczniem niepełnosprawnym?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>
              <a:sym typeface="Wingdings" panose="05000000000000000000" pitchFamily="2" charset="2"/>
            </a:endParaRPr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Poradnia Psychologiczno - Pedagogiczna </a:t>
            </a:r>
            <a:r>
              <a:rPr lang="pl-PL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Nr </a:t>
            </a:r>
            <a:r>
              <a:rPr lang="pl-PL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w Krośnie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 - podstawowe założenie</a:t>
            </a:r>
            <a:endParaRPr lang="pl-P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/>
              <a:t>Edukacja włączająca polega na uczęszczaniu dziecka niepełnosprawnego do szkoły bliskiej miejscu zamieszkania, czyli do szkoły obwodowej.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</a:rPr>
              <a:t>Edukacja włączająca powinna być wyborem </a:t>
            </a:r>
            <a:r>
              <a:rPr lang="pl-PL" sz="2400" dirty="0" smtClean="0"/>
              <a:t>(rodziców, dziecka lub pełnoletniego ucznia), </a:t>
            </a: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</a:rPr>
              <a:t>a nie koniecznością</a:t>
            </a:r>
            <a:r>
              <a:rPr lang="pl-PL" sz="2400" dirty="0" smtClean="0"/>
              <a:t> wynikającą z braku alternatywnych rozwiązań.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/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N</a:t>
            </a:r>
            <a:r>
              <a:rPr lang="pl-PL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 </a:t>
            </a:r>
            <a:r>
              <a:rPr lang="pl-PL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w Krośnie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>
              <a:latin typeface="+mj-lt"/>
            </a:endParaRP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630238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 – rys historyczny</a:t>
            </a:r>
            <a:endParaRPr lang="pl-P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800600"/>
          </a:xfrm>
        </p:spPr>
        <p:txBody>
          <a:bodyPr>
            <a:normAutofit fontScale="77500" lnSpcReduction="20000"/>
          </a:bodyPr>
          <a:lstStyle/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</a:rPr>
              <a:t>Problem teoretyczny i praktyczny na gruncie pedagogiki specjalnej;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b="1" dirty="0" smtClean="0">
                <a:solidFill>
                  <a:schemeClr val="tx2">
                    <a:lumMod val="75000"/>
                  </a:schemeClr>
                </a:solidFill>
              </a:rPr>
              <a:t>segregacja</a:t>
            </a:r>
            <a:r>
              <a:rPr lang="pl-PL" dirty="0" smtClean="0"/>
              <a:t> (dziecko niepełnosprawne uczy się w placówce specjalnej, realizuje specjalny program z zastosowaniem specjalistycznych metod eduakcyjno – wychowawczych).</a:t>
            </a:r>
            <a:endParaRPr lang="pl-PL" dirty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b="1" dirty="0">
                <a:solidFill>
                  <a:schemeClr val="tx2">
                    <a:lumMod val="75000"/>
                  </a:schemeClr>
                </a:solidFill>
              </a:rPr>
              <a:t>i</a:t>
            </a:r>
            <a:r>
              <a:rPr lang="pl-PL" b="1" dirty="0" smtClean="0">
                <a:solidFill>
                  <a:schemeClr val="tx2">
                    <a:lumMod val="75000"/>
                  </a:schemeClr>
                </a:solidFill>
              </a:rPr>
              <a:t>ntegracja</a:t>
            </a:r>
            <a:r>
              <a:rPr lang="pl-PL" dirty="0" smtClean="0"/>
              <a:t> (dziecko niepełnosprawne uczy się w szkole, klasie integracyjnej, zazwyczaj nie jest to szkoła najbliższa miejscu zamieszkania, modyfikowane są programy nauczania i metody pracy).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b="1" dirty="0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pl-PL" b="1" dirty="0" smtClean="0">
                <a:solidFill>
                  <a:schemeClr val="tx2">
                    <a:lumMod val="75000"/>
                  </a:schemeClr>
                </a:solidFill>
              </a:rPr>
              <a:t>dukacja włączająca </a:t>
            </a:r>
            <a:r>
              <a:rPr lang="pl-PL" dirty="0" smtClean="0"/>
              <a:t>(dziecko uczęszcza do szkoły bliskiej miejscu zamieszkania, funkcjonuje w swoim naturalnym środowisku rówieśniczym, akcent eduakcyjno – wychowawczy jest położony na cechy wspólne dla wszystkich uczniów).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dirty="0"/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3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N</a:t>
            </a:r>
            <a:r>
              <a:rPr lang="pl-PL" sz="23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 </a:t>
            </a:r>
            <a:r>
              <a:rPr lang="pl-PL" sz="23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w Krośnie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dirty="0" smtClean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70167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włączająca. </a:t>
            </a:r>
            <a:b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 edukacyjno - wychowawczy</a:t>
            </a:r>
            <a:endParaRPr lang="pl-P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060575"/>
            <a:ext cx="8229600" cy="4513263"/>
          </a:xfrm>
        </p:spPr>
        <p:txBody>
          <a:bodyPr>
            <a:normAutofit fontScale="92500"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200" dirty="0" smtClean="0"/>
              <a:t>System szkolny stwarza </a:t>
            </a:r>
            <a:r>
              <a:rPr lang="pl-PL" sz="2200" dirty="0"/>
              <a:t>wszystkim uczniom, niezależnie od rodzaju czy głębokości niepełnosprawności, poczucie przynależności do </a:t>
            </a:r>
            <a:r>
              <a:rPr lang="pl-PL" sz="2200" dirty="0" smtClean="0"/>
              <a:t>grupy klasowej, szkolnej.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200" dirty="0"/>
              <a:t>Idea edukacji włączającej opiera się na założeniu, że to nie dziecko należy zmieniać i przystosowywać do systemu szkolnego, lecz odwrotnie – szkoła i system nauczania musi się zmienić tak</a:t>
            </a:r>
            <a:r>
              <a:rPr lang="pl-PL" sz="2200" dirty="0" smtClean="0"/>
              <a:t>,</a:t>
            </a:r>
            <a:br>
              <a:rPr lang="pl-PL" sz="2200" dirty="0" smtClean="0"/>
            </a:br>
            <a:r>
              <a:rPr lang="pl-PL" sz="2200" dirty="0" smtClean="0"/>
              <a:t>by </a:t>
            </a:r>
            <a:r>
              <a:rPr lang="pl-PL" sz="2200" dirty="0"/>
              <a:t>wyjść naprzeciw indywidualnym potrzebom wszystkich dzieci </a:t>
            </a:r>
            <a:r>
              <a:rPr lang="pl-PL" sz="2200" dirty="0" smtClean="0"/>
              <a:t> sprawnych </a:t>
            </a:r>
            <a:r>
              <a:rPr lang="pl-PL" sz="2200" dirty="0"/>
              <a:t>i niepełnosprawnych</a:t>
            </a:r>
            <a:r>
              <a:rPr lang="pl-PL" sz="2200" dirty="0" smtClean="0"/>
              <a:t>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200" dirty="0" smtClean="0"/>
              <a:t>Kształcenie, wychowanie i opieka odbywa się w </a:t>
            </a:r>
            <a:r>
              <a:rPr lang="pl-PL" sz="2200" dirty="0"/>
              <a:t>lokalnej szkole ogólnodostępnej, tam gdzie uczy się </a:t>
            </a:r>
            <a:r>
              <a:rPr lang="pl-PL" sz="2200" dirty="0" smtClean="0"/>
              <a:t> </a:t>
            </a:r>
            <a:r>
              <a:rPr lang="pl-PL" sz="2200" dirty="0"/>
              <a:t>siostra, </a:t>
            </a:r>
            <a:r>
              <a:rPr lang="pl-PL" sz="2200" dirty="0" smtClean="0"/>
              <a:t>brat dziecka niepełnosprawnego, czy </a:t>
            </a:r>
            <a:r>
              <a:rPr lang="pl-PL" sz="2200" dirty="0"/>
              <a:t>rówieśnicy z </a:t>
            </a:r>
            <a:r>
              <a:rPr lang="pl-PL" sz="2200" dirty="0" smtClean="0"/>
              <a:t>sąsiedztwa.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200" dirty="0" smtClean="0"/>
              <a:t>Dziecko niepełnosprawne i jego rodzina ma zapewnione odpowiednie, specjalistyczne wsparcie.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 smtClean="0"/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9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N</a:t>
            </a:r>
            <a:r>
              <a:rPr lang="pl-PL" sz="19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 </a:t>
            </a:r>
            <a:r>
              <a:rPr lang="pl-PL" sz="19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w Krośnie  </a:t>
            </a:r>
          </a:p>
          <a:p>
            <a:pPr marL="365760" indent="-256032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1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 – model edukacyjny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400" b="1" dirty="0" smtClean="0">
                <a:solidFill>
                  <a:schemeClr val="accent1">
                    <a:lumMod val="50000"/>
                  </a:schemeClr>
                </a:solidFill>
              </a:rPr>
              <a:t>Podstawową  zasadą edukacji włączającej </a:t>
            </a:r>
            <a:r>
              <a:rPr lang="pl-PL" sz="2400" b="1" dirty="0">
                <a:solidFill>
                  <a:schemeClr val="accent1">
                    <a:lumMod val="50000"/>
                  </a:schemeClr>
                </a:solidFill>
              </a:rPr>
              <a:t>jest elastyczność – tzn. uznanie, że dzieci mogą uczyć się w różnym tempie, a nauczyciele powinni umieć wspierać ich naukę w sposób dostosowany </a:t>
            </a:r>
            <a:r>
              <a:rPr lang="pl-PL" sz="24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400" b="1" dirty="0" smtClean="0">
                <a:solidFill>
                  <a:schemeClr val="accent1">
                    <a:lumMod val="50000"/>
                  </a:schemeClr>
                </a:solidFill>
              </a:rPr>
              <a:t>do ich zróżnicowanych </a:t>
            </a:r>
            <a:r>
              <a:rPr lang="pl-PL" sz="2400" b="1" dirty="0">
                <a:solidFill>
                  <a:schemeClr val="accent1">
                    <a:lumMod val="50000"/>
                  </a:schemeClr>
                </a:solidFill>
              </a:rPr>
              <a:t>potrzeb, </a:t>
            </a:r>
            <a:r>
              <a:rPr lang="pl-PL" sz="2400" b="1" dirty="0" smtClean="0">
                <a:solidFill>
                  <a:schemeClr val="accent1">
                    <a:lumMod val="50000"/>
                  </a:schemeClr>
                </a:solidFill>
              </a:rPr>
              <a:t>uzdolnień</a:t>
            </a:r>
            <a:br>
              <a:rPr lang="pl-PL" sz="2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pl-PL" sz="2400" b="1" dirty="0">
                <a:solidFill>
                  <a:schemeClr val="accent1">
                    <a:lumMod val="50000"/>
                  </a:schemeClr>
                </a:solidFill>
              </a:rPr>
              <a:t>i </a:t>
            </a:r>
            <a:r>
              <a:rPr lang="pl-PL" sz="2400" b="1" dirty="0" smtClean="0">
                <a:solidFill>
                  <a:schemeClr val="accent1">
                    <a:lumMod val="50000"/>
                  </a:schemeClr>
                </a:solidFill>
              </a:rPr>
              <a:t>specyfiki rozwoju (zasada dotyczy wszystkich dzieci, nie tylko niepełnosprawnych).</a:t>
            </a:r>
          </a:p>
          <a:p>
            <a:pPr marL="109728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400" dirty="0" smtClean="0"/>
              <a:t>Dziecko niepełnosprawne jest oceniane w oparciu o swoje indywidualne osiągnięcia, możliwości i ograniczenia.</a:t>
            </a:r>
          </a:p>
          <a:p>
            <a:pPr marL="109728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N</a:t>
            </a:r>
            <a:r>
              <a:rPr lang="pl-PL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 </a:t>
            </a: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w Krośnie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  <a:p>
            <a:pPr marL="109728" indent="0"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 – 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korzyści społeczne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dirty="0" smtClean="0"/>
              <a:t>Edukacja włączająca jest okazją </a:t>
            </a:r>
            <a:r>
              <a:rPr lang="pl-PL" dirty="0"/>
              <a:t>do uczenia się </a:t>
            </a:r>
            <a:r>
              <a:rPr lang="pl-PL" dirty="0" smtClean="0"/>
              <a:t>normalności. Dzieci, młodzież, osoby dorosłe </a:t>
            </a:r>
            <a:r>
              <a:rPr lang="pl-PL" dirty="0"/>
              <a:t>niepełnosprawne są w naszym otoczeniu i </a:t>
            </a:r>
            <a:r>
              <a:rPr lang="pl-PL" dirty="0" smtClean="0"/>
              <a:t>dobrze jest kiedy jesteśmy w stanie zrozumieć ich potrzeby, potrafimy nawiązywać i podtrzymywać                   z nimi kontakty społeczne, współpracować z nimi                 i skutecznie ich wspierać.</a:t>
            </a: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 smtClean="0"/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N</a:t>
            </a:r>
            <a:r>
              <a:rPr lang="pl-PL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 </a:t>
            </a: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w Krośnie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 – 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wymagania 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</a:rPr>
              <a:t>Edukacja włączająca wymaga od szkoły: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/>
              <a:t>Tworzenia </a:t>
            </a:r>
            <a:r>
              <a:rPr lang="pl-PL" sz="2400" dirty="0"/>
              <a:t>właściwego klimatu w szkole i </a:t>
            </a:r>
            <a:r>
              <a:rPr lang="pl-PL" sz="2400" dirty="0" smtClean="0"/>
              <a:t>budowania pozytywnych relacji (uczeń </a:t>
            </a:r>
            <a:r>
              <a:rPr lang="pl-PL" sz="2400" dirty="0" smtClean="0">
                <a:sym typeface="Wingdings" panose="05000000000000000000" pitchFamily="2" charset="2"/>
              </a:rPr>
              <a:t>- uczeń, nauczyciel – uczeń, nauczyciel – rodzic).</a:t>
            </a:r>
            <a:endParaRPr lang="pl-PL" sz="2400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/>
              <a:t>Zorganizowania </a:t>
            </a:r>
            <a:r>
              <a:rPr lang="pl-PL" sz="2400" dirty="0"/>
              <a:t>odpowiedniego wsparcia uwzględniającego indywidualne potrzeby </a:t>
            </a:r>
            <a:r>
              <a:rPr lang="pl-PL" sz="2400" dirty="0" smtClean="0"/>
              <a:t>dzieci (m in. rewalidacja, pomoc psychologiczno – pedagogiczna).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/>
              <a:t>Elastycznego podejścia </a:t>
            </a:r>
            <a:r>
              <a:rPr lang="pl-PL" sz="2400" dirty="0"/>
              <a:t>do nauczania w zakresie treści programowych i metod </a:t>
            </a:r>
            <a:r>
              <a:rPr lang="pl-PL" sz="2400" dirty="0" smtClean="0"/>
              <a:t>pracy (odejście od rutynowej realizacji treści programowych).</a:t>
            </a:r>
            <a:endParaRPr lang="pl-PL" sz="2400" dirty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/>
              <a:t>Zmiany </a:t>
            </a:r>
            <a:r>
              <a:rPr lang="pl-PL" sz="2400" dirty="0"/>
              <a:t>w ocenianiu postępów ucznia w kierunku </a:t>
            </a:r>
            <a:r>
              <a:rPr lang="pl-PL" sz="2400" dirty="0" smtClean="0"/>
              <a:t>motywacji                             i </a:t>
            </a:r>
            <a:r>
              <a:rPr lang="pl-PL" sz="2400" dirty="0"/>
              <a:t>wspierania jego </a:t>
            </a:r>
            <a:r>
              <a:rPr lang="pl-PL" sz="2400" dirty="0" smtClean="0"/>
              <a:t>rozwoju</a:t>
            </a:r>
            <a:r>
              <a:rPr lang="pl-PL" sz="2400" dirty="0"/>
              <a:t>.</a:t>
            </a:r>
            <a:endParaRPr lang="pl-PL" sz="2400" dirty="0" smtClean="0">
              <a:solidFill>
                <a:srgbClr val="FFC000"/>
              </a:solidFill>
            </a:endParaRP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/>
              <a:t>Budowania </a:t>
            </a:r>
            <a:r>
              <a:rPr lang="pl-PL" sz="2400" dirty="0"/>
              <a:t>partnerskich relacji z rodzicami</a:t>
            </a:r>
            <a:r>
              <a:rPr lang="pl-PL" sz="2400" dirty="0" smtClean="0"/>
              <a:t>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/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9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N</a:t>
            </a:r>
            <a:r>
              <a:rPr lang="pl-PL" sz="19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 </a:t>
            </a:r>
            <a:r>
              <a:rPr lang="pl-PL" sz="19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w Krośnie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19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 - </a:t>
            </a: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problemy</a:t>
            </a:r>
            <a:endParaRPr lang="pl-PL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/>
              <a:t>Najłatwiej jest realizować </a:t>
            </a:r>
            <a:r>
              <a:rPr lang="pl-PL" sz="2400" dirty="0" smtClean="0"/>
              <a:t>zadania edukacji włączającej </a:t>
            </a:r>
            <a:r>
              <a:rPr lang="pl-PL" sz="2400" dirty="0"/>
              <a:t>na poziomie edukacji początkowej.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/>
              <a:t>Im </a:t>
            </a:r>
            <a:r>
              <a:rPr lang="pl-PL" sz="2400" dirty="0"/>
              <a:t>głębsza niepełnosprawność tym trudniejsze jest porozumiewanie się między osobami niepełnosprawnymi </a:t>
            </a:r>
            <a:r>
              <a:rPr lang="pl-PL" sz="2400" dirty="0" smtClean="0"/>
              <a:t>                      i </a:t>
            </a:r>
            <a:r>
              <a:rPr lang="pl-PL" sz="2400" dirty="0"/>
              <a:t>pełnosprawnymi</a:t>
            </a:r>
            <a:r>
              <a:rPr lang="pl-PL" sz="2400" dirty="0" smtClean="0"/>
              <a:t>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/>
              <a:t>Najwięcej problemów przysparza integrowanie uczniów </a:t>
            </a:r>
            <a:r>
              <a:rPr lang="pl-PL" sz="2400" dirty="0" smtClean="0"/>
              <a:t>                     z </a:t>
            </a:r>
            <a:r>
              <a:rPr lang="pl-PL" sz="2400" dirty="0"/>
              <a:t>niepełnosprawnością umysłową oraz cięższymi stopniami niepełnosprawności (niesłyszących, niewidzących</a:t>
            </a:r>
            <a:r>
              <a:rPr lang="pl-PL" sz="2400" dirty="0" smtClean="0"/>
              <a:t>).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sz="2400" dirty="0" smtClean="0"/>
              <a:t>Trudnym wyzwaniem jest edukacja włączająca ucznia, który wymaga stosowania indywidualnych, specjalistycznych metod pracy.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/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nr 1 w Krośnie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sz="24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Edukacja włączająca – 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warto </a:t>
            </a:r>
            <a:b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ją organizować?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dirty="0" smtClean="0"/>
              <a:t>Edukacja włączająca;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 smtClean="0"/>
              <a:t>daje szanse na współistnienie i współdziałanie osób niepełnosprawnych z osobami sprawnymi w naturalnym środowisku lokalnym,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l-PL" dirty="0"/>
              <a:t>k</a:t>
            </a:r>
            <a:r>
              <a:rPr lang="pl-PL" dirty="0" smtClean="0"/>
              <a:t>ształtuje pozytywne postawy wobec inności drugiego człowieka.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dirty="0"/>
          </a:p>
          <a:p>
            <a:pPr marL="109728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pl-PL" sz="1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Poradnia Psychologiczno - Pedagogiczna </a:t>
            </a:r>
            <a:r>
              <a:rPr lang="pl-PL" sz="1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Nr </a:t>
            </a:r>
            <a:r>
              <a:rPr lang="pl-PL" sz="1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w Krośnie 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/>
          </a:p>
          <a:p>
            <a:pPr marL="109728" indent="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pl-PL" dirty="0" smtClean="0"/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elkomiejski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Wielkomiejski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Wielkomiejski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349</TotalTime>
  <Words>752</Words>
  <Application>Microsoft Office PowerPoint</Application>
  <PresentationFormat>Pokaz na ekranie (4:3)</PresentationFormat>
  <Paragraphs>112</Paragraphs>
  <Slides>13</Slides>
  <Notes>5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20" baseType="lpstr">
      <vt:lpstr>Georgia</vt:lpstr>
      <vt:lpstr>Arial</vt:lpstr>
      <vt:lpstr>Trebuchet MS</vt:lpstr>
      <vt:lpstr>Wingdings 2</vt:lpstr>
      <vt:lpstr>Calibri</vt:lpstr>
      <vt:lpstr>Wingdings</vt:lpstr>
      <vt:lpstr>Wielkomiejski</vt:lpstr>
      <vt:lpstr>Edukacja włączająca – koncepcja integrowania uczniów niepełnosprawnych w szkole. </vt:lpstr>
      <vt:lpstr>Edukacja włączająca – dokumenty dotyczące edukacji i praw człowieka</vt:lpstr>
      <vt:lpstr>Standardowe Zasady Wyrównywania Szans Osób Niepełnosprawnych - ONZ </vt:lpstr>
      <vt:lpstr>Edukacja włączająca – rozporządzenia MEN wrzesień 2017</vt:lpstr>
      <vt:lpstr>Edukacja włączająca - izolacja</vt:lpstr>
      <vt:lpstr>Edukacja włączająca - podstawowe założenie</vt:lpstr>
      <vt:lpstr>Edukacja włączająca – rys historyczny</vt:lpstr>
      <vt:lpstr>Edukacja włączająca.  Model edukacyjno - wychowawczy</vt:lpstr>
      <vt:lpstr>Edukacja włączająca – model edukacyjny</vt:lpstr>
      <vt:lpstr>Edukacja włączająca – korzyści społeczne</vt:lpstr>
      <vt:lpstr>Edukacja włączająca – wymagania </vt:lpstr>
      <vt:lpstr>Edukacja włączająca - problemy</vt:lpstr>
      <vt:lpstr>Edukacja włączająca – dlaczego warto  ją organizować?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Edukacja włączająca – koncepcja integrowania uczniów niepełnosprawnych w szkole.</dc:title>
  <dc:creator>kkotowska</dc:creator>
  <cp:lastModifiedBy>Użytkownik systemu Windows</cp:lastModifiedBy>
  <cp:revision>30</cp:revision>
  <dcterms:created xsi:type="dcterms:W3CDTF">2018-03-02T07:03:46Z</dcterms:created>
  <dcterms:modified xsi:type="dcterms:W3CDTF">2018-03-12T08:00:23Z</dcterms:modified>
</cp:coreProperties>
</file>