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  <p:sldMasterId id="2147483708" r:id="rId3"/>
    <p:sldMasterId id="2147483710" r:id="rId4"/>
  </p:sldMasterIdLst>
  <p:notesMasterIdLst>
    <p:notesMasterId r:id="rId43"/>
  </p:notesMasterIdLst>
  <p:handoutMasterIdLst>
    <p:handoutMasterId r:id="rId44"/>
  </p:handoutMasterIdLst>
  <p:sldIdLst>
    <p:sldId id="256" r:id="rId5"/>
    <p:sldId id="356" r:id="rId6"/>
    <p:sldId id="257" r:id="rId7"/>
    <p:sldId id="350" r:id="rId8"/>
    <p:sldId id="351" r:id="rId9"/>
    <p:sldId id="352" r:id="rId10"/>
    <p:sldId id="353" r:id="rId11"/>
    <p:sldId id="360" r:id="rId12"/>
    <p:sldId id="259" r:id="rId13"/>
    <p:sldId id="371" r:id="rId14"/>
    <p:sldId id="354" r:id="rId15"/>
    <p:sldId id="355" r:id="rId16"/>
    <p:sldId id="366" r:id="rId17"/>
    <p:sldId id="359" r:id="rId18"/>
    <p:sldId id="363" r:id="rId19"/>
    <p:sldId id="364" r:id="rId20"/>
    <p:sldId id="365" r:id="rId21"/>
    <p:sldId id="358" r:id="rId22"/>
    <p:sldId id="367" r:id="rId23"/>
    <p:sldId id="357" r:id="rId24"/>
    <p:sldId id="262" r:id="rId25"/>
    <p:sldId id="373" r:id="rId26"/>
    <p:sldId id="379" r:id="rId27"/>
    <p:sldId id="380" r:id="rId28"/>
    <p:sldId id="374" r:id="rId29"/>
    <p:sldId id="375" r:id="rId30"/>
    <p:sldId id="376" r:id="rId31"/>
    <p:sldId id="377" r:id="rId32"/>
    <p:sldId id="378" r:id="rId33"/>
    <p:sldId id="368" r:id="rId34"/>
    <p:sldId id="362" r:id="rId35"/>
    <p:sldId id="361" r:id="rId36"/>
    <p:sldId id="369" r:id="rId37"/>
    <p:sldId id="263" r:id="rId38"/>
    <p:sldId id="381" r:id="rId39"/>
    <p:sldId id="370" r:id="rId40"/>
    <p:sldId id="372" r:id="rId41"/>
    <p:sldId id="284" r:id="rId42"/>
  </p:sldIdLst>
  <p:sldSz cx="12192000" cy="6858000"/>
  <p:notesSz cx="6797675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863"/>
    <a:srgbClr val="C2C1C1"/>
    <a:srgbClr val="7E861C"/>
    <a:srgbClr val="800000"/>
    <a:srgbClr val="117FBC"/>
    <a:srgbClr val="B8C429"/>
    <a:srgbClr val="1F4E79"/>
    <a:srgbClr val="006EB3"/>
    <a:srgbClr val="484D10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72" d="100"/>
          <a:sy n="72" d="100"/>
        </p:scale>
        <p:origin x="58" y="2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002B9D-A524-437C-8933-F4FD80962DD8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29EE2CF7-E740-4380-A527-0438C93D40EC}">
      <dgm:prSet/>
      <dgm:spPr/>
      <dgm:t>
        <a:bodyPr/>
        <a:lstStyle/>
        <a:p>
          <a:r>
            <a:rPr lang="pl-PL" b="1"/>
            <a:t>Rozporządzenie Ministra Edukacji Narodowej z 25 maja 2018 r. w sprawie warunków i sposobu organizowania przez publiczne przedszkola, szkoły i placówki krajoznawstwa i turystyki (Dz.U. z 2018 r. poz. 1055) </a:t>
          </a:r>
          <a:endParaRPr lang="en-US"/>
        </a:p>
      </dgm:t>
    </dgm:pt>
    <dgm:pt modelId="{C2C92301-90A8-4958-9B62-E7477051C153}" type="parTrans" cxnId="{8E8579D4-1841-4DD0-8FD9-6F9C93196AC1}">
      <dgm:prSet/>
      <dgm:spPr/>
      <dgm:t>
        <a:bodyPr/>
        <a:lstStyle/>
        <a:p>
          <a:endParaRPr lang="en-US"/>
        </a:p>
      </dgm:t>
    </dgm:pt>
    <dgm:pt modelId="{4974C47A-A41D-47D3-9B75-9773C7C14DE4}" type="sibTrans" cxnId="{8E8579D4-1841-4DD0-8FD9-6F9C93196AC1}">
      <dgm:prSet/>
      <dgm:spPr/>
      <dgm:t>
        <a:bodyPr/>
        <a:lstStyle/>
        <a:p>
          <a:endParaRPr lang="en-US"/>
        </a:p>
      </dgm:t>
    </dgm:pt>
    <dgm:pt modelId="{34E3A06D-7CD2-4462-ACB0-7FDB0A99246D}">
      <dgm:prSet/>
      <dgm:spPr/>
      <dgm:t>
        <a:bodyPr/>
        <a:lstStyle/>
        <a:p>
          <a:r>
            <a:rPr lang="pl-PL" b="1"/>
            <a:t>Rozporządzenie Ministra Edukacji Narodowej z dnia 30 marca 2016 r. w sprawie wypoczynku dzieci i młodzieży (Dz. U. 2016 poz. 452 ze zmianami)</a:t>
          </a:r>
          <a:endParaRPr lang="en-US"/>
        </a:p>
      </dgm:t>
    </dgm:pt>
    <dgm:pt modelId="{D4A94357-662E-411C-B34A-A9C9A13B7AAF}" type="parTrans" cxnId="{08A73B29-7E53-4657-9028-663F48E53F23}">
      <dgm:prSet/>
      <dgm:spPr/>
      <dgm:t>
        <a:bodyPr/>
        <a:lstStyle/>
        <a:p>
          <a:endParaRPr lang="en-US"/>
        </a:p>
      </dgm:t>
    </dgm:pt>
    <dgm:pt modelId="{0E9ED551-921B-4295-9689-2470910B83BA}" type="sibTrans" cxnId="{08A73B29-7E53-4657-9028-663F48E53F23}">
      <dgm:prSet/>
      <dgm:spPr/>
      <dgm:t>
        <a:bodyPr/>
        <a:lstStyle/>
        <a:p>
          <a:endParaRPr lang="en-US"/>
        </a:p>
      </dgm:t>
    </dgm:pt>
    <dgm:pt modelId="{2E306C9D-2CEB-42E5-B496-1C1885B12C31}" type="pres">
      <dgm:prSet presAssocID="{DF002B9D-A524-437C-8933-F4FD80962DD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15C2C19-3128-411F-B1A1-7DFDB5FD1AEB}" type="pres">
      <dgm:prSet presAssocID="{29EE2CF7-E740-4380-A527-0438C93D40EC}" presName="hierRoot1" presStyleCnt="0"/>
      <dgm:spPr/>
    </dgm:pt>
    <dgm:pt modelId="{A1313651-7B9B-4057-B09A-B46A09F57631}" type="pres">
      <dgm:prSet presAssocID="{29EE2CF7-E740-4380-A527-0438C93D40EC}" presName="composite" presStyleCnt="0"/>
      <dgm:spPr/>
    </dgm:pt>
    <dgm:pt modelId="{ADB66950-6A36-4A37-88EA-8005D2AB693E}" type="pres">
      <dgm:prSet presAssocID="{29EE2CF7-E740-4380-A527-0438C93D40EC}" presName="background" presStyleLbl="node0" presStyleIdx="0" presStyleCnt="2"/>
      <dgm:spPr/>
    </dgm:pt>
    <dgm:pt modelId="{BB19AA63-FA1D-49B3-8051-77BB314F6131}" type="pres">
      <dgm:prSet presAssocID="{29EE2CF7-E740-4380-A527-0438C93D40EC}" presName="text" presStyleLbl="fgAcc0" presStyleIdx="0" presStyleCnt="2">
        <dgm:presLayoutVars>
          <dgm:chPref val="3"/>
        </dgm:presLayoutVars>
      </dgm:prSet>
      <dgm:spPr/>
    </dgm:pt>
    <dgm:pt modelId="{ACA3E140-A378-46A0-B3C9-130FFDAE796F}" type="pres">
      <dgm:prSet presAssocID="{29EE2CF7-E740-4380-A527-0438C93D40EC}" presName="hierChild2" presStyleCnt="0"/>
      <dgm:spPr/>
    </dgm:pt>
    <dgm:pt modelId="{B61BB2D8-B6E9-4BC9-AC55-A0053F68AF25}" type="pres">
      <dgm:prSet presAssocID="{34E3A06D-7CD2-4462-ACB0-7FDB0A99246D}" presName="hierRoot1" presStyleCnt="0"/>
      <dgm:spPr/>
    </dgm:pt>
    <dgm:pt modelId="{41E61676-C3DF-4164-8675-5C20B009D746}" type="pres">
      <dgm:prSet presAssocID="{34E3A06D-7CD2-4462-ACB0-7FDB0A99246D}" presName="composite" presStyleCnt="0"/>
      <dgm:spPr/>
    </dgm:pt>
    <dgm:pt modelId="{FC5E2D55-23CC-4CFD-A079-4D13AA4F1F6D}" type="pres">
      <dgm:prSet presAssocID="{34E3A06D-7CD2-4462-ACB0-7FDB0A99246D}" presName="background" presStyleLbl="node0" presStyleIdx="1" presStyleCnt="2"/>
      <dgm:spPr/>
    </dgm:pt>
    <dgm:pt modelId="{7E1C9197-E3BE-439C-A0DB-7D07C25B91F4}" type="pres">
      <dgm:prSet presAssocID="{34E3A06D-7CD2-4462-ACB0-7FDB0A99246D}" presName="text" presStyleLbl="fgAcc0" presStyleIdx="1" presStyleCnt="2">
        <dgm:presLayoutVars>
          <dgm:chPref val="3"/>
        </dgm:presLayoutVars>
      </dgm:prSet>
      <dgm:spPr/>
    </dgm:pt>
    <dgm:pt modelId="{1C267698-66B6-4593-BE77-B242E47A16BE}" type="pres">
      <dgm:prSet presAssocID="{34E3A06D-7CD2-4462-ACB0-7FDB0A99246D}" presName="hierChild2" presStyleCnt="0"/>
      <dgm:spPr/>
    </dgm:pt>
  </dgm:ptLst>
  <dgm:cxnLst>
    <dgm:cxn modelId="{2071160C-8F6D-49FC-AD3D-34DC0E3BB270}" type="presOf" srcId="{DF002B9D-A524-437C-8933-F4FD80962DD8}" destId="{2E306C9D-2CEB-42E5-B496-1C1885B12C31}" srcOrd="0" destOrd="0" presId="urn:microsoft.com/office/officeart/2005/8/layout/hierarchy1"/>
    <dgm:cxn modelId="{08A73B29-7E53-4657-9028-663F48E53F23}" srcId="{DF002B9D-A524-437C-8933-F4FD80962DD8}" destId="{34E3A06D-7CD2-4462-ACB0-7FDB0A99246D}" srcOrd="1" destOrd="0" parTransId="{D4A94357-662E-411C-B34A-A9C9A13B7AAF}" sibTransId="{0E9ED551-921B-4295-9689-2470910B83BA}"/>
    <dgm:cxn modelId="{286CC861-7D56-4AA6-91A3-B99C8F8FD2D9}" type="presOf" srcId="{29EE2CF7-E740-4380-A527-0438C93D40EC}" destId="{BB19AA63-FA1D-49B3-8051-77BB314F6131}" srcOrd="0" destOrd="0" presId="urn:microsoft.com/office/officeart/2005/8/layout/hierarchy1"/>
    <dgm:cxn modelId="{898D5A75-A82C-446B-80DE-30DB8E7C0E04}" type="presOf" srcId="{34E3A06D-7CD2-4462-ACB0-7FDB0A99246D}" destId="{7E1C9197-E3BE-439C-A0DB-7D07C25B91F4}" srcOrd="0" destOrd="0" presId="urn:microsoft.com/office/officeart/2005/8/layout/hierarchy1"/>
    <dgm:cxn modelId="{8E8579D4-1841-4DD0-8FD9-6F9C93196AC1}" srcId="{DF002B9D-A524-437C-8933-F4FD80962DD8}" destId="{29EE2CF7-E740-4380-A527-0438C93D40EC}" srcOrd="0" destOrd="0" parTransId="{C2C92301-90A8-4958-9B62-E7477051C153}" sibTransId="{4974C47A-A41D-47D3-9B75-9773C7C14DE4}"/>
    <dgm:cxn modelId="{E82AE544-5E0C-4411-AB68-2CE34787BDA6}" type="presParOf" srcId="{2E306C9D-2CEB-42E5-B496-1C1885B12C31}" destId="{315C2C19-3128-411F-B1A1-7DFDB5FD1AEB}" srcOrd="0" destOrd="0" presId="urn:microsoft.com/office/officeart/2005/8/layout/hierarchy1"/>
    <dgm:cxn modelId="{397329B8-702C-4AC0-8473-0AD51202929F}" type="presParOf" srcId="{315C2C19-3128-411F-B1A1-7DFDB5FD1AEB}" destId="{A1313651-7B9B-4057-B09A-B46A09F57631}" srcOrd="0" destOrd="0" presId="urn:microsoft.com/office/officeart/2005/8/layout/hierarchy1"/>
    <dgm:cxn modelId="{2283D348-1BE5-464F-94A6-F2591DAD2166}" type="presParOf" srcId="{A1313651-7B9B-4057-B09A-B46A09F57631}" destId="{ADB66950-6A36-4A37-88EA-8005D2AB693E}" srcOrd="0" destOrd="0" presId="urn:microsoft.com/office/officeart/2005/8/layout/hierarchy1"/>
    <dgm:cxn modelId="{9565D969-6556-4F78-A107-2066528364C1}" type="presParOf" srcId="{A1313651-7B9B-4057-B09A-B46A09F57631}" destId="{BB19AA63-FA1D-49B3-8051-77BB314F6131}" srcOrd="1" destOrd="0" presId="urn:microsoft.com/office/officeart/2005/8/layout/hierarchy1"/>
    <dgm:cxn modelId="{D2237DD0-FFAC-430E-842A-651C8C356D8A}" type="presParOf" srcId="{315C2C19-3128-411F-B1A1-7DFDB5FD1AEB}" destId="{ACA3E140-A378-46A0-B3C9-130FFDAE796F}" srcOrd="1" destOrd="0" presId="urn:microsoft.com/office/officeart/2005/8/layout/hierarchy1"/>
    <dgm:cxn modelId="{7A2F5501-A44D-46B8-AFCA-A472E50D4E4A}" type="presParOf" srcId="{2E306C9D-2CEB-42E5-B496-1C1885B12C31}" destId="{B61BB2D8-B6E9-4BC9-AC55-A0053F68AF25}" srcOrd="1" destOrd="0" presId="urn:microsoft.com/office/officeart/2005/8/layout/hierarchy1"/>
    <dgm:cxn modelId="{9A490338-B2FB-4D06-91CE-ACCC9F6633E4}" type="presParOf" srcId="{B61BB2D8-B6E9-4BC9-AC55-A0053F68AF25}" destId="{41E61676-C3DF-4164-8675-5C20B009D746}" srcOrd="0" destOrd="0" presId="urn:microsoft.com/office/officeart/2005/8/layout/hierarchy1"/>
    <dgm:cxn modelId="{1D06F86D-5F6C-41E5-86CA-33EEBD30FECD}" type="presParOf" srcId="{41E61676-C3DF-4164-8675-5C20B009D746}" destId="{FC5E2D55-23CC-4CFD-A079-4D13AA4F1F6D}" srcOrd="0" destOrd="0" presId="urn:microsoft.com/office/officeart/2005/8/layout/hierarchy1"/>
    <dgm:cxn modelId="{97203828-0FC7-432B-B70E-82DF696796F7}" type="presParOf" srcId="{41E61676-C3DF-4164-8675-5C20B009D746}" destId="{7E1C9197-E3BE-439C-A0DB-7D07C25B91F4}" srcOrd="1" destOrd="0" presId="urn:microsoft.com/office/officeart/2005/8/layout/hierarchy1"/>
    <dgm:cxn modelId="{6187FDFF-CC4B-42B4-923A-C44CEA710604}" type="presParOf" srcId="{B61BB2D8-B6E9-4BC9-AC55-A0053F68AF25}" destId="{1C267698-66B6-4593-BE77-B242E47A16B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B66950-6A36-4A37-88EA-8005D2AB693E}">
      <dsp:nvSpPr>
        <dsp:cNvPr id="0" name=""/>
        <dsp:cNvSpPr/>
      </dsp:nvSpPr>
      <dsp:spPr>
        <a:xfrm>
          <a:off x="1283" y="507350"/>
          <a:ext cx="4505585" cy="28610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19AA63-FA1D-49B3-8051-77BB314F6131}">
      <dsp:nvSpPr>
        <dsp:cNvPr id="0" name=""/>
        <dsp:cNvSpPr/>
      </dsp:nvSpPr>
      <dsp:spPr>
        <a:xfrm>
          <a:off x="501904" y="982940"/>
          <a:ext cx="4505585" cy="28610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b="1" kern="1200"/>
            <a:t>Rozporządzenie Ministra Edukacji Narodowej z 25 maja 2018 r. w sprawie warunków i sposobu organizowania przez publiczne przedszkola, szkoły i placówki krajoznawstwa i turystyki (Dz.U. z 2018 r. poz. 1055) </a:t>
          </a:r>
          <a:endParaRPr lang="en-US" sz="2300" kern="1200"/>
        </a:p>
      </dsp:txBody>
      <dsp:txXfrm>
        <a:off x="585701" y="1066737"/>
        <a:ext cx="4337991" cy="2693452"/>
      </dsp:txXfrm>
    </dsp:sp>
    <dsp:sp modelId="{FC5E2D55-23CC-4CFD-A079-4D13AA4F1F6D}">
      <dsp:nvSpPr>
        <dsp:cNvPr id="0" name=""/>
        <dsp:cNvSpPr/>
      </dsp:nvSpPr>
      <dsp:spPr>
        <a:xfrm>
          <a:off x="5508110" y="507350"/>
          <a:ext cx="4505585" cy="28610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1C9197-E3BE-439C-A0DB-7D07C25B91F4}">
      <dsp:nvSpPr>
        <dsp:cNvPr id="0" name=""/>
        <dsp:cNvSpPr/>
      </dsp:nvSpPr>
      <dsp:spPr>
        <a:xfrm>
          <a:off x="6008730" y="982940"/>
          <a:ext cx="4505585" cy="28610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b="1" kern="1200"/>
            <a:t>Rozporządzenie Ministra Edukacji Narodowej z dnia 30 marca 2016 r. w sprawie wypoczynku dzieci i młodzieży (Dz. U. 2016 poz. 452 ze zmianami)</a:t>
          </a:r>
          <a:endParaRPr lang="en-US" sz="2300" kern="1200"/>
        </a:p>
      </dsp:txBody>
      <dsp:txXfrm>
        <a:off x="6092527" y="1066737"/>
        <a:ext cx="4337991" cy="26934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B54904-5953-4DF3-9349-2D0BE8D8F813}" type="datetimeFigureOut">
              <a:rPr lang="pl-PL" smtClean="0"/>
              <a:t>06.02.2024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DA42AF-0266-4A0C-B3DA-0E2458FF231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510980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5755C1-50E8-4D92-B374-9B04F056A785}" type="datetimeFigureOut">
              <a:rPr lang="pl-PL" smtClean="0"/>
              <a:t>06.02.2024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2A1BF3-D00F-4D75-9D31-66B04718B11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63027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9CF3C-DE07-4DFE-80E3-688C54C6D7E2}" type="datetimeFigureOut">
              <a:rPr lang="pl-PL" smtClean="0"/>
              <a:t>06.02.2024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45898-A1A7-44C4-A13E-651612A68AE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03241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9CF3C-DE07-4DFE-80E3-688C54C6D7E2}" type="datetimeFigureOut">
              <a:rPr lang="pl-PL" smtClean="0"/>
              <a:t>06.02.2024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45898-A1A7-44C4-A13E-651612A68AE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30970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9CF3C-DE07-4DFE-80E3-688C54C6D7E2}" type="datetimeFigureOut">
              <a:rPr lang="pl-PL" smtClean="0"/>
              <a:t>06.02.2024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45898-A1A7-44C4-A13E-651612A68AE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006426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9CF3C-DE07-4DFE-80E3-688C54C6D7E2}" type="datetimeFigureOut">
              <a:rPr lang="pl-PL" smtClean="0"/>
              <a:t>06.02.2024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45898-A1A7-44C4-A13E-651612A68AE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032418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9CF3C-DE07-4DFE-80E3-688C54C6D7E2}" type="datetimeFigureOut">
              <a:rPr lang="pl-PL" smtClean="0"/>
              <a:t>06.02.2024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45898-A1A7-44C4-A13E-651612A68AE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269235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9CF3C-DE07-4DFE-80E3-688C54C6D7E2}" type="datetimeFigureOut">
              <a:rPr lang="pl-PL" smtClean="0"/>
              <a:t>06.02.2024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45898-A1A7-44C4-A13E-651612A68AE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285071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9CF3C-DE07-4DFE-80E3-688C54C6D7E2}" type="datetimeFigureOut">
              <a:rPr lang="pl-PL" smtClean="0"/>
              <a:t>06.02.2024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45898-A1A7-44C4-A13E-651612A68AE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754472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9CF3C-DE07-4DFE-80E3-688C54C6D7E2}" type="datetimeFigureOut">
              <a:rPr lang="pl-PL" smtClean="0"/>
              <a:t>06.02.2024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45898-A1A7-44C4-A13E-651612A68AE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637706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9CF3C-DE07-4DFE-80E3-688C54C6D7E2}" type="datetimeFigureOut">
              <a:rPr lang="pl-PL" smtClean="0"/>
              <a:t>06.02.2024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45898-A1A7-44C4-A13E-651612A68AE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549771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9CF3C-DE07-4DFE-80E3-688C54C6D7E2}" type="datetimeFigureOut">
              <a:rPr lang="pl-PL" smtClean="0"/>
              <a:t>06.02.2024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45898-A1A7-44C4-A13E-651612A68AE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814005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9CF3C-DE07-4DFE-80E3-688C54C6D7E2}" type="datetimeFigureOut">
              <a:rPr lang="pl-PL" smtClean="0"/>
              <a:t>06.02.2024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45898-A1A7-44C4-A13E-651612A68AE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63985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9CF3C-DE07-4DFE-80E3-688C54C6D7E2}" type="datetimeFigureOut">
              <a:rPr lang="pl-PL" smtClean="0"/>
              <a:t>06.02.2024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45898-A1A7-44C4-A13E-651612A68AE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269235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9CF3C-DE07-4DFE-80E3-688C54C6D7E2}" type="datetimeFigureOut">
              <a:rPr lang="pl-PL" smtClean="0"/>
              <a:t>06.02.2024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45898-A1A7-44C4-A13E-651612A68AE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423836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9CF3C-DE07-4DFE-80E3-688C54C6D7E2}" type="datetimeFigureOut">
              <a:rPr lang="pl-PL" smtClean="0"/>
              <a:t>06.02.2024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45898-A1A7-44C4-A13E-651612A68AE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309701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9CF3C-DE07-4DFE-80E3-688C54C6D7E2}" type="datetimeFigureOut">
              <a:rPr lang="pl-PL" smtClean="0"/>
              <a:t>06.02.2024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45898-A1A7-44C4-A13E-651612A68AE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006426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39731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CAC51B6-4AE2-43F5-9E52-B8F512B4E275}" type="datetime1">
              <a:rPr lang="pl-PL" noProof="0" smtClean="0"/>
              <a:t>06.02.2024</a:t>
            </a:fld>
            <a:endParaRPr lang="pl-PL" noProof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l-PL" noProof="0"/>
              <a:t>
              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pl-PL" noProof="0" smtClean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10345828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C5C352A-6CCC-4F68-A872-FB52CAD95A23}" type="datetime1">
              <a:rPr lang="pl-PL" noProof="0" smtClean="0"/>
              <a:t>06.02.2024</a:t>
            </a:fld>
            <a:endParaRPr lang="pl-PL" noProof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l-PL" noProof="0"/>
              <a:t>
              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pl-PL" noProof="0" smtClean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38695514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BA1C750-D81F-4AEC-B758-559C970865E3}" type="datetime1">
              <a:rPr lang="pl-PL" noProof="0" smtClean="0"/>
              <a:t>06.02.2024</a:t>
            </a:fld>
            <a:endParaRPr lang="pl-PL" noProof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l-PL" noProof="0"/>
              <a:t>
              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pl-PL" noProof="0" smtClean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34676031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EFCE61D-602D-4B62-A0DB-A7F263417DB0}" type="datetime1">
              <a:rPr lang="pl-PL" noProof="0" smtClean="0"/>
              <a:t>06.02.2024</a:t>
            </a:fld>
            <a:endParaRPr lang="pl-PL" noProof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l-PL" noProof="0"/>
              <a:t>
              </a:t>
            </a: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pl-PL" noProof="0" smtClean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5787650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71543B0-1BBE-461C-BDC4-017F76155799}" type="datetime1">
              <a:rPr lang="pl-PL" noProof="0" smtClean="0"/>
              <a:t>06.02.2024</a:t>
            </a:fld>
            <a:endParaRPr lang="pl-PL" noProof="0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l-PL" noProof="0"/>
              <a:t>
              </a:t>
            </a: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32550883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100BC06-541D-4A79-9FA3-1C4EB86629B9}" type="datetime1">
              <a:rPr lang="pl-PL" noProof="0" smtClean="0"/>
              <a:t>06.02.2024</a:t>
            </a:fld>
            <a:endParaRPr lang="pl-PL" noProof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l-PL" noProof="0"/>
              <a:t>
              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pl-PL" noProof="0" smtClean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81304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9CF3C-DE07-4DFE-80E3-688C54C6D7E2}" type="datetimeFigureOut">
              <a:rPr lang="pl-PL" smtClean="0"/>
              <a:t>06.02.2024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45898-A1A7-44C4-A13E-651612A68AE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2850713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D87DBE9-6166-44E4-BC57-B961AD183330}" type="datetime1">
              <a:rPr lang="pl-PL" noProof="0" smtClean="0"/>
              <a:t>06.02.2024</a:t>
            </a:fld>
            <a:endParaRPr lang="pl-PL" noProof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l-PL" noProof="0"/>
              <a:t>
             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pl-PL" noProof="0" smtClean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12210046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19767F1-FDA4-4135-A592-5713035BB9A2}" type="datetime1">
              <a:rPr lang="pl-PL" noProof="0" smtClean="0"/>
              <a:t>06.02.2024</a:t>
            </a:fld>
            <a:endParaRPr lang="pl-PL" noProof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l-PL" noProof="0"/>
              <a:t>
              </a:t>
            </a: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pl-PL" noProof="0" smtClean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10172742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03B87F5-48FD-48EB-A5F4-DF84F634300B}" type="datetime1">
              <a:rPr lang="pl-PL" noProof="0" smtClean="0"/>
              <a:t>06.02.2024</a:t>
            </a:fld>
            <a:endParaRPr lang="pl-PL" noProof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l-PL" noProof="0"/>
              <a:t>
              </a:t>
            </a: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pl-PL" noProof="0" smtClean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318975239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A98ADE8-FA3E-4812-99D5-D2EB327B41B8}" type="datetime1">
              <a:rPr lang="pl-PL" noProof="0" smtClean="0"/>
              <a:t>06.02.2024</a:t>
            </a:fld>
            <a:endParaRPr lang="pl-PL" noProof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l-PL" noProof="0"/>
              <a:t>
              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pl-PL" noProof="0" smtClean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6314442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7937CCC-12D0-46E3-AAD8-ACB43F537DA0}" type="datetime1">
              <a:rPr lang="pl-PL" noProof="0" smtClean="0"/>
              <a:t>06.02.2024</a:t>
            </a:fld>
            <a:endParaRPr lang="pl-PL" noProof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l-PL" noProof="0"/>
              <a:t>
              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pl-PL" noProof="0" smtClean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3062822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9CF3C-DE07-4DFE-80E3-688C54C6D7E2}" type="datetimeFigureOut">
              <a:rPr lang="pl-PL" smtClean="0"/>
              <a:t>06.02.2024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45898-A1A7-44C4-A13E-651612A68AE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75447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9CF3C-DE07-4DFE-80E3-688C54C6D7E2}" type="datetimeFigureOut">
              <a:rPr lang="pl-PL" smtClean="0"/>
              <a:t>06.02.2024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45898-A1A7-44C4-A13E-651612A68AE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63770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9CF3C-DE07-4DFE-80E3-688C54C6D7E2}" type="datetimeFigureOut">
              <a:rPr lang="pl-PL" smtClean="0"/>
              <a:t>06.02.2024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45898-A1A7-44C4-A13E-651612A68AE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54977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9CF3C-DE07-4DFE-80E3-688C54C6D7E2}" type="datetimeFigureOut">
              <a:rPr lang="pl-PL" smtClean="0"/>
              <a:t>06.02.2024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45898-A1A7-44C4-A13E-651612A68AE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81400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9CF3C-DE07-4DFE-80E3-688C54C6D7E2}" type="datetimeFigureOut">
              <a:rPr lang="pl-PL" smtClean="0"/>
              <a:t>06.02.2024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45898-A1A7-44C4-A13E-651612A68AE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63985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9CF3C-DE07-4DFE-80E3-688C54C6D7E2}" type="datetimeFigureOut">
              <a:rPr lang="pl-PL" smtClean="0"/>
              <a:t>06.02.2024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45898-A1A7-44C4-A13E-651612A68AE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42383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A9CF3C-DE07-4DFE-80E3-688C54C6D7E2}" type="datetimeFigureOut">
              <a:rPr lang="pl-PL" smtClean="0"/>
              <a:t>06.02.2024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045898-A1A7-44C4-A13E-651612A68AE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35426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A9CF3C-DE07-4DFE-80E3-688C54C6D7E2}" type="datetimeFigureOut">
              <a:rPr lang="pl-PL" smtClean="0"/>
              <a:t>06.02.2024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045898-A1A7-44C4-A13E-651612A68AE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35426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9905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</p:sldLayoutIdLst>
  <p:hf sldNum="0" hdr="0" ftr="0" dt="0"/>
  <p:txStyles>
    <p:titleStyle>
      <a:lvl1pPr algn="ctr" defTabSz="761970" rtl="0" eaLnBrk="1" latinLnBrk="0" hangingPunct="1">
        <a:spcBef>
          <a:spcPct val="0"/>
        </a:spcBef>
        <a:buNone/>
        <a:defRPr sz="36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5739" indent="-285739" algn="l" defTabSz="7619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defTabSz="761970" rtl="0" eaLnBrk="1" latinLnBrk="0" hangingPunct="1">
        <a:spcBef>
          <a:spcPct val="20000"/>
        </a:spcBef>
        <a:buFont typeface="Arial" pitchFamily="34" charset="0"/>
        <a:buChar char="–"/>
        <a:defRPr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defTabSz="761970" rtl="0" eaLnBrk="1" latinLnBrk="0" hangingPunct="1">
        <a:spcBef>
          <a:spcPct val="20000"/>
        </a:spcBef>
        <a:buFont typeface="Arial" pitchFamily="34" charset="0"/>
        <a:buChar char="–"/>
        <a:defRPr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defTabSz="761970" rtl="0" eaLnBrk="1" latinLnBrk="0" hangingPunct="1">
        <a:spcBef>
          <a:spcPct val="20000"/>
        </a:spcBef>
        <a:buFont typeface="Arial" pitchFamily="34" charset="0"/>
        <a:buChar char="»"/>
        <a:defRPr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73AE2805-11F5-478D-979C-FC1077A20A50}" type="datetime1">
              <a:rPr lang="pl-PL" noProof="0" smtClean="0"/>
              <a:t>06.02.2024</a:t>
            </a:fld>
            <a:endParaRPr lang="pl-PL" noProof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pl-PL" noProof="0"/>
              <a:t>
              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6D22F896-40B5-4ADD-8801-0D06FADFA095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1973113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ziennikustaw.gov.pl/D2023000090001.pdf" TargetMode="External"/><Relationship Id="rId2" Type="http://schemas.openxmlformats.org/officeDocument/2006/relationships/hyperlink" Target="https://dziennikustaw.gov.pl/D2023000057101.pdf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dziennikustaw.gov.pl/D2023000161001.pdf" TargetMode="External"/><Relationship Id="rId4" Type="http://schemas.openxmlformats.org/officeDocument/2006/relationships/hyperlink" Target="https://dziennikustaw.gov.pl/D2020000226101.pdf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dziennikustaw.gov.pl/D2019000178101.pdf" TargetMode="External"/><Relationship Id="rId2" Type="http://schemas.openxmlformats.org/officeDocument/2006/relationships/hyperlink" Target="https://dziennikustaw.gov.pl/D2023000146501.pdf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dziennikustaw.gov.pl/D2020000167201.pdf" TargetMode="External"/><Relationship Id="rId5" Type="http://schemas.openxmlformats.org/officeDocument/2006/relationships/hyperlink" Target="https://dziennikustaw.gov.pl/D2020000135901.pdf" TargetMode="External"/><Relationship Id="rId4" Type="http://schemas.openxmlformats.org/officeDocument/2006/relationships/hyperlink" Target="https://dziennikustaw.gov.pl/D2022000250901.pdf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dziennikustaw.gov.pl/DU/2020/1604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zbiorki.gov.pl/zbiorki/index" TargetMode="External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s://samorzad.pap.pl/sites/default/files/2022-12/Wolontariat_w_szkole_zgodnie_z_prawem.pdf" TargetMode="Externa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8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912" y="230663"/>
            <a:ext cx="1986729" cy="2337503"/>
          </a:xfrm>
          <a:prstGeom prst="rect">
            <a:avLst/>
          </a:prstGeom>
        </p:spPr>
      </p:pic>
      <p:sp>
        <p:nvSpPr>
          <p:cNvPr id="11" name="Podtytuł 2">
            <a:extLst>
              <a:ext uri="{FF2B5EF4-FFF2-40B4-BE49-F238E27FC236}">
                <a16:creationId xmlns:a16="http://schemas.microsoft.com/office/drawing/2014/main" id="{34B7AF72-755F-4E6A-A570-22FCECEE4CAE}"/>
              </a:ext>
            </a:extLst>
          </p:cNvPr>
          <p:cNvSpPr txBox="1">
            <a:spLocks/>
          </p:cNvSpPr>
          <p:nvPr/>
        </p:nvSpPr>
        <p:spPr>
          <a:xfrm>
            <a:off x="9373189" y="6086491"/>
            <a:ext cx="2501182" cy="72565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sz="36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j-cs"/>
              </a:rPr>
              <a:t>www.pzpw.pl</a:t>
            </a:r>
            <a:endParaRPr lang="pl-PL" sz="12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7" name="Tytuł 1">
            <a:extLst>
              <a:ext uri="{FF2B5EF4-FFF2-40B4-BE49-F238E27FC236}">
                <a16:creationId xmlns:a16="http://schemas.microsoft.com/office/drawing/2014/main" id="{EB1A8F78-CBE2-4516-BD5C-F0CFC3D526E6}"/>
              </a:ext>
            </a:extLst>
          </p:cNvPr>
          <p:cNvSpPr txBox="1">
            <a:spLocks/>
          </p:cNvSpPr>
          <p:nvPr/>
        </p:nvSpPr>
        <p:spPr>
          <a:xfrm>
            <a:off x="2436315" y="1840899"/>
            <a:ext cx="9030430" cy="413569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4900" b="1" dirty="0">
                <a:solidFill>
                  <a:schemeClr val="bg1"/>
                </a:solidFill>
                <a:latin typeface="Georgia" panose="02040502050405020303" pitchFamily="18" charset="0"/>
                <a:ea typeface="Source Sans Pro" panose="020B0503030403020204" pitchFamily="34" charset="0"/>
              </a:rPr>
              <a:t>WOLONTARIAT </a:t>
            </a:r>
          </a:p>
          <a:p>
            <a:r>
              <a:rPr lang="pl-PL" sz="4900" b="1" dirty="0">
                <a:solidFill>
                  <a:schemeClr val="bg1"/>
                </a:solidFill>
                <a:latin typeface="Georgia" panose="02040502050405020303" pitchFamily="18" charset="0"/>
                <a:ea typeface="Source Sans Pro" panose="020B0503030403020204" pitchFamily="34" charset="0"/>
              </a:rPr>
              <a:t>W PRAWIE OŚWIATOWYM</a:t>
            </a:r>
          </a:p>
          <a:p>
            <a:pPr algn="l"/>
            <a:endParaRPr lang="pl-PL" sz="4900" b="1" dirty="0">
              <a:solidFill>
                <a:schemeClr val="bg1"/>
              </a:solidFill>
              <a:latin typeface="Georgia" panose="02040502050405020303" pitchFamily="18" charset="0"/>
              <a:ea typeface="Source Sans Pro" panose="020B0503030403020204" pitchFamily="34" charset="0"/>
            </a:endParaRPr>
          </a:p>
          <a:p>
            <a:pPr algn="l"/>
            <a:endParaRPr lang="pl-PL" sz="4900" b="1" dirty="0">
              <a:solidFill>
                <a:schemeClr val="bg1"/>
              </a:solidFill>
              <a:latin typeface="Georgia" panose="02040502050405020303" pitchFamily="18" charset="0"/>
              <a:ea typeface="Source Sans Pro" panose="020B0503030403020204" pitchFamily="34" charset="0"/>
            </a:endParaRPr>
          </a:p>
          <a:p>
            <a:pPr algn="l"/>
            <a:endParaRPr lang="pl-PL" b="1" dirty="0">
              <a:solidFill>
                <a:schemeClr val="bg1"/>
              </a:solidFill>
              <a:latin typeface="Georgia" panose="02040502050405020303" pitchFamily="18" charset="0"/>
              <a:ea typeface="Source Sans Pro" panose="020B0503030403020204" pitchFamily="34" charset="0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CB13FD73-1BA4-4A92-9FC1-9FBEDF64E237}"/>
              </a:ext>
            </a:extLst>
          </p:cNvPr>
          <p:cNvSpPr txBox="1"/>
          <p:nvPr/>
        </p:nvSpPr>
        <p:spPr>
          <a:xfrm>
            <a:off x="3987328" y="4998923"/>
            <a:ext cx="57683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pl-PL" sz="3200" dirty="0">
                <a:solidFill>
                  <a:schemeClr val="bg1"/>
                </a:solidFill>
                <a:latin typeface="Georgia" panose="02040502050405020303" pitchFamily="18" charset="0"/>
                <a:ea typeface="Source Sans Pro" panose="020B0503030403020204" pitchFamily="34" charset="0"/>
              </a:rPr>
              <a:t>styczeń  2024 r</a:t>
            </a:r>
            <a:r>
              <a:rPr lang="pl-PL" sz="24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778836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583EFC11-66DE-6AA2-9295-04967A59D5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8996" y="68263"/>
            <a:ext cx="9534007" cy="6721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011293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F59EF1AE-FE6F-B2A3-7C28-265C740E6E7E}"/>
              </a:ext>
            </a:extLst>
          </p:cNvPr>
          <p:cNvSpPr txBox="1"/>
          <p:nvPr/>
        </p:nvSpPr>
        <p:spPr>
          <a:xfrm>
            <a:off x="1383323" y="375138"/>
            <a:ext cx="10468709" cy="56509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2400" b="1" dirty="0">
                <a:solidFill>
                  <a:srgbClr val="002060"/>
                </a:solidFill>
                <a:latin typeface="Georgia" panose="02040502050405020303" pitchFamily="18" charset="0"/>
              </a:rPr>
              <a:t>AKTY PRAWNE REGULUJĄCE DZIAŁALNOŚĆ WOLONTARIATU W SZKOLE</a:t>
            </a:r>
          </a:p>
          <a:p>
            <a:pPr algn="ctr"/>
            <a:endParaRPr lang="pl-PL" sz="2400" b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marL="358775" indent="-358775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l-PL" sz="2800" b="1" dirty="0">
                <a:latin typeface="Georgia" panose="02040502050405020303" pitchFamily="18" charset="0"/>
              </a:rPr>
              <a:t>Ustawa o działalności pożytku publicznego </a:t>
            </a:r>
          </a:p>
          <a:p>
            <a:pPr marL="358775">
              <a:lnSpc>
                <a:spcPct val="107000"/>
              </a:lnSpc>
              <a:spcAft>
                <a:spcPts val="800"/>
              </a:spcAft>
              <a:tabLst>
                <a:tab pos="1168400" algn="l"/>
              </a:tabLst>
            </a:pPr>
            <a:r>
              <a:rPr lang="pl-PL" sz="2800" b="1" dirty="0">
                <a:latin typeface="Georgia" panose="02040502050405020303" pitchFamily="18" charset="0"/>
              </a:rPr>
              <a:t>i o wolontariacie  </a:t>
            </a:r>
            <a:r>
              <a:rPr lang="pl-PL" sz="2800" u="sng" kern="100" dirty="0">
                <a:solidFill>
                  <a:srgbClr val="0563C1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https://dziennikustaw.gov.pl/D2023000057101.pdf</a:t>
            </a:r>
            <a:endParaRPr lang="pl-PL" sz="2800" u="sng" kern="100" dirty="0">
              <a:solidFill>
                <a:srgbClr val="0563C1"/>
              </a:solidFill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sz="2800" b="1" dirty="0">
                <a:latin typeface="Georgia" panose="02040502050405020303" pitchFamily="18" charset="0"/>
              </a:rPr>
              <a:t> Ustawa Prawo oświatowe     </a:t>
            </a:r>
            <a:r>
              <a:rPr lang="pl-PL" sz="2800" dirty="0">
                <a:latin typeface="Georgia" panose="02040502050405020303" pitchFamily="18" charset="0"/>
                <a:hlinkClick r:id="rId3"/>
              </a:rPr>
              <a:t>https://dziennikustaw.gov.pl/D2023000090001.pdf</a:t>
            </a:r>
            <a:endParaRPr lang="pl-PL" sz="2800" dirty="0">
              <a:latin typeface="Georgia" panose="020405020504050203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sz="2800" b="1" dirty="0">
                <a:latin typeface="Georgia" panose="02040502050405020303" pitchFamily="18" charset="0"/>
              </a:rPr>
              <a:t>Prawo o stowarzyszeniach </a:t>
            </a:r>
            <a:r>
              <a:rPr lang="pl-PL" sz="2800" dirty="0">
                <a:latin typeface="Georgia" panose="02040502050405020303" pitchFamily="18" charset="0"/>
                <a:hlinkClick r:id="rId4"/>
              </a:rPr>
              <a:t>https://dziennikustaw.gov.pl/D2020000226101.pdf</a:t>
            </a:r>
            <a:r>
              <a:rPr lang="pl-PL" sz="2800" dirty="0">
                <a:latin typeface="Georgia" panose="02040502050405020303" pitchFamily="18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sz="2800" b="1" dirty="0">
                <a:latin typeface="Georgia" panose="02040502050405020303" pitchFamily="18" charset="0"/>
              </a:rPr>
              <a:t>Kodeks cywilny </a:t>
            </a:r>
            <a:r>
              <a:rPr lang="pl-PL" sz="2800" dirty="0">
                <a:latin typeface="Georgia" panose="02040502050405020303" pitchFamily="18" charset="0"/>
                <a:hlinkClick r:id="rId5"/>
              </a:rPr>
              <a:t>https://dziennikustaw.gov.pl/D2023000161001.pdf</a:t>
            </a:r>
            <a:r>
              <a:rPr lang="pl-PL" sz="2800" dirty="0">
                <a:latin typeface="Georgia" panose="02040502050405020303" pitchFamily="18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802308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EFAE6B41-1748-8D37-83B0-8791E7258F3D}"/>
              </a:ext>
            </a:extLst>
          </p:cNvPr>
          <p:cNvSpPr txBox="1"/>
          <p:nvPr/>
        </p:nvSpPr>
        <p:spPr>
          <a:xfrm>
            <a:off x="1225486" y="452210"/>
            <a:ext cx="10633434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pl-PL" sz="2800" b="1" dirty="0">
                <a:latin typeface="Georgia" panose="02040502050405020303" pitchFamily="18" charset="0"/>
              </a:rPr>
              <a:t>Kodeks pracy   </a:t>
            </a:r>
            <a:r>
              <a:rPr lang="pl-PL" sz="2800" dirty="0">
                <a:latin typeface="Georgia" panose="02040502050405020303" pitchFamily="18" charset="0"/>
                <a:hlinkClick r:id="rId2"/>
              </a:rPr>
              <a:t>https://dziennikustaw.gov.pl/D2023000146501.pdf</a:t>
            </a:r>
            <a:endParaRPr lang="pl-PL" sz="2800" dirty="0">
              <a:latin typeface="Georgia" panose="02040502050405020303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pl-PL" sz="2800" b="1" dirty="0">
                <a:latin typeface="Georgia" panose="02040502050405020303" pitchFamily="18" charset="0"/>
              </a:rPr>
              <a:t>RODO ustawa o ochronie danych osobowych    </a:t>
            </a:r>
            <a:r>
              <a:rPr lang="pl-PL" sz="2800" dirty="0">
                <a:latin typeface="Georgia" panose="02040502050405020303" pitchFamily="18" charset="0"/>
                <a:hlinkClick r:id="rId3"/>
              </a:rPr>
              <a:t>https://dziennikustaw.gov.pl/D2019000178101.pdf</a:t>
            </a:r>
            <a:endParaRPr lang="pl-PL" sz="2800" dirty="0">
              <a:latin typeface="Georgia" panose="02040502050405020303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pl-PL" sz="2800" b="1" dirty="0">
                <a:latin typeface="Georgia" panose="02040502050405020303" pitchFamily="18" charset="0"/>
              </a:rPr>
              <a:t>Ustawa o prawie autorskim i prawach pokrewnych  </a:t>
            </a:r>
            <a:r>
              <a:rPr lang="pl-PL" sz="2800" dirty="0">
                <a:latin typeface="Georgia" panose="02040502050405020303" pitchFamily="18" charset="0"/>
                <a:hlinkClick r:id="rId4"/>
              </a:rPr>
              <a:t>https://dziennikustaw.gov.pl/D2022000250901.pdf</a:t>
            </a:r>
            <a:r>
              <a:rPr lang="pl-PL" sz="2800" dirty="0">
                <a:latin typeface="Georgia" panose="02040502050405020303" pitchFamily="18" charset="0"/>
              </a:rPr>
              <a:t> 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pl-PL" sz="2800" b="1" dirty="0">
                <a:latin typeface="Georgia" panose="02040502050405020303" pitchFamily="18" charset="0"/>
              </a:rPr>
              <a:t>Kodeks rodzinny i opiekuńczy </a:t>
            </a:r>
            <a:r>
              <a:rPr lang="pl-PL" sz="2800" dirty="0">
                <a:latin typeface="Georgia" panose="02040502050405020303" pitchFamily="18" charset="0"/>
                <a:hlinkClick r:id="rId5"/>
              </a:rPr>
              <a:t>https://dziennikustaw.gov.pl/D2020000135901.pdf</a:t>
            </a:r>
            <a:r>
              <a:rPr lang="pl-PL" sz="2800" dirty="0">
                <a:latin typeface="Georgia" panose="02040502050405020303" pitchFamily="18" charset="0"/>
              </a:rPr>
              <a:t>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pl-PL" sz="2800" b="1" dirty="0">
                <a:latin typeface="Georgia" panose="02040502050405020303" pitchFamily="18" charset="0"/>
              </a:rPr>
              <a:t>Ustawa o zasadach prowadzenia zbiórek publicznych  </a:t>
            </a:r>
            <a:r>
              <a:rPr lang="pl-PL" sz="2800" dirty="0">
                <a:latin typeface="Georgia" panose="02040502050405020303" pitchFamily="18" charset="0"/>
                <a:hlinkClick r:id="rId6"/>
              </a:rPr>
              <a:t>https://dziennikustaw.gov.pl/D2020000167201.pdf</a:t>
            </a:r>
            <a:r>
              <a:rPr lang="pl-PL" sz="2800" dirty="0">
                <a:latin typeface="Georgia" panose="02040502050405020303" pitchFamily="18" charset="0"/>
              </a:rPr>
              <a:t>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pl-PL" sz="2800" b="1" dirty="0">
                <a:latin typeface="Georgia" panose="02040502050405020303" pitchFamily="18" charset="0"/>
              </a:rPr>
              <a:t>Inne akty prawne – w zależności od rodzaju podejmowanych działań</a:t>
            </a:r>
            <a:endParaRPr lang="pl-PL" sz="2800" dirty="0">
              <a:latin typeface="Georgia" panose="02040502050405020303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pl-PL" sz="2800" b="1" dirty="0">
                <a:latin typeface="Georgia" panose="02040502050405020303" pitchFamily="18" charset="0"/>
              </a:rPr>
              <a:t>Statut szkoły, regulaminy szkolne</a:t>
            </a:r>
          </a:p>
        </p:txBody>
      </p:sp>
    </p:spTree>
    <p:extLst>
      <p:ext uri="{BB962C8B-B14F-4D97-AF65-F5344CB8AC3E}">
        <p14:creationId xmlns:p14="http://schemas.microsoft.com/office/powerpoint/2010/main" val="24590462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C4758E4F-E4AF-4326-08A1-DB432095A9B2}"/>
              </a:ext>
            </a:extLst>
          </p:cNvPr>
          <p:cNvSpPr txBox="1"/>
          <p:nvPr/>
        </p:nvSpPr>
        <p:spPr>
          <a:xfrm>
            <a:off x="1337517" y="903643"/>
            <a:ext cx="10023232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2800" b="1" dirty="0">
                <a:solidFill>
                  <a:srgbClr val="002060"/>
                </a:solidFill>
                <a:latin typeface="Georgia" panose="02040502050405020303" pitchFamily="18" charset="0"/>
              </a:rPr>
              <a:t>PRZYKŁADOWE MODELE ORGANIZACYJNE WOLONTARIATU SZKOLNEGO:</a:t>
            </a:r>
          </a:p>
          <a:p>
            <a:endParaRPr lang="pl-PL" sz="2800" b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pl-PL" sz="2800" b="1" dirty="0">
                <a:solidFill>
                  <a:srgbClr val="002060"/>
                </a:solidFill>
                <a:latin typeface="Georgia" panose="02040502050405020303" pitchFamily="18" charset="0"/>
              </a:rPr>
              <a:t>Szkoła jako organizator wolontariatu.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2800" b="1" dirty="0">
                <a:solidFill>
                  <a:srgbClr val="002060"/>
                </a:solidFill>
                <a:latin typeface="Georgia" panose="02040502050405020303" pitchFamily="18" charset="0"/>
              </a:rPr>
              <a:t>Szkoła jako korzystający i organizator.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2800" b="1" dirty="0">
                <a:solidFill>
                  <a:srgbClr val="002060"/>
                </a:solidFill>
                <a:latin typeface="Georgia" panose="02040502050405020303" pitchFamily="18" charset="0"/>
              </a:rPr>
              <a:t>Wolontariat w szkole organizowany przez organizacje pozarządowe.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2800" b="1" dirty="0">
                <a:solidFill>
                  <a:srgbClr val="002060"/>
                </a:solidFill>
                <a:latin typeface="Georgia" panose="02040502050405020303" pitchFamily="18" charset="0"/>
              </a:rPr>
              <a:t>Wolontariat osób fizycznych na rzecz szkoły.</a:t>
            </a:r>
          </a:p>
        </p:txBody>
      </p:sp>
    </p:spTree>
    <p:extLst>
      <p:ext uri="{BB962C8B-B14F-4D97-AF65-F5344CB8AC3E}">
        <p14:creationId xmlns:p14="http://schemas.microsoft.com/office/powerpoint/2010/main" val="36604710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A5AE54FF-039A-4238-912D-725795EA1AAD}"/>
              </a:ext>
            </a:extLst>
          </p:cNvPr>
          <p:cNvSpPr txBox="1"/>
          <p:nvPr/>
        </p:nvSpPr>
        <p:spPr>
          <a:xfrm>
            <a:off x="311085" y="573740"/>
            <a:ext cx="11481847" cy="66171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3200" b="1" dirty="0">
                <a:solidFill>
                  <a:srgbClr val="002060"/>
                </a:solidFill>
                <a:highlight>
                  <a:srgbClr val="FFFF00"/>
                </a:highlight>
                <a:latin typeface="Georgia" panose="02040502050405020303" pitchFamily="18" charset="0"/>
              </a:rPr>
              <a:t>PRAWO W PRAKTYCE SZKOLNEJ</a:t>
            </a:r>
          </a:p>
          <a:p>
            <a:endParaRPr lang="pl-PL" sz="2800" b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r>
              <a:rPr lang="pl-PL" sz="2800" b="1" dirty="0">
                <a:solidFill>
                  <a:srgbClr val="002060"/>
                </a:solidFill>
                <a:highlight>
                  <a:srgbClr val="00FF00"/>
                </a:highlight>
                <a:latin typeface="Georgia" panose="02040502050405020303" pitchFamily="18" charset="0"/>
              </a:rPr>
              <a:t>Art. 1. Prawa oświatowego </a:t>
            </a:r>
            <a:r>
              <a:rPr lang="pl-PL" sz="2800" b="1" dirty="0">
                <a:solidFill>
                  <a:srgbClr val="002060"/>
                </a:solidFill>
                <a:latin typeface="Georgia" panose="02040502050405020303" pitchFamily="18" charset="0"/>
              </a:rPr>
              <a:t>[Cele systemu oświaty]</a:t>
            </a:r>
          </a:p>
          <a:p>
            <a:r>
              <a:rPr lang="pl-PL" sz="2800" b="1" dirty="0">
                <a:solidFill>
                  <a:srgbClr val="002060"/>
                </a:solidFill>
                <a:latin typeface="Georgia" panose="02040502050405020303" pitchFamily="18" charset="0"/>
              </a:rPr>
              <a:t>System oświaty zapewnia w szczególności: (…)</a:t>
            </a:r>
          </a:p>
          <a:p>
            <a:r>
              <a:rPr lang="pl-PL" sz="2800" b="1" dirty="0">
                <a:solidFill>
                  <a:srgbClr val="002060"/>
                </a:solidFill>
                <a:latin typeface="Georgia" panose="02040502050405020303" pitchFamily="18" charset="0"/>
              </a:rPr>
              <a:t>12) kształtowanie u uczniów postaw prospołecznych, w tym poprzez możliwość udziału w działaniach z zakresu wolontariatu</a:t>
            </a:r>
          </a:p>
          <a:p>
            <a:endParaRPr lang="pl-PL" sz="2800" b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r>
              <a:rPr lang="pl-PL" sz="2800" b="1" dirty="0">
                <a:solidFill>
                  <a:srgbClr val="002060"/>
                </a:solidFill>
                <a:highlight>
                  <a:srgbClr val="00FF00"/>
                </a:highlight>
                <a:latin typeface="Georgia" panose="02040502050405020303" pitchFamily="18" charset="0"/>
              </a:rPr>
              <a:t>Art. 68. Prawa oświatowego </a:t>
            </a:r>
            <a:r>
              <a:rPr lang="pl-PL" sz="2800" b="1" dirty="0">
                <a:solidFill>
                  <a:srgbClr val="002060"/>
                </a:solidFill>
                <a:latin typeface="Georgia" panose="02040502050405020303" pitchFamily="18" charset="0"/>
              </a:rPr>
              <a:t>[Kompetencje dyrektora szkoły lub placówki]</a:t>
            </a:r>
          </a:p>
          <a:p>
            <a:r>
              <a:rPr lang="pl-PL" sz="2800" b="1" dirty="0">
                <a:solidFill>
                  <a:srgbClr val="002060"/>
                </a:solidFill>
                <a:latin typeface="Georgia" panose="02040502050405020303" pitchFamily="18" charset="0"/>
              </a:rPr>
              <a:t>1. Dyrektor szkoły lub placówki w szczególności:</a:t>
            </a:r>
          </a:p>
          <a:p>
            <a:r>
              <a:rPr lang="pl-PL" sz="2800" b="1" dirty="0">
                <a:solidFill>
                  <a:srgbClr val="002060"/>
                </a:solidFill>
                <a:latin typeface="Georgia" panose="02040502050405020303" pitchFamily="18" charset="0"/>
              </a:rPr>
              <a:t>(…) 9) stwarza warunki do działania w szkole</a:t>
            </a:r>
          </a:p>
          <a:p>
            <a:r>
              <a:rPr lang="pl-PL" sz="2800" b="1" dirty="0">
                <a:solidFill>
                  <a:srgbClr val="002060"/>
                </a:solidFill>
                <a:latin typeface="Georgia" panose="02040502050405020303" pitchFamily="18" charset="0"/>
              </a:rPr>
              <a:t>lub placówce: wolontariuszy (…)</a:t>
            </a:r>
          </a:p>
          <a:p>
            <a:endParaRPr lang="pl-PL" sz="2800" b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endParaRPr lang="pl-PL" sz="28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0177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CCE5F634-4A78-4A20-B0E8-0AB990504462}"/>
              </a:ext>
            </a:extLst>
          </p:cNvPr>
          <p:cNvSpPr txBox="1"/>
          <p:nvPr/>
        </p:nvSpPr>
        <p:spPr>
          <a:xfrm>
            <a:off x="1362654" y="280145"/>
            <a:ext cx="10326581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sz="2800" b="1" dirty="0">
                <a:solidFill>
                  <a:srgbClr val="002060"/>
                </a:solidFill>
                <a:latin typeface="Georgia" panose="02040502050405020303" pitchFamily="18" charset="0"/>
              </a:rPr>
              <a:t>Dyrektor szkoły w ramach kompetencji, o których mowa w cytowanym  wyżej art. </a:t>
            </a:r>
            <a:r>
              <a:rPr lang="pl-PL" sz="2800" b="1" dirty="0">
                <a:solidFill>
                  <a:srgbClr val="002060"/>
                </a:solidFill>
                <a:highlight>
                  <a:srgbClr val="00FF00"/>
                </a:highlight>
                <a:latin typeface="Georgia" panose="02040502050405020303" pitchFamily="18" charset="0"/>
              </a:rPr>
              <a:t>68 ust. 1 pkt 9 Prawa oświatowego</a:t>
            </a:r>
            <a:r>
              <a:rPr lang="pl-PL" sz="2800" b="1" dirty="0">
                <a:solidFill>
                  <a:srgbClr val="002060"/>
                </a:solidFill>
                <a:latin typeface="Georgia" panose="02040502050405020303" pitchFamily="18" charset="0"/>
              </a:rPr>
              <a:t>, współtworzy ramy działania wolontariatu w szkole – może to być klub, koło itp., które działają na podstawie przyjętego przez wolontariuszy i zaakceptowanego przez dyrektora regulaminu. </a:t>
            </a:r>
          </a:p>
          <a:p>
            <a:pPr algn="just"/>
            <a:r>
              <a:rPr lang="pl-PL" sz="2800" b="1" dirty="0">
                <a:solidFill>
                  <a:srgbClr val="002060"/>
                </a:solidFill>
                <a:latin typeface="Georgia" panose="02040502050405020303" pitchFamily="18" charset="0"/>
              </a:rPr>
              <a:t>Opiekę nad działaniem takiej struktury sprawuje wyznaczony przez dyrektora szkoły koordynator wolontariatu (najczęściej nauczyciel). </a:t>
            </a:r>
          </a:p>
          <a:p>
            <a:pPr algn="just"/>
            <a:r>
              <a:rPr lang="pl-PL" sz="2800" b="1" dirty="0">
                <a:solidFill>
                  <a:srgbClr val="002060"/>
                </a:solidFill>
                <a:latin typeface="Georgia" panose="02040502050405020303" pitchFamily="18" charset="0"/>
              </a:rPr>
              <a:t>Szkolne regulaminy wolontariatu powinny zawierać wiele postanowień systematyzujących organizację i zakres działania wolontariatu w szkole</a:t>
            </a:r>
          </a:p>
        </p:txBody>
      </p:sp>
    </p:spTree>
    <p:extLst>
      <p:ext uri="{BB962C8B-B14F-4D97-AF65-F5344CB8AC3E}">
        <p14:creationId xmlns:p14="http://schemas.microsoft.com/office/powerpoint/2010/main" val="23116399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8F4CE746-F033-A05B-FD2F-EDFB883FBCE0}"/>
              </a:ext>
            </a:extLst>
          </p:cNvPr>
          <p:cNvSpPr txBox="1"/>
          <p:nvPr/>
        </p:nvSpPr>
        <p:spPr>
          <a:xfrm>
            <a:off x="1406768" y="386862"/>
            <a:ext cx="10527566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sz="2800" b="1" dirty="0">
                <a:solidFill>
                  <a:srgbClr val="002060"/>
                </a:solidFill>
                <a:latin typeface="Georgia" panose="02040502050405020303" pitchFamily="18" charset="0"/>
              </a:rPr>
              <a:t>Kompetencje dyrektora szkoły w powyższym zakresie powiązane są bezpośrednio z realizacją jednego </a:t>
            </a:r>
          </a:p>
          <a:p>
            <a:pPr algn="just"/>
            <a:r>
              <a:rPr lang="pl-PL" sz="2800" b="1" dirty="0">
                <a:solidFill>
                  <a:srgbClr val="002060"/>
                </a:solidFill>
                <a:latin typeface="Georgia" panose="02040502050405020303" pitchFamily="18" charset="0"/>
              </a:rPr>
              <a:t>z podstawowych celów systemu oświaty opisanych </a:t>
            </a:r>
          </a:p>
          <a:p>
            <a:pPr algn="just"/>
            <a:r>
              <a:rPr lang="pl-PL" sz="2800" b="1" dirty="0">
                <a:solidFill>
                  <a:srgbClr val="002060"/>
                </a:solidFill>
                <a:highlight>
                  <a:srgbClr val="00FF00"/>
                </a:highlight>
                <a:latin typeface="Georgia" panose="02040502050405020303" pitchFamily="18" charset="0"/>
              </a:rPr>
              <a:t>Art. 1. Prawa oświatowego</a:t>
            </a:r>
          </a:p>
          <a:p>
            <a:pPr algn="just"/>
            <a:r>
              <a:rPr lang="pl-PL" sz="2800" b="1" dirty="0">
                <a:solidFill>
                  <a:srgbClr val="002060"/>
                </a:solidFill>
                <a:latin typeface="Georgia" panose="02040502050405020303" pitchFamily="18" charset="0"/>
              </a:rPr>
              <a:t>Konkretne kompetencje i obowiązki dyrektora szkoły w tym zakresie to m.in.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pl-PL" sz="2800" b="1" dirty="0">
                <a:solidFill>
                  <a:srgbClr val="002060"/>
                </a:solidFill>
                <a:latin typeface="Georgia" panose="02040502050405020303" pitchFamily="18" charset="0"/>
              </a:rPr>
              <a:t>określenie organizacji wolontariatu w statucie szkoły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pl-PL" sz="2800" b="1" dirty="0">
                <a:solidFill>
                  <a:srgbClr val="002060"/>
                </a:solidFill>
                <a:latin typeface="Georgia" panose="02040502050405020303" pitchFamily="18" charset="0"/>
              </a:rPr>
              <a:t>udostępnienie informacji o wolontariacie szkolnym – strona internetowa, tablica ogłoszeń, media, itp.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pl-PL" sz="2800" b="1" dirty="0">
                <a:solidFill>
                  <a:srgbClr val="002060"/>
                </a:solidFill>
                <a:latin typeface="Georgia" panose="02040502050405020303" pitchFamily="18" charset="0"/>
              </a:rPr>
              <a:t>weryfikowanie i zatwierdzanie regulaminu działalności wolontariuszy na terenie szkoły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pl-PL" sz="2800" b="1" dirty="0">
                <a:solidFill>
                  <a:srgbClr val="002060"/>
                </a:solidFill>
                <a:latin typeface="Georgia" panose="02040502050405020303" pitchFamily="18" charset="0"/>
              </a:rPr>
              <a:t>zadbanie o odpowiednie prowadzenie dokumentacji związanej z wolontariatem i jej archiwizację;</a:t>
            </a:r>
          </a:p>
          <a:p>
            <a:endParaRPr lang="pl-PL" sz="28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53625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8F6CCDF9-7E6B-4C12-459F-A683D06129C0}"/>
              </a:ext>
            </a:extLst>
          </p:cNvPr>
          <p:cNvSpPr txBox="1"/>
          <p:nvPr/>
        </p:nvSpPr>
        <p:spPr>
          <a:xfrm>
            <a:off x="1312985" y="398585"/>
            <a:ext cx="10386646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8775" indent="-358775" algn="just">
              <a:buFont typeface="Wingdings" panose="05000000000000000000" pitchFamily="2" charset="2"/>
              <a:buChar char="ü"/>
            </a:pPr>
            <a:r>
              <a:rPr lang="pl-PL" sz="2800" b="1" dirty="0">
                <a:solidFill>
                  <a:srgbClr val="002060"/>
                </a:solidFill>
                <a:latin typeface="Georgia" panose="02040502050405020303" pitchFamily="18" charset="0"/>
              </a:rPr>
              <a:t>równocześnie z uprawnieniem zatwierdzania zasad działania wolontariatu w szkole, dyrektor szkoły ma uprawnienia do ingerencji w działalność wolontariuszy, w sytuacji, kiedy działalność taka nie będzie prowadzona zgodnie z postanowieniami statutu szkoły czy regulaminów wewnątrzszkolnych</a:t>
            </a:r>
          </a:p>
          <a:p>
            <a:endParaRPr lang="pl-PL" b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marL="358775" indent="-358775" algn="just">
              <a:buFont typeface="Wingdings" panose="05000000000000000000" pitchFamily="2" charset="2"/>
              <a:buChar char="ü"/>
            </a:pPr>
            <a:r>
              <a:rPr lang="pl-PL" sz="2800" b="1" dirty="0">
                <a:solidFill>
                  <a:srgbClr val="002060"/>
                </a:solidFill>
                <a:latin typeface="Georgia" panose="02040502050405020303" pitchFamily="18" charset="0"/>
              </a:rPr>
              <a:t>dyrektor szkoły we współpracy z innymi organami szkoły może rozważyć podejmowanie decyzji o ewentualnym dofinansowaniu działalności wolontariatu w zakresie swoich kompetencji związanych z gospodarką finansową szkoły;</a:t>
            </a:r>
          </a:p>
        </p:txBody>
      </p:sp>
    </p:spTree>
    <p:extLst>
      <p:ext uri="{BB962C8B-B14F-4D97-AF65-F5344CB8AC3E}">
        <p14:creationId xmlns:p14="http://schemas.microsoft.com/office/powerpoint/2010/main" val="5743360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4545F57A-E1F3-4843-A55D-F7A3FF691CBE}"/>
              </a:ext>
            </a:extLst>
          </p:cNvPr>
          <p:cNvSpPr txBox="1"/>
          <p:nvPr/>
        </p:nvSpPr>
        <p:spPr>
          <a:xfrm>
            <a:off x="867267" y="672216"/>
            <a:ext cx="10699423" cy="53707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2800" b="1" dirty="0">
                <a:solidFill>
                  <a:srgbClr val="002060"/>
                </a:solidFill>
                <a:highlight>
                  <a:srgbClr val="00FF00"/>
                </a:highlight>
                <a:latin typeface="Georgia" panose="02040502050405020303" pitchFamily="18" charset="0"/>
              </a:rPr>
              <a:t>Art. 85. [Samorząd uczniowski] Prawa oświatowego </a:t>
            </a:r>
          </a:p>
          <a:p>
            <a:endParaRPr lang="pl-PL" b="1" dirty="0">
              <a:solidFill>
                <a:srgbClr val="002060"/>
              </a:solidFill>
              <a:highlight>
                <a:srgbClr val="00FF00"/>
              </a:highlight>
              <a:latin typeface="Georgia" panose="02040502050405020303" pitchFamily="18" charset="0"/>
            </a:endParaRPr>
          </a:p>
          <a:p>
            <a:pPr marL="514350" indent="-514350">
              <a:buAutoNum type="arabicPeriod"/>
            </a:pPr>
            <a:r>
              <a:rPr lang="pl-PL" sz="2800" b="1" dirty="0">
                <a:solidFill>
                  <a:srgbClr val="002060"/>
                </a:solidFill>
                <a:latin typeface="Georgia" panose="02040502050405020303" pitchFamily="18" charset="0"/>
              </a:rPr>
              <a:t>W szkole i placówce działa samorząd uczniowski, zwany dalej „samorządem”.</a:t>
            </a:r>
          </a:p>
          <a:p>
            <a:pPr marL="342900" indent="-342900">
              <a:buFont typeface="+mj-lt"/>
              <a:buAutoNum type="arabicPeriod"/>
            </a:pPr>
            <a:endParaRPr lang="pl-PL" sz="1100" b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pl-PL" sz="2800" b="1" dirty="0">
                <a:solidFill>
                  <a:srgbClr val="002060"/>
                </a:solidFill>
                <a:latin typeface="Georgia" panose="02040502050405020303" pitchFamily="18" charset="0"/>
              </a:rPr>
              <a:t>Samorząd tworzą wszyscy uczniowie szkoły lub placówki. (…)</a:t>
            </a:r>
          </a:p>
          <a:p>
            <a:pPr marL="342900" indent="-342900">
              <a:buFont typeface="+mj-lt"/>
              <a:buAutoNum type="arabicPeriod"/>
            </a:pPr>
            <a:endParaRPr lang="pl-PL" sz="1400" b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marL="514350" indent="-514350">
              <a:buFont typeface="+mj-lt"/>
              <a:buAutoNum type="arabicPeriod" startAt="6"/>
            </a:pPr>
            <a:r>
              <a:rPr lang="pl-PL" sz="2800" b="1" dirty="0">
                <a:solidFill>
                  <a:srgbClr val="002060"/>
                </a:solidFill>
                <a:latin typeface="Georgia" panose="02040502050405020303" pitchFamily="18" charset="0"/>
              </a:rPr>
              <a:t>6. Samorząd w porozumieniu z dyrektorem szkoły lub placówki może podejmować działania z zakresu wolontariatu.</a:t>
            </a:r>
          </a:p>
          <a:p>
            <a:pPr marL="342900" indent="-342900">
              <a:buFont typeface="+mj-lt"/>
              <a:buAutoNum type="arabicPeriod" startAt="6"/>
            </a:pPr>
            <a:endParaRPr lang="pl-PL" sz="1400" b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marL="514350" indent="-514350">
              <a:buFont typeface="+mj-lt"/>
              <a:buAutoNum type="arabicPeriod" startAt="6"/>
            </a:pPr>
            <a:r>
              <a:rPr lang="pl-PL" sz="2800" b="1" dirty="0">
                <a:solidFill>
                  <a:srgbClr val="002060"/>
                </a:solidFill>
                <a:latin typeface="Georgia" panose="02040502050405020303" pitchFamily="18" charset="0"/>
              </a:rPr>
              <a:t>Samorząd może ze swojego składu wyłonić radę wolontariatu.</a:t>
            </a:r>
          </a:p>
        </p:txBody>
      </p:sp>
    </p:spTree>
    <p:extLst>
      <p:ext uri="{BB962C8B-B14F-4D97-AF65-F5344CB8AC3E}">
        <p14:creationId xmlns:p14="http://schemas.microsoft.com/office/powerpoint/2010/main" val="11661696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06AD959E-EF07-BCD7-F4F6-8C90CD86E690}"/>
              </a:ext>
            </a:extLst>
          </p:cNvPr>
          <p:cNvSpPr txBox="1"/>
          <p:nvPr/>
        </p:nvSpPr>
        <p:spPr>
          <a:xfrm>
            <a:off x="367645" y="366623"/>
            <a:ext cx="11349873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2800" b="1" dirty="0">
                <a:solidFill>
                  <a:srgbClr val="002060"/>
                </a:solidFill>
                <a:latin typeface="Georgia" panose="02040502050405020303" pitchFamily="18" charset="0"/>
              </a:rPr>
              <a:t>    </a:t>
            </a:r>
            <a:r>
              <a:rPr lang="pl-PL" sz="2800" b="1" dirty="0">
                <a:solidFill>
                  <a:srgbClr val="002060"/>
                </a:solidFill>
                <a:highlight>
                  <a:srgbClr val="00FF00"/>
                </a:highlight>
                <a:latin typeface="Georgia" panose="02040502050405020303" pitchFamily="18" charset="0"/>
              </a:rPr>
              <a:t> Art. 86 Prawa oświatowego </a:t>
            </a:r>
          </a:p>
          <a:p>
            <a:pPr algn="ctr"/>
            <a:r>
              <a:rPr lang="pl-PL" sz="2600" b="1" dirty="0">
                <a:solidFill>
                  <a:srgbClr val="002060"/>
                </a:solidFill>
                <a:latin typeface="Georgia" panose="02040502050405020303" pitchFamily="18" charset="0"/>
              </a:rPr>
              <a:t>[Organizacje społeczne działające w szkole]</a:t>
            </a:r>
          </a:p>
          <a:p>
            <a:pPr algn="ctr"/>
            <a:endParaRPr lang="pl-PL" sz="1400" b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marL="514350" indent="-514350" algn="just">
              <a:buAutoNum type="arabicPeriod"/>
            </a:pPr>
            <a:r>
              <a:rPr lang="pl-PL" sz="2600" b="1" dirty="0">
                <a:solidFill>
                  <a:srgbClr val="002060"/>
                </a:solidFill>
                <a:latin typeface="Georgia" panose="02040502050405020303" pitchFamily="18" charset="0"/>
              </a:rPr>
              <a:t>W szkole i placówce mogą działać, z wyjątkiem partii i organizacji politycznych, stowarzyszenia i inne organizacje, a w szczególności organizacje harcerskie, których celem statutowym jest działalność wychowawcza albo rozszerzanie i wzbogacanie form działalności dydaktycznej, wychowawczej, opiekuńczej i innowacyjnej szkoły lub placówki.</a:t>
            </a:r>
          </a:p>
          <a:p>
            <a:pPr marL="514350" indent="-514350" algn="just">
              <a:buAutoNum type="arabicPeriod"/>
            </a:pPr>
            <a:r>
              <a:rPr lang="pl-PL" sz="2600" b="1" dirty="0">
                <a:solidFill>
                  <a:srgbClr val="002060"/>
                </a:solidFill>
                <a:latin typeface="Georgia" panose="02040502050405020303" pitchFamily="18" charset="0"/>
              </a:rPr>
              <a:t>Podjęcie działalności w szkole lub placówce przez stowarzyszenie lub inną organizację, o których mowa w ust. 1, wymaga uzyskania zgody dyrektora szkoły lub placówki, wyrażone po uprzednim uzgodnieniu warunków tej działalności oraz po uzyskaniu pozytywnej opinii rady szkoły lub placówki i rady rodziców.</a:t>
            </a:r>
          </a:p>
        </p:txBody>
      </p:sp>
    </p:spTree>
    <p:extLst>
      <p:ext uri="{BB962C8B-B14F-4D97-AF65-F5344CB8AC3E}">
        <p14:creationId xmlns:p14="http://schemas.microsoft.com/office/powerpoint/2010/main" val="1509264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686783D9-C837-4709-AD57-8F6D3F0D60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9" y="0"/>
            <a:ext cx="92605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6572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CB73962A-A097-46ED-B41F-D6F11633A6EF}"/>
              </a:ext>
            </a:extLst>
          </p:cNvPr>
          <p:cNvSpPr txBox="1"/>
          <p:nvPr/>
        </p:nvSpPr>
        <p:spPr>
          <a:xfrm>
            <a:off x="688157" y="164123"/>
            <a:ext cx="10991653" cy="62940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highlight>
                  <a:srgbClr val="00FF00"/>
                </a:highlight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Art. 98 Prawa oświatowego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[Treść statutu szkoły]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1. Statut szkoły zawiera w szczególności: (…)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21) sposób organizacji i realizacji działań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 zakresie wolontariatu;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1100" b="1" dirty="0">
              <a:solidFill>
                <a:srgbClr val="002060"/>
              </a:solidFill>
              <a:highlight>
                <a:srgbClr val="00FF00"/>
              </a:highlight>
              <a:latin typeface="Georgia" panose="02040502050405020303" pitchFamily="18" charset="0"/>
            </a:endParaRPr>
          </a:p>
          <a:p>
            <a:r>
              <a:rPr lang="pl-PL" sz="2800" b="1" dirty="0">
                <a:solidFill>
                  <a:srgbClr val="002060"/>
                </a:solidFill>
                <a:highlight>
                  <a:srgbClr val="00FF00"/>
                </a:highlight>
                <a:latin typeface="Georgia" panose="02040502050405020303" pitchFamily="18" charset="0"/>
              </a:rPr>
              <a:t>Artykuł 109 ust. 5 Prawa oświatowego </a:t>
            </a:r>
            <a:r>
              <a:rPr lang="pl-PL" sz="2800" b="1" dirty="0">
                <a:solidFill>
                  <a:srgbClr val="002060"/>
                </a:solidFill>
                <a:latin typeface="Georgia" panose="02040502050405020303" pitchFamily="18" charset="0"/>
              </a:rPr>
              <a:t>dopuszcza, aby w szkole były prowadzone zajęcia przy udziale</a:t>
            </a:r>
          </a:p>
          <a:p>
            <a:r>
              <a:rPr lang="pl-PL" sz="2800" b="1" dirty="0">
                <a:solidFill>
                  <a:srgbClr val="002060"/>
                </a:solidFill>
                <a:latin typeface="Georgia" panose="02040502050405020303" pitchFamily="18" charset="0"/>
              </a:rPr>
              <a:t>wolontariuszy nie tylko rozumiane jako typowe działania </a:t>
            </a:r>
            <a:r>
              <a:rPr lang="pl-PL" sz="2800" b="1" dirty="0" err="1">
                <a:solidFill>
                  <a:srgbClr val="002060"/>
                </a:solidFill>
                <a:latin typeface="Georgia" panose="02040502050405020303" pitchFamily="18" charset="0"/>
              </a:rPr>
              <a:t>wolontariackie</a:t>
            </a:r>
            <a:r>
              <a:rPr lang="pl-PL" sz="2800" b="1" dirty="0">
                <a:solidFill>
                  <a:srgbClr val="002060"/>
                </a:solidFill>
                <a:latin typeface="Georgia" panose="02040502050405020303" pitchFamily="18" charset="0"/>
              </a:rPr>
              <a:t>, ale również, aby część form zajęć dydaktyczno-wychowawczych była realizowana przy ich udziale - przy czym zajęcia te mogą być prowadzone przez osoby posiadające odpowiednie kwalifikacje uprawniające do prowadzenia danego rodzaju zajęć.(</a:t>
            </a:r>
            <a:r>
              <a:rPr lang="pl-PL" sz="2800" b="1" dirty="0">
                <a:solidFill>
                  <a:srgbClr val="002060"/>
                </a:solidFill>
                <a:highlight>
                  <a:srgbClr val="00FFFF"/>
                </a:highlight>
                <a:latin typeface="Georgia" panose="02040502050405020303" pitchFamily="18" charset="0"/>
              </a:rPr>
              <a:t>np. opiekun wypoczynku</a:t>
            </a:r>
            <a:r>
              <a:rPr lang="pl-PL" sz="2800" b="1" dirty="0">
                <a:solidFill>
                  <a:srgbClr val="002060"/>
                </a:solidFill>
                <a:latin typeface="Georgia" panose="02040502050405020303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615643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AKTY PRAWNE REGULUJĄCE ORGANIZACJĘ WYCIECZEK SZKOLNYCH</a:t>
            </a:r>
            <a:endParaRPr lang="pl-PL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Symbol zastępczy zawartości 2">
            <a:extLst>
              <a:ext uri="{FF2B5EF4-FFF2-40B4-BE49-F238E27FC236}">
                <a16:creationId xmlns:a16="http://schemas.microsoft.com/office/drawing/2014/main" id="{FCA0BC8C-D2E0-C6C3-8649-77B071577C4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841594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6E11A7DD-54D2-4695-8CA5-8407728B5E4C}"/>
              </a:ext>
            </a:extLst>
          </p:cNvPr>
          <p:cNvSpPr txBox="1"/>
          <p:nvPr/>
        </p:nvSpPr>
        <p:spPr>
          <a:xfrm>
            <a:off x="658906" y="259330"/>
            <a:ext cx="10874187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2800" b="1" dirty="0">
                <a:solidFill>
                  <a:srgbClr val="002060"/>
                </a:solidFill>
                <a:highlight>
                  <a:srgbClr val="00FF00"/>
                </a:highlight>
                <a:latin typeface="Georgia" panose="02040502050405020303" pitchFamily="18" charset="0"/>
              </a:rPr>
              <a:t>PRAWA UCZNIA WOLONTARIUSZA:</a:t>
            </a:r>
          </a:p>
          <a:p>
            <a:pPr algn="ctr"/>
            <a:endParaRPr lang="pl-PL" dirty="0">
              <a:latin typeface="Georgia" panose="02040502050405020303" pitchFamily="18" charset="0"/>
            </a:endParaRPr>
          </a:p>
          <a:p>
            <a:pPr marL="514350" indent="-514350" algn="just">
              <a:buFont typeface="+mj-lt"/>
              <a:buAutoNum type="arabicParenR"/>
            </a:pPr>
            <a:r>
              <a:rPr lang="pl-PL" sz="2800" b="1" dirty="0">
                <a:solidFill>
                  <a:srgbClr val="002060"/>
                </a:solidFill>
                <a:latin typeface="Georgia" panose="02040502050405020303" pitchFamily="18" charset="0"/>
              </a:rPr>
              <a:t>prawo otrzymania pisemnego zaświadczenia o wolontariacie;</a:t>
            </a:r>
          </a:p>
          <a:p>
            <a:pPr marL="514350" indent="-514350" algn="just">
              <a:buFont typeface="+mj-lt"/>
              <a:buAutoNum type="arabicParenR"/>
            </a:pPr>
            <a:r>
              <a:rPr lang="pl-PL" sz="2800" b="1" dirty="0">
                <a:solidFill>
                  <a:srgbClr val="002060"/>
                </a:solidFill>
                <a:latin typeface="Georgia" panose="02040502050405020303" pitchFamily="18" charset="0"/>
              </a:rPr>
              <a:t>prawo otrzymania opinii o wolontariacie;</a:t>
            </a:r>
          </a:p>
          <a:p>
            <a:pPr marL="514350" indent="-514350" algn="just">
              <a:buFont typeface="+mj-lt"/>
              <a:buAutoNum type="arabicParenR"/>
            </a:pPr>
            <a:r>
              <a:rPr lang="pl-PL" sz="2800" b="1" dirty="0">
                <a:solidFill>
                  <a:srgbClr val="002060"/>
                </a:solidFill>
                <a:latin typeface="Georgia" panose="02040502050405020303" pitchFamily="18" charset="0"/>
              </a:rPr>
              <a:t>prawo do żądania potwierdzenia porozumienia o wolontariacie w formie pisemnej (wolontariat do 30 dni) i prawo uzyskania pisemnego porozumienia obligatoryjnie (wolontariat powyżej 30 dni);</a:t>
            </a:r>
          </a:p>
          <a:p>
            <a:pPr marL="514350" indent="-514350" algn="just">
              <a:buFont typeface="+mj-lt"/>
              <a:buAutoNum type="arabicParenR"/>
            </a:pPr>
            <a:r>
              <a:rPr lang="pl-PL" sz="2800" b="1" dirty="0">
                <a:solidFill>
                  <a:srgbClr val="002060"/>
                </a:solidFill>
                <a:latin typeface="Georgia" panose="02040502050405020303" pitchFamily="18" charset="0"/>
              </a:rPr>
              <a:t>prawo potwierdzenia wolontariatu na świadectwie szkolnym;</a:t>
            </a:r>
          </a:p>
          <a:p>
            <a:pPr marL="514350" indent="-514350" algn="just">
              <a:buFont typeface="+mj-lt"/>
              <a:buAutoNum type="arabicParenR"/>
            </a:pPr>
            <a:r>
              <a:rPr lang="pl-PL" sz="2800" b="1" dirty="0">
                <a:solidFill>
                  <a:srgbClr val="002060"/>
                </a:solidFill>
                <a:latin typeface="Georgia" panose="02040502050405020303" pitchFamily="18" charset="0"/>
              </a:rPr>
              <a:t>prawo uzyskania </a:t>
            </a:r>
            <a:r>
              <a:rPr lang="pl-PL" sz="2800" b="1" dirty="0">
                <a:highlight>
                  <a:srgbClr val="00FF00"/>
                </a:highlight>
                <a:latin typeface="Georgia" panose="02040502050405020303" pitchFamily="18" charset="0"/>
              </a:rPr>
              <a:t>3</a:t>
            </a:r>
            <a:r>
              <a:rPr lang="pl-PL" sz="2800" b="1" dirty="0">
                <a:solidFill>
                  <a:srgbClr val="002060"/>
                </a:solidFill>
                <a:latin typeface="Georgia" panose="02040502050405020303" pitchFamily="18" charset="0"/>
              </a:rPr>
              <a:t> punktów za wolontariat na świadectwie ukończenia szkoły podstawowej - </a:t>
            </a:r>
            <a:r>
              <a:rPr lang="pl-PL" sz="2800" i="1" dirty="0">
                <a:solidFill>
                  <a:srgbClr val="0000FF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art. 134 ust. 2 pkt 4 lit. b</a:t>
            </a:r>
            <a:r>
              <a:rPr lang="pl-PL" sz="2800" i="1" u="none" strike="noStrike" dirty="0">
                <a:solidFill>
                  <a:srgbClr val="0000FF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Ustawy Prawo oświatowe.</a:t>
            </a:r>
            <a:endParaRPr lang="pl-PL" sz="28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19258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7E289DF8-CFAB-4219-9AF3-3BD0A044204F}"/>
              </a:ext>
            </a:extLst>
          </p:cNvPr>
          <p:cNvSpPr txBox="1"/>
          <p:nvPr/>
        </p:nvSpPr>
        <p:spPr>
          <a:xfrm>
            <a:off x="1021237" y="1167537"/>
            <a:ext cx="10596283" cy="4216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800" b="1" i="1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Obowiązujące uregulowania nie wskazują wprost, jaki</a:t>
            </a:r>
          </a:p>
          <a:p>
            <a:r>
              <a:rPr lang="pl-PL" sz="2800" b="1" i="1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czas uczeń powinien poświęcić na działalność w wolontariacie, by uzyskać wspomniane 3 pkt. </a:t>
            </a:r>
          </a:p>
          <a:p>
            <a:endParaRPr lang="pl-PL" sz="1600" b="1" i="1" dirty="0">
              <a:solidFill>
                <a:schemeClr val="accent2">
                  <a:lumMod val="75000"/>
                </a:schemeClr>
              </a:solidFill>
              <a:latin typeface="Georgia" panose="02040502050405020303" pitchFamily="18" charset="0"/>
            </a:endParaRPr>
          </a:p>
          <a:p>
            <a:r>
              <a:rPr lang="pl-PL" sz="2800" b="1" i="1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Kwestię tę pozostawiono do swobodnej decyzji szkół, które np. w regulaminie szkolnego koła/klubu wolontariatu określają minimalną liczbę godzin, jakie uczeń powinien zrealizować w ciągu roku szkolnego, świadcząc wolontariat, by otrzymać zaświadczenie o udziale w wolontariacie.</a:t>
            </a:r>
          </a:p>
        </p:txBody>
      </p:sp>
    </p:spTree>
    <p:extLst>
      <p:ext uri="{BB962C8B-B14F-4D97-AF65-F5344CB8AC3E}">
        <p14:creationId xmlns:p14="http://schemas.microsoft.com/office/powerpoint/2010/main" val="34808791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3A2CCA3B-E774-4702-9C35-8A1C85509ADC}"/>
              </a:ext>
            </a:extLst>
          </p:cNvPr>
          <p:cNvSpPr txBox="1"/>
          <p:nvPr/>
        </p:nvSpPr>
        <p:spPr>
          <a:xfrm>
            <a:off x="641023" y="1423724"/>
            <a:ext cx="11232223" cy="33855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sz="2800" b="1" i="1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Uczeń, który realizuje wolontariat poza szkołą,</a:t>
            </a:r>
          </a:p>
          <a:p>
            <a:pPr algn="just"/>
            <a:r>
              <a:rPr lang="pl-PL" sz="2800" b="1" i="1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zobowiązany jest dostarczyć do szkoły zaświadczenie o odbytym wolontariacie. </a:t>
            </a:r>
          </a:p>
          <a:p>
            <a:pPr algn="just"/>
            <a:endParaRPr lang="pl-PL" b="1" i="1" dirty="0">
              <a:solidFill>
                <a:schemeClr val="accent2">
                  <a:lumMod val="75000"/>
                </a:schemeClr>
              </a:solidFill>
              <a:latin typeface="Georgia" panose="02040502050405020303" pitchFamily="18" charset="0"/>
            </a:endParaRPr>
          </a:p>
          <a:p>
            <a:pPr algn="just"/>
            <a:r>
              <a:rPr lang="pl-PL" sz="2800" b="1" i="1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Zaświadczenie powinno zawierać nazwę placówki, podpis osoby odpowiedzialnej za opiekę nad wolontariuszem, okres, w którym wolontariusz angażował się w pomoc, oraz liczbę zrealizowanych przez niego godzin.</a:t>
            </a:r>
            <a:endParaRPr lang="pl-PL" sz="28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01246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7FA3A6F2-77A9-4558-913E-09631DD55A23}"/>
              </a:ext>
            </a:extLst>
          </p:cNvPr>
          <p:cNvSpPr txBox="1"/>
          <p:nvPr/>
        </p:nvSpPr>
        <p:spPr>
          <a:xfrm>
            <a:off x="762000" y="1012954"/>
            <a:ext cx="10668000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 algn="just">
              <a:buFont typeface="+mj-lt"/>
              <a:buAutoNum type="arabicParenR" startAt="6"/>
            </a:pPr>
            <a:r>
              <a:rPr lang="pl-PL" sz="2800" b="1" dirty="0">
                <a:solidFill>
                  <a:srgbClr val="002060"/>
                </a:solidFill>
                <a:latin typeface="Georgia" panose="02040502050405020303" pitchFamily="18" charset="0"/>
              </a:rPr>
              <a:t>prawo do ubezpieczenia od następstw nieszczęśliwych wypadków;</a:t>
            </a:r>
          </a:p>
          <a:p>
            <a:pPr marL="514350" indent="-514350" algn="just">
              <a:buFont typeface="+mj-lt"/>
              <a:buAutoNum type="arabicParenR" startAt="6"/>
            </a:pPr>
            <a:r>
              <a:rPr lang="pl-PL" sz="2800" b="1" dirty="0">
                <a:solidFill>
                  <a:srgbClr val="002060"/>
                </a:solidFill>
                <a:latin typeface="Georgia" panose="02040502050405020303" pitchFamily="18" charset="0"/>
              </a:rPr>
              <a:t>prawo do zwrotu kosztów podróży służbowej - np. zwrot kosztów podróży, zakup biletu komunikacji miejskiej w związku z wykonywaniem zadań wolontariatu - </a:t>
            </a:r>
            <a:r>
              <a:rPr lang="pl-PL" sz="2800" b="1" u="sng" dirty="0">
                <a:solidFill>
                  <a:srgbClr val="00B050"/>
                </a:solidFill>
                <a:latin typeface="Georgia" panose="02040502050405020303" pitchFamily="18" charset="0"/>
              </a:rPr>
              <a:t>wolontariusz może się zrzec na piśmie zwrotu ww. kosztów;</a:t>
            </a:r>
          </a:p>
          <a:p>
            <a:pPr marL="514350" indent="-514350" algn="just">
              <a:buFont typeface="+mj-lt"/>
              <a:buAutoNum type="arabicParenR" startAt="6"/>
            </a:pPr>
            <a:r>
              <a:rPr lang="pl-PL" sz="2800" b="1" dirty="0">
                <a:solidFill>
                  <a:srgbClr val="002060"/>
                </a:solidFill>
                <a:latin typeface="Georgia" panose="02040502050405020303" pitchFamily="18" charset="0"/>
              </a:rPr>
              <a:t>prawo do uzyskania informacji o ryzyku dla zdrowia i bezpieczeństwa związanym z czynnościami objętymi wolontariatem oraz zasadami ochrony przed zagrożeniami.</a:t>
            </a:r>
          </a:p>
        </p:txBody>
      </p:sp>
    </p:spTree>
    <p:extLst>
      <p:ext uri="{BB962C8B-B14F-4D97-AF65-F5344CB8AC3E}">
        <p14:creationId xmlns:p14="http://schemas.microsoft.com/office/powerpoint/2010/main" val="3603566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8C6B27AA-A061-464F-A060-8527A4F0E894}"/>
              </a:ext>
            </a:extLst>
          </p:cNvPr>
          <p:cNvSpPr txBox="1"/>
          <p:nvPr/>
        </p:nvSpPr>
        <p:spPr>
          <a:xfrm>
            <a:off x="509047" y="304800"/>
            <a:ext cx="11342294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2800" b="1" dirty="0">
                <a:solidFill>
                  <a:srgbClr val="002060"/>
                </a:solidFill>
                <a:highlight>
                  <a:srgbClr val="FF0000"/>
                </a:highlight>
                <a:latin typeface="Georgia" panose="02040502050405020303" pitchFamily="18" charset="0"/>
              </a:rPr>
              <a:t>OBOWIĄZKI UCZNIA WOLONTARIUSZA:</a:t>
            </a:r>
          </a:p>
          <a:p>
            <a:pPr algn="ctr"/>
            <a:endParaRPr lang="pl-PL" sz="2800" b="1" dirty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marL="514350" indent="-514350">
              <a:buFont typeface="+mj-lt"/>
              <a:buAutoNum type="arabicParenR"/>
            </a:pPr>
            <a:r>
              <a:rPr lang="pl-PL" sz="2800" b="1" dirty="0">
                <a:solidFill>
                  <a:srgbClr val="002060"/>
                </a:solidFill>
                <a:latin typeface="Georgia" panose="02040502050405020303" pitchFamily="18" charset="0"/>
              </a:rPr>
              <a:t>podstawowym obowiązkiem ucznia wolontariusza jest wykonywanie świadczeń objętych porozumieniem</a:t>
            </a:r>
          </a:p>
          <a:p>
            <a:pPr marL="514350" indent="-514350">
              <a:buFont typeface="+mj-lt"/>
              <a:buAutoNum type="arabicParenR"/>
            </a:pPr>
            <a:r>
              <a:rPr lang="pl-PL" sz="2800" b="1" dirty="0">
                <a:solidFill>
                  <a:srgbClr val="002060"/>
                </a:solidFill>
                <a:latin typeface="Georgia" panose="02040502050405020303" pitchFamily="18" charset="0"/>
              </a:rPr>
              <a:t>w sposób należyty, zgodnie z dokonanymi ustaleniami obowiązek podpisania porozumienia w przypadku wolontariatu dłuższego niż 30 dni;</a:t>
            </a:r>
          </a:p>
          <a:p>
            <a:pPr marL="514350" indent="-514350">
              <a:buFont typeface="+mj-lt"/>
              <a:buAutoNum type="arabicParenR"/>
            </a:pPr>
            <a:r>
              <a:rPr lang="pl-PL" sz="2800" b="1" dirty="0">
                <a:solidFill>
                  <a:srgbClr val="002060"/>
                </a:solidFill>
                <a:latin typeface="Georgia" panose="02040502050405020303" pitchFamily="18" charset="0"/>
              </a:rPr>
              <a:t>jeżeli wymagają tego świadczenia objęte wolontariatem – obowiązek posiadania odpowiednich kwalifikacji lub umiejętności do wykonania świadczeń objętych wolontariatem;</a:t>
            </a:r>
          </a:p>
          <a:p>
            <a:pPr marL="514350" indent="-514350">
              <a:buFont typeface="+mj-lt"/>
              <a:buAutoNum type="arabicParenR"/>
            </a:pPr>
            <a:r>
              <a:rPr lang="pl-PL" sz="2800" b="1" dirty="0">
                <a:solidFill>
                  <a:srgbClr val="002060"/>
                </a:solidFill>
                <a:latin typeface="Georgia" panose="02040502050405020303" pitchFamily="18" charset="0"/>
              </a:rPr>
              <a:t>w przypadku spowodowania szkody wolontariusz powinien tę szkodę naprawić.</a:t>
            </a:r>
          </a:p>
        </p:txBody>
      </p:sp>
    </p:spTree>
    <p:extLst>
      <p:ext uri="{BB962C8B-B14F-4D97-AF65-F5344CB8AC3E}">
        <p14:creationId xmlns:p14="http://schemas.microsoft.com/office/powerpoint/2010/main" val="38883817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D69E49AF-CE75-4D88-9EA7-D3E48116ED02}"/>
              </a:ext>
            </a:extLst>
          </p:cNvPr>
          <p:cNvSpPr txBox="1"/>
          <p:nvPr/>
        </p:nvSpPr>
        <p:spPr>
          <a:xfrm>
            <a:off x="528917" y="206189"/>
            <a:ext cx="11376211" cy="64017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2800" b="1" dirty="0">
                <a:solidFill>
                  <a:srgbClr val="002060"/>
                </a:solidFill>
                <a:highlight>
                  <a:srgbClr val="FF0000"/>
                </a:highlight>
                <a:latin typeface="Georgia" panose="02040502050405020303" pitchFamily="18" charset="0"/>
              </a:rPr>
              <a:t>OBOWIĄZKI SZKOŁY JAKO KORZYSTAJĄCEGO ZE ŚWIADCZEŃ UCZNIA WOLONTARIUSZA</a:t>
            </a:r>
            <a:r>
              <a:rPr lang="pl-PL" sz="2800" b="1" dirty="0">
                <a:solidFill>
                  <a:srgbClr val="002060"/>
                </a:solidFill>
                <a:latin typeface="Georgia" panose="02040502050405020303" pitchFamily="18" charset="0"/>
              </a:rPr>
              <a:t>:</a:t>
            </a:r>
          </a:p>
          <a:p>
            <a:pPr algn="ctr"/>
            <a:endParaRPr lang="pl-PL" b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marL="514350" indent="-514350">
              <a:buFont typeface="+mj-lt"/>
              <a:buAutoNum type="arabicParenR"/>
            </a:pPr>
            <a:r>
              <a:rPr lang="pl-PL" sz="2800" b="1" dirty="0">
                <a:solidFill>
                  <a:srgbClr val="002060"/>
                </a:solidFill>
                <a:latin typeface="Georgia" panose="02040502050405020303" pitchFamily="18" charset="0"/>
              </a:rPr>
              <a:t>obowiązek potwierdzenia na piśmie treści porozumienia o wolontariacie, jeżeli wolontariusz wystąpi do korzystającego z takim żądaniem (wolontariat do 30 dni) i obowiązek zawarcia obligatoryjnie pisemnego porozumienia (wolontariat powyżej 30 dni);</a:t>
            </a:r>
          </a:p>
          <a:p>
            <a:pPr marL="514350" indent="-514350">
              <a:buFont typeface="+mj-lt"/>
              <a:buAutoNum type="arabicParenR"/>
            </a:pPr>
            <a:r>
              <a:rPr lang="pl-PL" sz="2800" b="1" dirty="0">
                <a:solidFill>
                  <a:srgbClr val="002060"/>
                </a:solidFill>
                <a:latin typeface="Georgia" panose="02040502050405020303" pitchFamily="18" charset="0"/>
              </a:rPr>
              <a:t>obowiązek wystawienia pisemnego zaświadczenia o wolontariacie na żądanie wolontariusza;</a:t>
            </a:r>
          </a:p>
          <a:p>
            <a:pPr marL="514350" indent="-514350">
              <a:buFont typeface="+mj-lt"/>
              <a:buAutoNum type="arabicParenR"/>
            </a:pPr>
            <a:r>
              <a:rPr lang="pl-PL" sz="2800" b="1" dirty="0">
                <a:solidFill>
                  <a:srgbClr val="002060"/>
                </a:solidFill>
                <a:latin typeface="Georgia" panose="02040502050405020303" pitchFamily="18" charset="0"/>
              </a:rPr>
              <a:t>obowiązek wystawienia pisemnej opinii o wolontariacie na żądanie wolontariusza;</a:t>
            </a:r>
          </a:p>
          <a:p>
            <a:pPr marL="514350" indent="-514350">
              <a:buFont typeface="+mj-lt"/>
              <a:buAutoNum type="arabicParenR"/>
            </a:pPr>
            <a:r>
              <a:rPr lang="pl-PL" sz="2800" b="1" dirty="0">
                <a:solidFill>
                  <a:srgbClr val="002060"/>
                </a:solidFill>
                <a:latin typeface="Georgia" panose="02040502050405020303" pitchFamily="18" charset="0"/>
              </a:rPr>
              <a:t>obowiązek potwierdzenia wolontariatu na świadectwie szkolnym;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064380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1BD64A04-484B-4BAD-95E1-91BC93CDF603}"/>
              </a:ext>
            </a:extLst>
          </p:cNvPr>
          <p:cNvSpPr txBox="1"/>
          <p:nvPr/>
        </p:nvSpPr>
        <p:spPr>
          <a:xfrm>
            <a:off x="1290919" y="1004047"/>
            <a:ext cx="10121152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 startAt="5"/>
              <a:tabLst/>
              <a:defRPr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obowiązek ubezpieczenia wolontariuszy od następstw nieszczęśliwych wypadków;</a:t>
            </a: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 startAt="5"/>
              <a:tabLst/>
              <a:defRPr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obowiązek zwrotu kosztów podróży służbowej</a:t>
            </a: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 startAt="5"/>
              <a:tabLst/>
              <a:defRPr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obowiązek poinformowania wolontariuszy o ryzyku dla zdrowia i bezpieczeństwa związanym z czynnościami objętymi wolontariatem oraz zasadami ochrony przed zagrożeniami;</a:t>
            </a: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 startAt="5"/>
              <a:tabLst/>
              <a:defRPr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obowiązek zapewnienia bezpiecznych i higienicznych warunków wykonywania świadczeń wolontariatu</a:t>
            </a: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133385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C0613BE4-CA94-4110-AB36-E10337467879}"/>
              </a:ext>
            </a:extLst>
          </p:cNvPr>
          <p:cNvSpPr txBox="1"/>
          <p:nvPr/>
        </p:nvSpPr>
        <p:spPr>
          <a:xfrm>
            <a:off x="582707" y="1039906"/>
            <a:ext cx="11170022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3200" b="1" dirty="0">
                <a:latin typeface="Georgia" panose="02040502050405020303" pitchFamily="18" charset="0"/>
              </a:rPr>
              <a:t>ROZPORZĄDZENIE MINISTRA EDUKACJI NARODOWEJ I SPORTU</a:t>
            </a:r>
          </a:p>
          <a:p>
            <a:pPr algn="ctr"/>
            <a:r>
              <a:rPr lang="pl-PL" sz="3200" b="1" dirty="0">
                <a:latin typeface="Georgia" panose="02040502050405020303" pitchFamily="18" charset="0"/>
              </a:rPr>
              <a:t>z dnia 31 grudnia 2002 r.</a:t>
            </a:r>
          </a:p>
          <a:p>
            <a:pPr algn="ctr"/>
            <a:r>
              <a:rPr lang="pl-PL" sz="3200" b="1" dirty="0">
                <a:latin typeface="Georgia" panose="02040502050405020303" pitchFamily="18" charset="0"/>
              </a:rPr>
              <a:t>w sprawie bezpieczeństwa i higieny w publicznych i niepublicznych szkołach i placówkach</a:t>
            </a:r>
          </a:p>
          <a:p>
            <a:pPr algn="ctr"/>
            <a:r>
              <a:rPr lang="pl-PL" sz="3200" b="1" dirty="0">
                <a:latin typeface="Georgia" panose="02040502050405020303" pitchFamily="18" charset="0"/>
              </a:rPr>
              <a:t>(Dz. U. z 2020 r. poz. 1604</a:t>
            </a:r>
            <a:r>
              <a:rPr lang="pl-PL" sz="3200" dirty="0">
                <a:latin typeface="Georgia" panose="02040502050405020303" pitchFamily="18" charset="0"/>
              </a:rPr>
              <a:t>)</a:t>
            </a:r>
          </a:p>
          <a:p>
            <a:pPr algn="ctr"/>
            <a:r>
              <a:rPr lang="pl-PL" sz="3200" dirty="0">
                <a:latin typeface="Georgia" panose="02040502050405020303" pitchFamily="18" charset="0"/>
                <a:hlinkClick r:id="rId2"/>
              </a:rPr>
              <a:t>https://dziennikustaw.gov.pl/DU/2020/1604</a:t>
            </a:r>
            <a:r>
              <a:rPr lang="pl-PL" sz="3200" dirty="0">
                <a:latin typeface="Georgia" panose="020405020504050203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603024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8309" y="-102"/>
            <a:ext cx="4953691" cy="5893279"/>
          </a:xfrm>
        </p:spPr>
      </p:pic>
      <p:sp>
        <p:nvSpPr>
          <p:cNvPr id="4" name="Symbol zastępczy zawartości 2">
            <a:extLst>
              <a:ext uri="{FF2B5EF4-FFF2-40B4-BE49-F238E27FC236}">
                <a16:creationId xmlns:a16="http://schemas.microsoft.com/office/drawing/2014/main" id="{304FF582-19D2-4A86-BE91-A678C98D358F}"/>
              </a:ext>
            </a:extLst>
          </p:cNvPr>
          <p:cNvSpPr txBox="1">
            <a:spLocks/>
          </p:cNvSpPr>
          <p:nvPr/>
        </p:nvSpPr>
        <p:spPr>
          <a:xfrm>
            <a:off x="6384889" y="365125"/>
            <a:ext cx="5013291" cy="58118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 dirty="0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CB13FD73-1BA4-4A92-9FC1-9FBEDF64E237}"/>
              </a:ext>
            </a:extLst>
          </p:cNvPr>
          <p:cNvSpPr txBox="1"/>
          <p:nvPr/>
        </p:nvSpPr>
        <p:spPr>
          <a:xfrm>
            <a:off x="887815" y="5246846"/>
            <a:ext cx="47032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>
                <a:solidFill>
                  <a:srgbClr val="006EB3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Akredytacja od 2005 r.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E15CCBB6-C37B-4F6F-A331-1A0CDE126EA4}"/>
              </a:ext>
            </a:extLst>
          </p:cNvPr>
          <p:cNvSpPr txBox="1"/>
          <p:nvPr/>
        </p:nvSpPr>
        <p:spPr>
          <a:xfrm>
            <a:off x="887816" y="2436718"/>
            <a:ext cx="530259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i="1" dirty="0">
                <a:solidFill>
                  <a:srgbClr val="80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Akredytowana placówka doskonalenia nauczycieli</a:t>
            </a:r>
          </a:p>
        </p:txBody>
      </p:sp>
      <p:sp>
        <p:nvSpPr>
          <p:cNvPr id="3" name="Prostokąt 2"/>
          <p:cNvSpPr/>
          <p:nvPr/>
        </p:nvSpPr>
        <p:spPr>
          <a:xfrm>
            <a:off x="887816" y="1695620"/>
            <a:ext cx="52100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600" dirty="0">
                <a:solidFill>
                  <a:srgbClr val="006EB3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Pierwsza w województwie</a:t>
            </a:r>
          </a:p>
        </p:txBody>
      </p:sp>
      <p:sp>
        <p:nvSpPr>
          <p:cNvPr id="14" name="Tytuł 1">
            <a:extLst>
              <a:ext uri="{FF2B5EF4-FFF2-40B4-BE49-F238E27FC236}">
                <a16:creationId xmlns:a16="http://schemas.microsoft.com/office/drawing/2014/main" id="{9ECB8197-3424-4EFB-96A5-4646879F5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4257" y="273212"/>
            <a:ext cx="5519058" cy="809620"/>
          </a:xfrm>
        </p:spPr>
        <p:txBody>
          <a:bodyPr>
            <a:noAutofit/>
          </a:bodyPr>
          <a:lstStyle/>
          <a:p>
            <a:r>
              <a:rPr lang="pl-PL" sz="6000" dirty="0">
                <a:solidFill>
                  <a:srgbClr val="1F4E79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O </a:t>
            </a:r>
            <a:r>
              <a:rPr lang="pl-PL" sz="6000" b="1" dirty="0">
                <a:solidFill>
                  <a:srgbClr val="1F4E79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NAS</a:t>
            </a:r>
            <a:endParaRPr lang="pl-PL" b="1" dirty="0">
              <a:solidFill>
                <a:srgbClr val="1F4E79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06446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00AC2BE2-6855-DD69-6E61-EF2A49AB6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</p:spPr>
        <p:txBody>
          <a:bodyPr anchor="ctr">
            <a:normAutofit/>
          </a:bodyPr>
          <a:lstStyle/>
          <a:p>
            <a:pPr algn="ctr"/>
            <a:r>
              <a:rPr lang="pl-PL" b="1" dirty="0">
                <a:solidFill>
                  <a:srgbClr val="002060"/>
                </a:solidFill>
                <a:latin typeface="Georgia" panose="02040502050405020303" pitchFamily="18" charset="0"/>
              </a:rPr>
              <a:t>ZBIÓRKI PUBLICZNE</a:t>
            </a:r>
            <a:endParaRPr lang="en-US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8AA02EC7-3A72-1221-B04F-9B00B91662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506798" cy="1603375"/>
          </a:xfrm>
        </p:spPr>
        <p:txBody>
          <a:bodyPr>
            <a:normAutofit/>
          </a:bodyPr>
          <a:lstStyle/>
          <a:p>
            <a:r>
              <a:rPr lang="pl-PL" sz="3600" b="1" dirty="0"/>
              <a:t>Ustawa o zasadach prowadzenia zbiórek publicznych</a:t>
            </a:r>
            <a:endParaRPr lang="en-US" sz="3600" dirty="0"/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6F1574E0-68AF-0B84-8ADD-783B829639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8355" y="1825625"/>
            <a:ext cx="5181600" cy="36271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089098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8BF225D1-4362-6326-8472-E8A84195C803}"/>
              </a:ext>
            </a:extLst>
          </p:cNvPr>
          <p:cNvSpPr txBox="1"/>
          <p:nvPr/>
        </p:nvSpPr>
        <p:spPr>
          <a:xfrm>
            <a:off x="791852" y="294648"/>
            <a:ext cx="11048214" cy="6370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2800" b="1" dirty="0">
                <a:solidFill>
                  <a:srgbClr val="002060"/>
                </a:solidFill>
                <a:highlight>
                  <a:srgbClr val="00FF00"/>
                </a:highlight>
                <a:latin typeface="Georgia" panose="02040502050405020303" pitchFamily="18" charset="0"/>
              </a:rPr>
              <a:t> Zasady organizowania zbiórek w szkołach w ramach wolontariatu</a:t>
            </a:r>
          </a:p>
          <a:p>
            <a:pPr algn="ctr"/>
            <a:endParaRPr lang="pl-PL" sz="1400" b="1" dirty="0">
              <a:solidFill>
                <a:srgbClr val="002060"/>
              </a:solidFill>
              <a:highlight>
                <a:srgbClr val="00FF00"/>
              </a:highlight>
              <a:latin typeface="Georgia" panose="02040502050405020303" pitchFamily="18" charset="0"/>
            </a:endParaRPr>
          </a:p>
          <a:p>
            <a:pPr algn="just"/>
            <a:r>
              <a:rPr lang="pl-PL" sz="2800" dirty="0">
                <a:solidFill>
                  <a:srgbClr val="002060"/>
                </a:solidFill>
                <a:latin typeface="Georgia" panose="02040502050405020303" pitchFamily="18" charset="0"/>
              </a:rPr>
              <a:t>Zasady organizowania zbiórek publicznych, czyli takich, które polegają na zbieraniu ofiar w gotówce lub naturze w miejscu publicznym (ogólnodostępnym np.: ulica, park, cmentarz).</a:t>
            </a:r>
          </a:p>
          <a:p>
            <a:pPr algn="just"/>
            <a:endParaRPr lang="pl-PL" sz="1600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algn="just"/>
            <a:r>
              <a:rPr lang="pl-PL" sz="2800" dirty="0">
                <a:solidFill>
                  <a:srgbClr val="002060"/>
                </a:solidFill>
                <a:latin typeface="Georgia" panose="02040502050405020303" pitchFamily="18" charset="0"/>
              </a:rPr>
              <a:t>Zbieraniem ofiar w naturze jest np.: zbieranie karmy dla zwierząt ze schroniska czy zbieranie ciepłych ubrań dla osób w kryzysie bezdomności. Cel zbiórki publicznej musi być określony i zgodny z prawem oraz pozostawać w sferze zadań publicznych, o których mowa w ustawie o działalności pożytku publicznego i wolontariacie. Zbiórką publiczną będzie np.: uliczne zbieranie pieniędzy do puszki na schronisko dla zwierząt lub miejska zbiórka zabawek dla dzieci z domów dziecka. </a:t>
            </a:r>
          </a:p>
        </p:txBody>
      </p:sp>
    </p:spTree>
    <p:extLst>
      <p:ext uri="{BB962C8B-B14F-4D97-AF65-F5344CB8AC3E}">
        <p14:creationId xmlns:p14="http://schemas.microsoft.com/office/powerpoint/2010/main" val="30704962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B0158033-9D87-4D5C-D65C-338B6D86C71C}"/>
              </a:ext>
            </a:extLst>
          </p:cNvPr>
          <p:cNvSpPr txBox="1"/>
          <p:nvPr/>
        </p:nvSpPr>
        <p:spPr>
          <a:xfrm>
            <a:off x="369216" y="582067"/>
            <a:ext cx="11453567" cy="5293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sz="2600" b="1" dirty="0">
                <a:solidFill>
                  <a:srgbClr val="002060"/>
                </a:solidFill>
                <a:highlight>
                  <a:srgbClr val="FFFF00"/>
                </a:highlight>
                <a:latin typeface="Georgia" panose="02040502050405020303" pitchFamily="18" charset="0"/>
              </a:rPr>
              <a:t>Zbiórka publiczna </a:t>
            </a:r>
            <a:r>
              <a:rPr lang="pl-PL" sz="2600" b="1" dirty="0">
                <a:solidFill>
                  <a:srgbClr val="002060"/>
                </a:solidFill>
                <a:latin typeface="Georgia" panose="02040502050405020303" pitchFamily="18" charset="0"/>
              </a:rPr>
              <a:t>może zostać przeprowadzona dopiero po zgłoszeniu przez organizatora zbiórki i zamieszczeniu informacji o zgłoszeniu przez ministra właściwego do spraw administracji publicznej na ogólnopolskim elektronicznym portalu zbiórek publicznych </a:t>
            </a:r>
            <a:r>
              <a:rPr lang="pl-PL" sz="2600" b="1" dirty="0">
                <a:solidFill>
                  <a:srgbClr val="002060"/>
                </a:solidFill>
                <a:latin typeface="Georgia" panose="02040502050405020303" pitchFamily="18" charset="0"/>
                <a:hlinkClick r:id="rId2"/>
              </a:rPr>
              <a:t>http://www.zbiorki.gov.pl/zbiorki/index</a:t>
            </a:r>
            <a:r>
              <a:rPr lang="pl-PL" sz="2600" b="1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</a:p>
          <a:p>
            <a:pPr algn="just"/>
            <a:r>
              <a:rPr lang="pl-PL" sz="2600" b="1" dirty="0">
                <a:solidFill>
                  <a:srgbClr val="002060"/>
                </a:solidFill>
                <a:latin typeface="Georgia" panose="02040502050405020303" pitchFamily="18" charset="0"/>
              </a:rPr>
              <a:t>Organizator zbiórki musi zapewnić osobom przeprowadzającym zbiórkę publiczną identyfikatory</a:t>
            </a:r>
          </a:p>
          <a:p>
            <a:pPr algn="just"/>
            <a:r>
              <a:rPr lang="pl-PL" sz="2600" b="1" dirty="0">
                <a:solidFill>
                  <a:srgbClr val="002060"/>
                </a:solidFill>
                <a:latin typeface="Georgia" panose="02040502050405020303" pitchFamily="18" charset="0"/>
              </a:rPr>
              <a:t>zawierające imię i nazwisko osoby przeprowadzającej zbiórkę publiczną oraz w szczególności informacje o nazwie, celu zbiórki publicznej i jej organizatorze oraz numerze zbiórki publicznej. Po zakończeniu zbiórki publicznej należy złożyć sprawozdanie z podaniem wartości i rodzaju zebranych ofiar oraz sprawozdanie ze sposobu rozdysponowania tych ofiar.</a:t>
            </a:r>
          </a:p>
        </p:txBody>
      </p:sp>
    </p:spTree>
    <p:extLst>
      <p:ext uri="{BB962C8B-B14F-4D97-AF65-F5344CB8AC3E}">
        <p14:creationId xmlns:p14="http://schemas.microsoft.com/office/powerpoint/2010/main" val="31603896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1D47C82B-6120-6943-71F4-A28963B33475}"/>
              </a:ext>
            </a:extLst>
          </p:cNvPr>
          <p:cNvSpPr txBox="1"/>
          <p:nvPr/>
        </p:nvSpPr>
        <p:spPr>
          <a:xfrm>
            <a:off x="342832" y="444932"/>
            <a:ext cx="11506335" cy="6093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sz="2600" b="1" dirty="0">
                <a:solidFill>
                  <a:srgbClr val="002060"/>
                </a:solidFill>
                <a:highlight>
                  <a:srgbClr val="00FF00"/>
                </a:highlight>
                <a:latin typeface="Georgia" panose="02040502050405020303" pitchFamily="18" charset="0"/>
              </a:rPr>
              <a:t> Zbiórką publiczną nie będzie zbiórka zorganizowana w szkole (np.: w ramach wolontariatu), jeśli zostanie przeprowadzona wyłącznie wśród młodzieży szkolnej i po uzyskaniu pozwolenia władz szkolnych </a:t>
            </a:r>
            <a:r>
              <a:rPr lang="pl-PL" sz="2600" b="1" dirty="0">
                <a:solidFill>
                  <a:srgbClr val="002060"/>
                </a:solidFill>
                <a:latin typeface="Georgia" panose="02040502050405020303" pitchFamily="18" charset="0"/>
              </a:rPr>
              <a:t>(osoby pełniącej funkcję dyrektora). </a:t>
            </a:r>
          </a:p>
          <a:p>
            <a:pPr algn="just"/>
            <a:r>
              <a:rPr lang="pl-PL" sz="2600" b="1" dirty="0">
                <a:solidFill>
                  <a:srgbClr val="002060"/>
                </a:solidFill>
                <a:latin typeface="Georgia" panose="02040502050405020303" pitchFamily="18" charset="0"/>
              </a:rPr>
              <a:t>Takie pozwolenie może zostać udzielone w dowolnej formie (ustnej, pisemnej, dokumentowej), ale na potrzeby dokumentacji zbiórki warto je uzyskać na piśmie. Takiej zbiórki nie trzeba zgłaszać na portalu zbiórek publicznych i składać sprawozdań. </a:t>
            </a:r>
          </a:p>
          <a:p>
            <a:pPr algn="just"/>
            <a:endParaRPr lang="pl-PL" sz="1200" b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algn="just"/>
            <a:r>
              <a:rPr lang="pl-PL" sz="2600" b="1" dirty="0">
                <a:solidFill>
                  <a:srgbClr val="002060"/>
                </a:solidFill>
                <a:highlight>
                  <a:srgbClr val="FFFF00"/>
                </a:highlight>
                <a:latin typeface="Georgia" panose="02040502050405020303" pitchFamily="18" charset="0"/>
              </a:rPr>
              <a:t>Warto jednak zadbać o udokumentowanie zebranych darów i momentu ich przekazania </a:t>
            </a:r>
            <a:r>
              <a:rPr lang="pl-PL" sz="2600" b="1" dirty="0">
                <a:solidFill>
                  <a:srgbClr val="002060"/>
                </a:solidFill>
                <a:latin typeface="Georgia" panose="02040502050405020303" pitchFamily="18" charset="0"/>
              </a:rPr>
              <a:t>np.: w formie protokołu lub sprawozdania. </a:t>
            </a:r>
          </a:p>
          <a:p>
            <a:pPr algn="just"/>
            <a:r>
              <a:rPr lang="pl-PL" sz="2600" b="1" dirty="0">
                <a:solidFill>
                  <a:srgbClr val="002060"/>
                </a:solidFill>
                <a:latin typeface="Georgia" panose="02040502050405020303" pitchFamily="18" charset="0"/>
              </a:rPr>
              <a:t>Dobrą praktyką jest również odebranie w formie pisemnej od osoby obdarowanej (fizycznej lub prawnej) oświadczenia o przyjęciu przekazanych darów. </a:t>
            </a:r>
          </a:p>
        </p:txBody>
      </p:sp>
    </p:spTree>
    <p:extLst>
      <p:ext uri="{BB962C8B-B14F-4D97-AF65-F5344CB8AC3E}">
        <p14:creationId xmlns:p14="http://schemas.microsoft.com/office/powerpoint/2010/main" val="3819318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6F4F4"/>
          </a:solidFill>
          <a:ln/>
        </p:spPr>
        <p:txBody>
          <a:bodyPr/>
          <a:lstStyle/>
          <a:p>
            <a:endParaRPr lang="pl-PL"/>
          </a:p>
        </p:txBody>
      </p:sp>
      <p:sp>
        <p:nvSpPr>
          <p:cNvPr id="3" name="Shape 1"/>
          <p:cNvSpPr/>
          <p:nvPr/>
        </p:nvSpPr>
        <p:spPr>
          <a:xfrm>
            <a:off x="230212" y="72073"/>
            <a:ext cx="12192000" cy="685800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pl-PL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048000" cy="68580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3508424" y="240457"/>
            <a:ext cx="5282506" cy="57864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defTabSz="761970">
              <a:lnSpc>
                <a:spcPts val="4556"/>
              </a:lnSpc>
            </a:pPr>
            <a:r>
              <a:rPr lang="en-US" sz="3645" b="1" kern="0" spc="-109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Podsumowanie i wnioski</a:t>
            </a:r>
            <a:endParaRPr lang="en-US" sz="3645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" name="Shape 3"/>
          <p:cNvSpPr/>
          <p:nvPr/>
        </p:nvSpPr>
        <p:spPr>
          <a:xfrm>
            <a:off x="3234023" y="1015752"/>
            <a:ext cx="4198553" cy="3181598"/>
          </a:xfrm>
          <a:prstGeom prst="roundRect">
            <a:avLst>
              <a:gd name="adj" fmla="val 3241"/>
            </a:avLst>
          </a:prstGeom>
          <a:solidFill>
            <a:srgbClr val="DADBF1"/>
          </a:solidFill>
          <a:ln w="13811">
            <a:solidFill>
              <a:srgbClr val="B5B7E3"/>
            </a:solidFill>
            <a:prstDash val="solid"/>
          </a:ln>
        </p:spPr>
        <p:txBody>
          <a:bodyPr/>
          <a:lstStyle/>
          <a:p>
            <a:endParaRPr lang="pl-PL"/>
          </a:p>
        </p:txBody>
      </p:sp>
      <p:sp>
        <p:nvSpPr>
          <p:cNvPr id="7" name="Text 4"/>
          <p:cNvSpPr/>
          <p:nvPr/>
        </p:nvSpPr>
        <p:spPr>
          <a:xfrm>
            <a:off x="3742333" y="1138286"/>
            <a:ext cx="2925862" cy="28932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defTabSz="761970">
              <a:lnSpc>
                <a:spcPts val="2278"/>
              </a:lnSpc>
            </a:pPr>
            <a:r>
              <a:rPr lang="en-US" sz="2400" b="1" kern="0" spc="-5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Wzmacnianie Społeczności</a:t>
            </a:r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" name="Text 5"/>
          <p:cNvSpPr/>
          <p:nvPr/>
        </p:nvSpPr>
        <p:spPr>
          <a:xfrm>
            <a:off x="3312716" y="1527150"/>
            <a:ext cx="4119860" cy="257065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defTabSz="761970">
              <a:lnSpc>
                <a:spcPts val="2332"/>
              </a:lnSpc>
            </a:pPr>
            <a:r>
              <a:rPr lang="en-US" sz="2400" kern="0" spc="-29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Wolontariat w polskim prawie oświatowym jest istotnym narzędziem budowania jedności oraz poprawy jakości edukacji na poziomie lokalnym, wpływając pozytywnie na życie uczniów oraz całej społeczności szkolnej.</a:t>
            </a:r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" name="Shape 6"/>
          <p:cNvSpPr/>
          <p:nvPr/>
        </p:nvSpPr>
        <p:spPr>
          <a:xfrm>
            <a:off x="7975848" y="987058"/>
            <a:ext cx="3785096" cy="3196495"/>
          </a:xfrm>
          <a:prstGeom prst="roundRect">
            <a:avLst>
              <a:gd name="adj" fmla="val 3241"/>
            </a:avLst>
          </a:prstGeom>
          <a:solidFill>
            <a:srgbClr val="DADBF1"/>
          </a:solidFill>
          <a:ln w="13811">
            <a:solidFill>
              <a:srgbClr val="B5B7E3"/>
            </a:solidFill>
            <a:prstDash val="solid"/>
          </a:ln>
        </p:spPr>
        <p:txBody>
          <a:bodyPr/>
          <a:lstStyle/>
          <a:p>
            <a:endParaRPr lang="pl-PL"/>
          </a:p>
        </p:txBody>
      </p:sp>
      <p:sp>
        <p:nvSpPr>
          <p:cNvPr id="10" name="Text 7"/>
          <p:cNvSpPr/>
          <p:nvPr/>
        </p:nvSpPr>
        <p:spPr>
          <a:xfrm>
            <a:off x="8483380" y="1237828"/>
            <a:ext cx="2205533" cy="28932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defTabSz="761970">
              <a:lnSpc>
                <a:spcPts val="2278"/>
              </a:lnSpc>
            </a:pPr>
            <a:r>
              <a:rPr lang="en-US" sz="2400" b="1" kern="0" spc="-5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Rozwój Uczestników</a:t>
            </a:r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" name="Text 8"/>
          <p:cNvSpPr/>
          <p:nvPr/>
        </p:nvSpPr>
        <p:spPr>
          <a:xfrm>
            <a:off x="8111241" y="1845966"/>
            <a:ext cx="3413050" cy="165510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defTabSz="761970">
              <a:lnSpc>
                <a:spcPts val="2332"/>
              </a:lnSpc>
            </a:pPr>
            <a:r>
              <a:rPr lang="en-US" sz="2400" kern="0" spc="-29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Udział w wolontariacie rozwija umiejętności uczestników, uczy empatii oraz otwartości, co przekłada się na ich rozwój osobisty i społeczny.</a:t>
            </a:r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" name="Shape 9"/>
          <p:cNvSpPr/>
          <p:nvPr/>
        </p:nvSpPr>
        <p:spPr>
          <a:xfrm>
            <a:off x="3234022" y="4507695"/>
            <a:ext cx="8487039" cy="1682155"/>
          </a:xfrm>
          <a:prstGeom prst="roundRect">
            <a:avLst>
              <a:gd name="adj" fmla="val 4953"/>
            </a:avLst>
          </a:prstGeom>
          <a:solidFill>
            <a:srgbClr val="DADBF1"/>
          </a:solidFill>
          <a:ln w="13811">
            <a:solidFill>
              <a:srgbClr val="B5B7E3"/>
            </a:solidFill>
            <a:prstDash val="solid"/>
          </a:ln>
        </p:spPr>
        <p:txBody>
          <a:bodyPr/>
          <a:lstStyle/>
          <a:p>
            <a:endParaRPr lang="pl-PL"/>
          </a:p>
        </p:txBody>
      </p:sp>
      <p:sp>
        <p:nvSpPr>
          <p:cNvPr id="13" name="Text 10"/>
          <p:cNvSpPr/>
          <p:nvPr/>
        </p:nvSpPr>
        <p:spPr>
          <a:xfrm>
            <a:off x="5044330" y="4626984"/>
            <a:ext cx="2210693" cy="28932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defTabSz="761970">
              <a:lnSpc>
                <a:spcPts val="2278"/>
              </a:lnSpc>
            </a:pPr>
            <a:r>
              <a:rPr lang="en-US" sz="2800" b="1" kern="0" spc="-5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Zachęta do Działania</a:t>
            </a:r>
            <a:endParaRPr lang="en-US" sz="28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4" name="Text 11"/>
          <p:cNvSpPr/>
          <p:nvPr/>
        </p:nvSpPr>
        <p:spPr>
          <a:xfrm>
            <a:off x="3752961" y="4940876"/>
            <a:ext cx="7464711" cy="88850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defTabSz="761970">
              <a:lnSpc>
                <a:spcPts val="2332"/>
              </a:lnSpc>
            </a:pPr>
            <a:r>
              <a:rPr lang="en-US" sz="2400" kern="0" spc="-29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Wspieranie wolontariatu w systemie oświaty jest zachętą do angażowania się w przyczynianie do lepszej przyszłości edukacyjnej młodego pokolenia oraz budowania wspólnoty.</a:t>
            </a:r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541A4803-B4AF-762C-5FAB-8B81BDAB9022}"/>
              </a:ext>
            </a:extLst>
          </p:cNvPr>
          <p:cNvSpPr txBox="1"/>
          <p:nvPr/>
        </p:nvSpPr>
        <p:spPr>
          <a:xfrm>
            <a:off x="1148861" y="1688123"/>
            <a:ext cx="963636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https://samorzad.pap.pl/sites/default/files/2022-12/Wolontariat_w_szkole_zgodnie_z_prawem.pdf</a:t>
            </a:r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709252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E901AFE6-656F-4AA9-83F3-B62BF2EE56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795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68539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24838FD8-0DE2-4D1D-A091-33F2062196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9932" y="76298"/>
            <a:ext cx="10561533" cy="5739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94812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FC47DBD-1CEA-4500-AB00-A4BED20D08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1349" y="1122363"/>
            <a:ext cx="9144000" cy="2387600"/>
          </a:xfrm>
        </p:spPr>
        <p:txBody>
          <a:bodyPr/>
          <a:lstStyle/>
          <a:p>
            <a:r>
              <a:rPr lang="pl-PL" dirty="0">
                <a:solidFill>
                  <a:srgbClr val="800000"/>
                </a:solidFill>
                <a:latin typeface="Prime Script PERSONAL USE ONLY" pitchFamily="2" charset="-18"/>
                <a:ea typeface="Roboto Condensed" panose="02000000000000000000" pitchFamily="2" charset="0"/>
              </a:rPr>
              <a:t>Zapraszamy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4B7AF72-755F-4E6A-A570-22FCECEE4C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1349" y="3602038"/>
            <a:ext cx="9144000" cy="1655762"/>
          </a:xfrm>
        </p:spPr>
        <p:txBody>
          <a:bodyPr>
            <a:normAutofit/>
          </a:bodyPr>
          <a:lstStyle/>
          <a:p>
            <a:r>
              <a:rPr lang="pl-PL" sz="6500" b="1" dirty="0">
                <a:solidFill>
                  <a:srgbClr val="00206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j-cs"/>
              </a:rPr>
              <a:t>do PZPW</a:t>
            </a:r>
          </a:p>
        </p:txBody>
      </p:sp>
      <p:pic>
        <p:nvPicPr>
          <p:cNvPr id="12" name="Obraz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3626" y="649705"/>
            <a:ext cx="3317525" cy="3903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20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8309" y="2944"/>
            <a:ext cx="4953692" cy="5890233"/>
          </a:xfrm>
        </p:spPr>
      </p:pic>
      <p:sp>
        <p:nvSpPr>
          <p:cNvPr id="4" name="Symbol zastępczy zawartości 2">
            <a:extLst>
              <a:ext uri="{FF2B5EF4-FFF2-40B4-BE49-F238E27FC236}">
                <a16:creationId xmlns:a16="http://schemas.microsoft.com/office/drawing/2014/main" id="{304FF582-19D2-4A86-BE91-A678C98D358F}"/>
              </a:ext>
            </a:extLst>
          </p:cNvPr>
          <p:cNvSpPr txBox="1">
            <a:spLocks/>
          </p:cNvSpPr>
          <p:nvPr/>
        </p:nvSpPr>
        <p:spPr>
          <a:xfrm>
            <a:off x="6384889" y="365125"/>
            <a:ext cx="5013291" cy="58118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 dirty="0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CB13FD73-1BA4-4A92-9FC1-9FBEDF64E237}"/>
              </a:ext>
            </a:extLst>
          </p:cNvPr>
          <p:cNvSpPr txBox="1"/>
          <p:nvPr/>
        </p:nvSpPr>
        <p:spPr>
          <a:xfrm>
            <a:off x="887816" y="4351062"/>
            <a:ext cx="4357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>
                <a:solidFill>
                  <a:srgbClr val="006EB3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w latach 2018 i 2019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E15CCBB6-C37B-4F6F-A331-1A0CDE126EA4}"/>
              </a:ext>
            </a:extLst>
          </p:cNvPr>
          <p:cNvSpPr txBox="1"/>
          <p:nvPr/>
        </p:nvSpPr>
        <p:spPr>
          <a:xfrm>
            <a:off x="860954" y="2948060"/>
            <a:ext cx="53025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i="1" dirty="0">
                <a:solidFill>
                  <a:srgbClr val="80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Lider regionu </a:t>
            </a:r>
            <a:br>
              <a:rPr lang="pl-PL" sz="4000" b="1" i="1" dirty="0">
                <a:solidFill>
                  <a:srgbClr val="80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pl-PL" sz="4000" b="1" i="1" dirty="0">
                <a:solidFill>
                  <a:srgbClr val="80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w kategorii Edukacja</a:t>
            </a:r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777640"/>
            <a:ext cx="3748788" cy="5302720"/>
          </a:xfrm>
          <a:prstGeom prst="rect">
            <a:avLst/>
          </a:prstGeom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941" y="675941"/>
            <a:ext cx="4038521" cy="5663514"/>
          </a:xfrm>
          <a:prstGeom prst="rect">
            <a:avLst/>
          </a:prstGeom>
        </p:spPr>
      </p:pic>
      <p:sp>
        <p:nvSpPr>
          <p:cNvPr id="15" name="Prostokąt 14"/>
          <p:cNvSpPr/>
          <p:nvPr/>
        </p:nvSpPr>
        <p:spPr>
          <a:xfrm>
            <a:off x="887816" y="2301729"/>
            <a:ext cx="23150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600" dirty="0">
                <a:solidFill>
                  <a:srgbClr val="006EB3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Dwukrotny</a:t>
            </a:r>
          </a:p>
        </p:txBody>
      </p:sp>
      <p:sp>
        <p:nvSpPr>
          <p:cNvPr id="16" name="Tytuł 1">
            <a:extLst>
              <a:ext uri="{FF2B5EF4-FFF2-40B4-BE49-F238E27FC236}">
                <a16:creationId xmlns:a16="http://schemas.microsoft.com/office/drawing/2014/main" id="{B4644FC2-B39D-4869-BA3D-724AB5CB2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4257" y="273212"/>
            <a:ext cx="5519058" cy="809620"/>
          </a:xfrm>
        </p:spPr>
        <p:txBody>
          <a:bodyPr>
            <a:noAutofit/>
          </a:bodyPr>
          <a:lstStyle/>
          <a:p>
            <a:r>
              <a:rPr lang="pl-PL" sz="6000" dirty="0">
                <a:solidFill>
                  <a:srgbClr val="1F4E79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O </a:t>
            </a:r>
            <a:r>
              <a:rPr lang="pl-PL" sz="6000" b="1" dirty="0">
                <a:solidFill>
                  <a:srgbClr val="1F4E79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NAS</a:t>
            </a:r>
            <a:endParaRPr lang="pl-PL" b="1" dirty="0">
              <a:solidFill>
                <a:srgbClr val="1F4E79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01546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6471788C-C22A-EBE6-DD1E-12CC385BEE89}"/>
              </a:ext>
            </a:extLst>
          </p:cNvPr>
          <p:cNvSpPr txBox="1"/>
          <p:nvPr/>
        </p:nvSpPr>
        <p:spPr>
          <a:xfrm>
            <a:off x="1488831" y="1113692"/>
            <a:ext cx="9167446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3200" dirty="0"/>
              <a:t> </a:t>
            </a:r>
            <a:r>
              <a:rPr lang="pl-PL" sz="3200" b="1" dirty="0">
                <a:solidFill>
                  <a:srgbClr val="002060"/>
                </a:solidFill>
                <a:latin typeface="Georgia" panose="02040502050405020303" pitchFamily="18" charset="0"/>
              </a:rPr>
              <a:t>„Nie zatwardzajmy serc, gdy słyszymy krzyk biednych. Starajmy się usłyszeć to wołanie. Starajmy się tak postępować i tak żyć, by nikomu w naszej Ojczyźnie nie brakło dachu nad głową i chleba na stole, by nikt nie czuł się samotny, pozostawiony bez opieki”</a:t>
            </a:r>
          </a:p>
          <a:p>
            <a:endParaRPr lang="pl-PL" sz="3200" b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algn="r"/>
            <a:r>
              <a:rPr lang="pl-PL" sz="3200" b="1" dirty="0">
                <a:solidFill>
                  <a:srgbClr val="002060"/>
                </a:solidFill>
                <a:latin typeface="Georgia" panose="02040502050405020303" pitchFamily="18" charset="0"/>
              </a:rPr>
              <a:t>Św. Jan Paweł II</a:t>
            </a:r>
          </a:p>
        </p:txBody>
      </p:sp>
    </p:spTree>
    <p:extLst>
      <p:ext uri="{BB962C8B-B14F-4D97-AF65-F5344CB8AC3E}">
        <p14:creationId xmlns:p14="http://schemas.microsoft.com/office/powerpoint/2010/main" val="11750741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960A7D77-0150-1F62-0072-7EF041E15723}"/>
              </a:ext>
            </a:extLst>
          </p:cNvPr>
          <p:cNvSpPr txBox="1"/>
          <p:nvPr/>
        </p:nvSpPr>
        <p:spPr>
          <a:xfrm>
            <a:off x="1289538" y="343353"/>
            <a:ext cx="10222525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sz="2800" b="1" dirty="0">
                <a:solidFill>
                  <a:srgbClr val="002060"/>
                </a:solidFill>
                <a:highlight>
                  <a:srgbClr val="00FF00"/>
                </a:highlight>
                <a:latin typeface="Georgia" panose="02040502050405020303" pitchFamily="18" charset="0"/>
              </a:rPr>
              <a:t>Wolontariat</a:t>
            </a:r>
            <a:r>
              <a:rPr lang="pl-PL" sz="2800" b="1" dirty="0">
                <a:solidFill>
                  <a:srgbClr val="002060"/>
                </a:solidFill>
                <a:latin typeface="Georgia" panose="02040502050405020303" pitchFamily="18" charset="0"/>
              </a:rPr>
              <a:t> (łac. </a:t>
            </a:r>
            <a:r>
              <a:rPr lang="pl-PL" sz="2800" b="1" dirty="0" err="1">
                <a:solidFill>
                  <a:srgbClr val="002060"/>
                </a:solidFill>
                <a:latin typeface="Georgia" panose="02040502050405020303" pitchFamily="18" charset="0"/>
              </a:rPr>
              <a:t>voluntarius</a:t>
            </a:r>
            <a:r>
              <a:rPr lang="pl-PL" sz="2800" b="1" dirty="0">
                <a:solidFill>
                  <a:srgbClr val="002060"/>
                </a:solidFill>
                <a:latin typeface="Georgia" panose="02040502050405020303" pitchFamily="18" charset="0"/>
              </a:rPr>
              <a:t> – dobrowolny) – dobrowolna, bezpłatna, świadoma praca na rzecz innych osób lub całego społeczeństwa, wykraczająca poza związki rodzinno-koleżeńsko-przyjacielskie.</a:t>
            </a:r>
          </a:p>
          <a:p>
            <a:pPr algn="just"/>
            <a:endParaRPr lang="pl-PL" sz="2800" b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algn="just"/>
            <a:r>
              <a:rPr lang="pl-PL" sz="2800" b="1" u="sng" dirty="0">
                <a:solidFill>
                  <a:srgbClr val="002060"/>
                </a:solidFill>
                <a:highlight>
                  <a:srgbClr val="00FF00"/>
                </a:highlight>
                <a:latin typeface="Georgia" panose="02040502050405020303" pitchFamily="18" charset="0"/>
              </a:rPr>
              <a:t>Wolontariusz</a:t>
            </a:r>
            <a:r>
              <a:rPr lang="pl-PL" sz="2800" b="1" dirty="0">
                <a:solidFill>
                  <a:srgbClr val="002060"/>
                </a:solidFill>
                <a:latin typeface="Georgia" panose="02040502050405020303" pitchFamily="18" charset="0"/>
              </a:rPr>
              <a:t> to osoba pracująca na zasadzie wolontariatu. Według ustawy o działalności pożytku publicznego i o wolontariacie wolontariuszem jest ten, kto dobrowolnie i świadomie oraz bez wynagrodzenia angażuje się w pracę na rzecz osób, organizacji pozarządowych, a także rozmaitych instytucji działających w różnych obszarach społecznych.</a:t>
            </a:r>
          </a:p>
          <a:p>
            <a:pPr algn="r"/>
            <a:r>
              <a:rPr lang="pl-PL" dirty="0">
                <a:latin typeface="Georgia" panose="02040502050405020303" pitchFamily="18" charset="0"/>
              </a:rPr>
              <a:t>Źródło: Wikipedia</a:t>
            </a:r>
            <a:r>
              <a:rPr lang="pl-PL" sz="2400" dirty="0">
                <a:latin typeface="Georgia" panose="02040502050405020303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426816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717D8DFD-78BB-74A0-9782-9136BC8F1B6D}"/>
              </a:ext>
            </a:extLst>
          </p:cNvPr>
          <p:cNvSpPr txBox="1"/>
          <p:nvPr/>
        </p:nvSpPr>
        <p:spPr>
          <a:xfrm>
            <a:off x="1429128" y="597273"/>
            <a:ext cx="10210800" cy="51090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sz="2800" b="1" dirty="0">
                <a:solidFill>
                  <a:srgbClr val="002060"/>
                </a:solidFill>
                <a:highlight>
                  <a:srgbClr val="00FFFF"/>
                </a:highlight>
                <a:latin typeface="Georgia" panose="02040502050405020303" pitchFamily="18" charset="0"/>
              </a:rPr>
              <a:t>Organizacja pozarządowa – </a:t>
            </a:r>
          </a:p>
          <a:p>
            <a:pPr algn="just"/>
            <a:r>
              <a:rPr lang="pl-PL" sz="2800" b="1" dirty="0">
                <a:solidFill>
                  <a:srgbClr val="002060"/>
                </a:solidFill>
                <a:latin typeface="Georgia" panose="02040502050405020303" pitchFamily="18" charset="0"/>
              </a:rPr>
              <a:t>(ang. non-</a:t>
            </a:r>
            <a:r>
              <a:rPr lang="pl-PL" sz="2800" b="1" dirty="0" err="1">
                <a:solidFill>
                  <a:srgbClr val="002060"/>
                </a:solidFill>
                <a:latin typeface="Georgia" panose="02040502050405020303" pitchFamily="18" charset="0"/>
              </a:rPr>
              <a:t>governmental</a:t>
            </a:r>
            <a:r>
              <a:rPr lang="pl-PL" sz="2800" b="1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pl-PL" sz="2800" b="1" dirty="0" err="1">
                <a:solidFill>
                  <a:srgbClr val="002060"/>
                </a:solidFill>
                <a:latin typeface="Georgia" panose="02040502050405020303" pitchFamily="18" charset="0"/>
              </a:rPr>
              <a:t>organization</a:t>
            </a:r>
            <a:r>
              <a:rPr lang="pl-PL" sz="2800" b="1" dirty="0">
                <a:solidFill>
                  <a:srgbClr val="002060"/>
                </a:solidFill>
                <a:latin typeface="Georgia" panose="02040502050405020303" pitchFamily="18" charset="0"/>
              </a:rPr>
              <a:t>, popularny skrótowiec</a:t>
            </a:r>
            <a:r>
              <a:rPr lang="pl-PL" sz="2800" b="1" dirty="0">
                <a:solidFill>
                  <a:srgbClr val="00B050"/>
                </a:solidFill>
                <a:latin typeface="Georgia" panose="02040502050405020303" pitchFamily="18" charset="0"/>
              </a:rPr>
              <a:t> </a:t>
            </a:r>
            <a:r>
              <a:rPr lang="pl-PL" sz="2800" b="1" dirty="0">
                <a:solidFill>
                  <a:srgbClr val="002060"/>
                </a:solidFill>
                <a:highlight>
                  <a:srgbClr val="00FF00"/>
                </a:highlight>
                <a:latin typeface="Georgia" panose="02040502050405020303" pitchFamily="18" charset="0"/>
              </a:rPr>
              <a:t>NGO</a:t>
            </a:r>
            <a:r>
              <a:rPr lang="pl-PL" sz="2800" b="1" dirty="0">
                <a:solidFill>
                  <a:srgbClr val="002060"/>
                </a:solidFill>
                <a:latin typeface="Georgia" panose="02040502050405020303" pitchFamily="18" charset="0"/>
              </a:rPr>
              <a:t>) – organizacja działająca na rzecz wybranego interesu i niedziałająca w celu osiągnięcia zysku.</a:t>
            </a:r>
          </a:p>
          <a:p>
            <a:pPr algn="just"/>
            <a:r>
              <a:rPr lang="pl-PL" sz="2800" b="1" dirty="0">
                <a:solidFill>
                  <a:srgbClr val="002060"/>
                </a:solidFill>
                <a:latin typeface="Georgia" panose="02040502050405020303" pitchFamily="18" charset="0"/>
              </a:rPr>
              <a:t>Organizacje pozarządowe bywają nazywane trzecim sektorem, obok sektora publicznego (władz, administracji publicznej) i rynkowego (przedsiębiorców). </a:t>
            </a:r>
          </a:p>
          <a:p>
            <a:pPr algn="r"/>
            <a:endParaRPr lang="pl-PL" sz="2800" dirty="0">
              <a:latin typeface="Georgia" panose="02040502050405020303" pitchFamily="18" charset="0"/>
            </a:endParaRPr>
          </a:p>
          <a:p>
            <a:pPr algn="r"/>
            <a:r>
              <a:rPr lang="pl-PL" sz="2000" dirty="0">
                <a:latin typeface="Georgia" panose="02040502050405020303" pitchFamily="18" charset="0"/>
              </a:rPr>
              <a:t>Źródło: Wikipedia i ngo.pl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48873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4CE770BB-B70B-9504-06D9-560E488B118A}"/>
              </a:ext>
            </a:extLst>
          </p:cNvPr>
          <p:cNvSpPr txBox="1"/>
          <p:nvPr/>
        </p:nvSpPr>
        <p:spPr>
          <a:xfrm>
            <a:off x="644770" y="196028"/>
            <a:ext cx="11394830" cy="57554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2800" b="1" dirty="0">
                <a:solidFill>
                  <a:srgbClr val="002060"/>
                </a:solidFill>
                <a:highlight>
                  <a:srgbClr val="00FF00"/>
                </a:highlight>
                <a:latin typeface="Georgia" panose="02040502050405020303" pitchFamily="18" charset="0"/>
              </a:rPr>
              <a:t>Kto może zostać wolontariuszem?</a:t>
            </a:r>
          </a:p>
          <a:p>
            <a:pPr algn="just"/>
            <a:endParaRPr lang="pl-PL" sz="2000" b="1" dirty="0">
              <a:solidFill>
                <a:srgbClr val="002060"/>
              </a:solidFill>
              <a:highlight>
                <a:srgbClr val="00FF00"/>
              </a:highlight>
              <a:latin typeface="Georgia" panose="02040502050405020303" pitchFamily="18" charset="0"/>
            </a:endParaRPr>
          </a:p>
          <a:p>
            <a:pPr algn="just"/>
            <a:r>
              <a:rPr lang="pl-PL" sz="2400" b="1" dirty="0">
                <a:solidFill>
                  <a:srgbClr val="002060"/>
                </a:solidFill>
                <a:latin typeface="Georgia" panose="02040502050405020303" pitchFamily="18" charset="0"/>
              </a:rPr>
              <a:t>Wolontariuszem może być każda osoba, niezależnie od wieku. Jednak musimy pamiętać, że pełnię praw obywatelskich uzyskuje się dopiero w wieku 18 lat – od tej pory osoba ma pełną zdolność do czynności prawnych, a więc może być podmiotem praw i obowiązków, co wiąże się nie tylko z możliwością samodzielnego podejmowania decyzji czy zaciągania zobowiązań, ale przede wszystkim z odpowiedzialnością za nie. Młodzież między 13 a 18 rokiem życia potrzebuje na to zgody opiekuna prawnego. </a:t>
            </a:r>
          </a:p>
          <a:p>
            <a:pPr algn="just"/>
            <a:r>
              <a:rPr lang="pl-PL" sz="2400" b="1" dirty="0">
                <a:solidFill>
                  <a:srgbClr val="002060"/>
                </a:solidFill>
                <a:latin typeface="Georgia" panose="02040502050405020303" pitchFamily="18" charset="0"/>
              </a:rPr>
              <a:t>W przypadku dzieci do 13 roku życia stroną do wszelkich uzgodnień,    w tym zawierania porozumień, są ich opiekunowie prawni.</a:t>
            </a:r>
          </a:p>
          <a:p>
            <a:pPr algn="just"/>
            <a:r>
              <a:rPr lang="pl-PL" sz="2400" b="1" dirty="0">
                <a:solidFill>
                  <a:srgbClr val="002060"/>
                </a:solidFill>
                <a:latin typeface="Georgia" panose="02040502050405020303" pitchFamily="18" charset="0"/>
              </a:rPr>
              <a:t>Należy jednak zwrócić uwagę, że jeśli odrębne przepisy określają kwalifikacje (lub minimalny wiek) potrzebne do wykonywania konkretnych zadań, wymóg ten dotyczy również wolontariuszy.</a:t>
            </a:r>
          </a:p>
        </p:txBody>
      </p:sp>
    </p:spTree>
    <p:extLst>
      <p:ext uri="{BB962C8B-B14F-4D97-AF65-F5344CB8AC3E}">
        <p14:creationId xmlns:p14="http://schemas.microsoft.com/office/powerpoint/2010/main" val="9897412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6F4F4"/>
          </a:solidFill>
          <a:ln/>
        </p:spPr>
        <p:txBody>
          <a:bodyPr/>
          <a:lstStyle/>
          <a:p>
            <a:endParaRPr lang="pl-PL"/>
          </a:p>
        </p:txBody>
      </p:sp>
      <p:sp>
        <p:nvSpPr>
          <p:cNvPr id="3" name="Shape 1"/>
          <p:cNvSpPr/>
          <p:nvPr/>
        </p:nvSpPr>
        <p:spPr>
          <a:xfrm>
            <a:off x="0" y="-1"/>
            <a:ext cx="12192000" cy="685800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pl-PL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2192000" cy="1835249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2674847" y="2050629"/>
            <a:ext cx="5002014" cy="45888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defTabSz="761970">
              <a:lnSpc>
                <a:spcPts val="3612"/>
              </a:lnSpc>
            </a:pPr>
            <a:r>
              <a:rPr lang="en-US" sz="2890" b="1" kern="0" spc="-87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Zasady i warunki wolontariatu</a:t>
            </a:r>
            <a:endParaRPr lang="en-US" sz="289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" name="Shape 3"/>
          <p:cNvSpPr/>
          <p:nvPr/>
        </p:nvSpPr>
        <p:spPr>
          <a:xfrm>
            <a:off x="2814440" y="2918222"/>
            <a:ext cx="29269" cy="3535858"/>
          </a:xfrm>
          <a:prstGeom prst="roundRect">
            <a:avLst>
              <a:gd name="adj" fmla="val 225741"/>
            </a:avLst>
          </a:prstGeom>
          <a:solidFill>
            <a:srgbClr val="B5B7E3"/>
          </a:solidFill>
          <a:ln/>
        </p:spPr>
        <p:txBody>
          <a:bodyPr/>
          <a:lstStyle/>
          <a:p>
            <a:endParaRPr lang="pl-PL"/>
          </a:p>
        </p:txBody>
      </p:sp>
      <p:sp>
        <p:nvSpPr>
          <p:cNvPr id="7" name="Shape 4"/>
          <p:cNvSpPr/>
          <p:nvPr/>
        </p:nvSpPr>
        <p:spPr>
          <a:xfrm>
            <a:off x="2994175" y="3183385"/>
            <a:ext cx="513854" cy="29269"/>
          </a:xfrm>
          <a:prstGeom prst="roundRect">
            <a:avLst>
              <a:gd name="adj" fmla="val 225741"/>
            </a:avLst>
          </a:prstGeom>
          <a:solidFill>
            <a:srgbClr val="B5B7E3"/>
          </a:solidFill>
          <a:ln/>
        </p:spPr>
        <p:txBody>
          <a:bodyPr/>
          <a:lstStyle/>
          <a:p>
            <a:endParaRPr lang="pl-PL"/>
          </a:p>
        </p:txBody>
      </p:sp>
      <p:sp>
        <p:nvSpPr>
          <p:cNvPr id="8" name="Shape 5"/>
          <p:cNvSpPr/>
          <p:nvPr/>
        </p:nvSpPr>
        <p:spPr>
          <a:xfrm>
            <a:off x="2663876" y="3032920"/>
            <a:ext cx="330299" cy="330299"/>
          </a:xfrm>
          <a:prstGeom prst="roundRect">
            <a:avLst>
              <a:gd name="adj" fmla="val 20004"/>
            </a:avLst>
          </a:prstGeom>
          <a:solidFill>
            <a:srgbClr val="DADBF1"/>
          </a:solidFill>
          <a:ln w="10954">
            <a:solidFill>
              <a:srgbClr val="B5B7E3"/>
            </a:solidFill>
            <a:prstDash val="solid"/>
          </a:ln>
        </p:spPr>
        <p:txBody>
          <a:bodyPr/>
          <a:lstStyle/>
          <a:p>
            <a:endParaRPr lang="pl-PL"/>
          </a:p>
        </p:txBody>
      </p:sp>
      <p:sp>
        <p:nvSpPr>
          <p:cNvPr id="9" name="Text 6"/>
          <p:cNvSpPr/>
          <p:nvPr/>
        </p:nvSpPr>
        <p:spPr>
          <a:xfrm>
            <a:off x="2776488" y="3060402"/>
            <a:ext cx="105073" cy="27533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 defTabSz="761970">
              <a:lnSpc>
                <a:spcPts val="2167"/>
              </a:lnSpc>
            </a:pPr>
            <a:r>
              <a:rPr lang="en-US" sz="1734" b="1" kern="0" spc="-23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1</a:t>
            </a:r>
            <a:endParaRPr lang="en-US" sz="1734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" name="Text 7"/>
          <p:cNvSpPr/>
          <p:nvPr/>
        </p:nvSpPr>
        <p:spPr>
          <a:xfrm>
            <a:off x="3636566" y="3064967"/>
            <a:ext cx="1468239" cy="22939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defTabSz="761970">
              <a:lnSpc>
                <a:spcPts val="1807"/>
              </a:lnSpc>
            </a:pPr>
            <a:r>
              <a:rPr lang="en-US" sz="2000" b="1" kern="0" spc="-43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Dobrowolność</a:t>
            </a:r>
            <a:endParaRPr lang="en-US" sz="20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" name="Text 8"/>
          <p:cNvSpPr/>
          <p:nvPr/>
        </p:nvSpPr>
        <p:spPr>
          <a:xfrm>
            <a:off x="3636566" y="3382368"/>
            <a:ext cx="6025908" cy="7873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defTabSz="761970">
              <a:lnSpc>
                <a:spcPts val="1850"/>
              </a:lnSpc>
            </a:pPr>
            <a:r>
              <a:rPr lang="en-US" kern="0" spc="-23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Wolontariat powinien być podejmowany dobrowolnie, bez przymusu ani nałożonych zobowiązań.</a:t>
            </a:r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" name="Shape 9"/>
          <p:cNvSpPr/>
          <p:nvPr/>
        </p:nvSpPr>
        <p:spPr>
          <a:xfrm>
            <a:off x="2994175" y="4410919"/>
            <a:ext cx="513854" cy="29269"/>
          </a:xfrm>
          <a:prstGeom prst="roundRect">
            <a:avLst>
              <a:gd name="adj" fmla="val 225741"/>
            </a:avLst>
          </a:prstGeom>
          <a:solidFill>
            <a:srgbClr val="B5B7E3"/>
          </a:solidFill>
          <a:ln/>
        </p:spPr>
        <p:txBody>
          <a:bodyPr/>
          <a:lstStyle/>
          <a:p>
            <a:endParaRPr lang="pl-PL"/>
          </a:p>
        </p:txBody>
      </p:sp>
      <p:sp>
        <p:nvSpPr>
          <p:cNvPr id="13" name="Shape 10"/>
          <p:cNvSpPr/>
          <p:nvPr/>
        </p:nvSpPr>
        <p:spPr>
          <a:xfrm>
            <a:off x="2663876" y="4260454"/>
            <a:ext cx="330299" cy="330299"/>
          </a:xfrm>
          <a:prstGeom prst="roundRect">
            <a:avLst>
              <a:gd name="adj" fmla="val 20004"/>
            </a:avLst>
          </a:prstGeom>
          <a:solidFill>
            <a:srgbClr val="DADBF1"/>
          </a:solidFill>
          <a:ln w="10954">
            <a:solidFill>
              <a:srgbClr val="B5B7E3"/>
            </a:solidFill>
            <a:prstDash val="solid"/>
          </a:ln>
        </p:spPr>
        <p:txBody>
          <a:bodyPr/>
          <a:lstStyle/>
          <a:p>
            <a:endParaRPr lang="pl-PL"/>
          </a:p>
        </p:txBody>
      </p:sp>
      <p:sp>
        <p:nvSpPr>
          <p:cNvPr id="14" name="Text 11"/>
          <p:cNvSpPr/>
          <p:nvPr/>
        </p:nvSpPr>
        <p:spPr>
          <a:xfrm>
            <a:off x="2760613" y="4287937"/>
            <a:ext cx="136823" cy="27533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 defTabSz="761970">
              <a:lnSpc>
                <a:spcPts val="2167"/>
              </a:lnSpc>
            </a:pPr>
            <a:r>
              <a:rPr lang="en-US" sz="1734" b="1" kern="0" spc="-23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2</a:t>
            </a:r>
            <a:endParaRPr lang="en-US" sz="1734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5" name="Text 12"/>
          <p:cNvSpPr/>
          <p:nvPr/>
        </p:nvSpPr>
        <p:spPr>
          <a:xfrm>
            <a:off x="3636566" y="4292501"/>
            <a:ext cx="1468239" cy="22939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defTabSz="761970">
              <a:lnSpc>
                <a:spcPts val="1807"/>
              </a:lnSpc>
            </a:pPr>
            <a:r>
              <a:rPr lang="en-US" sz="2000" b="1" kern="0" spc="-43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Konkretne Cele</a:t>
            </a:r>
            <a:endParaRPr lang="en-US" sz="20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6" name="Text 13"/>
          <p:cNvSpPr/>
          <p:nvPr/>
        </p:nvSpPr>
        <p:spPr>
          <a:xfrm>
            <a:off x="3636566" y="4609901"/>
            <a:ext cx="5946577" cy="55790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defTabSz="761970">
              <a:lnSpc>
                <a:spcPts val="1850"/>
              </a:lnSpc>
            </a:pPr>
            <a:r>
              <a:rPr lang="en-US" kern="0" spc="-23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Praca wolontariacka powinna być skoncentrowana na konkretnych celach i aktywnościach zdefiniowanych z góry.</a:t>
            </a:r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7" name="Shape 14"/>
          <p:cNvSpPr/>
          <p:nvPr/>
        </p:nvSpPr>
        <p:spPr>
          <a:xfrm>
            <a:off x="2994175" y="5638453"/>
            <a:ext cx="513854" cy="29269"/>
          </a:xfrm>
          <a:prstGeom prst="roundRect">
            <a:avLst>
              <a:gd name="adj" fmla="val 225741"/>
            </a:avLst>
          </a:prstGeom>
          <a:solidFill>
            <a:srgbClr val="B5B7E3"/>
          </a:solidFill>
          <a:ln/>
        </p:spPr>
        <p:txBody>
          <a:bodyPr/>
          <a:lstStyle/>
          <a:p>
            <a:endParaRPr lang="pl-PL"/>
          </a:p>
        </p:txBody>
      </p:sp>
      <p:sp>
        <p:nvSpPr>
          <p:cNvPr id="18" name="Shape 15"/>
          <p:cNvSpPr/>
          <p:nvPr/>
        </p:nvSpPr>
        <p:spPr>
          <a:xfrm>
            <a:off x="2663876" y="5487988"/>
            <a:ext cx="330299" cy="330299"/>
          </a:xfrm>
          <a:prstGeom prst="roundRect">
            <a:avLst>
              <a:gd name="adj" fmla="val 20004"/>
            </a:avLst>
          </a:prstGeom>
          <a:solidFill>
            <a:srgbClr val="DADBF1"/>
          </a:solidFill>
          <a:ln w="10954">
            <a:solidFill>
              <a:srgbClr val="B5B7E3"/>
            </a:solidFill>
            <a:prstDash val="solid"/>
          </a:ln>
        </p:spPr>
        <p:txBody>
          <a:bodyPr/>
          <a:lstStyle/>
          <a:p>
            <a:endParaRPr lang="pl-PL"/>
          </a:p>
        </p:txBody>
      </p:sp>
      <p:sp>
        <p:nvSpPr>
          <p:cNvPr id="19" name="Text 16"/>
          <p:cNvSpPr/>
          <p:nvPr/>
        </p:nvSpPr>
        <p:spPr>
          <a:xfrm>
            <a:off x="2757438" y="5515471"/>
            <a:ext cx="143173" cy="27533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 defTabSz="761970">
              <a:lnSpc>
                <a:spcPts val="2167"/>
              </a:lnSpc>
            </a:pPr>
            <a:r>
              <a:rPr lang="en-US" sz="1734" b="1" kern="0" spc="-23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3</a:t>
            </a:r>
            <a:endParaRPr lang="en-US" sz="1734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0" name="Text 17"/>
          <p:cNvSpPr/>
          <p:nvPr/>
        </p:nvSpPr>
        <p:spPr>
          <a:xfrm>
            <a:off x="3636566" y="5520036"/>
            <a:ext cx="2132310" cy="22939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defTabSz="761970">
              <a:lnSpc>
                <a:spcPts val="1807"/>
              </a:lnSpc>
            </a:pPr>
            <a:r>
              <a:rPr lang="en-US" sz="2000" b="1" kern="0" spc="-43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Wzajemne Porozumienie</a:t>
            </a:r>
            <a:endParaRPr lang="en-US" sz="20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1" name="Text 18"/>
          <p:cNvSpPr/>
          <p:nvPr/>
        </p:nvSpPr>
        <p:spPr>
          <a:xfrm>
            <a:off x="3636566" y="5837435"/>
            <a:ext cx="7062857" cy="55790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defTabSz="761970">
              <a:lnSpc>
                <a:spcPts val="1850"/>
              </a:lnSpc>
            </a:pPr>
            <a:r>
              <a:rPr lang="en-US" kern="0" spc="-23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Współpraca wolontariusza z instytucją oświatową powinna opierać się na zrozumieniu wzajemnych oczekiwań oraz zasadach etycznych.</a:t>
            </a:r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CEN-2017">
  <a:themeElements>
    <a:clrScheme name="Niestandardowy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ZPW-2023-szablon.potx" id="{684D6E84-05B5-41EB-9FC7-2656F289F812}" vid="{2CA25177-3290-44CF-BAF8-F7551BAEA96B}"/>
    </a:ext>
  </a:extLst>
</a:theme>
</file>

<file path=ppt/theme/theme2.xml><?xml version="1.0" encoding="utf-8"?>
<a:theme xmlns:a="http://schemas.openxmlformats.org/drawingml/2006/main" name="1_PCEN-2017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ZPW-2023-szablon.potx" id="{684D6E84-05B5-41EB-9FC7-2656F289F812}" vid="{4CDFB557-48E7-4660-91E0-4A90409AE31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PZPW-2023-szablon</Template>
  <TotalTime>425</TotalTime>
  <Words>2192</Words>
  <Application>Microsoft Office PowerPoint</Application>
  <PresentationFormat>Panoramiczny</PresentationFormat>
  <Paragraphs>175</Paragraphs>
  <Slides>38</Slides>
  <Notes>2</Notes>
  <HiddenSlides>0</HiddenSlides>
  <MMClips>0</MMClips>
  <ScaleCrop>false</ScaleCrop>
  <HeadingPairs>
    <vt:vector size="6" baseType="variant">
      <vt:variant>
        <vt:lpstr>Używane czcionki</vt:lpstr>
      </vt:variant>
      <vt:variant>
        <vt:i4>9</vt:i4>
      </vt:variant>
      <vt:variant>
        <vt:lpstr>Motyw</vt:lpstr>
      </vt:variant>
      <vt:variant>
        <vt:i4>4</vt:i4>
      </vt:variant>
      <vt:variant>
        <vt:lpstr>Tytuły slajdów</vt:lpstr>
      </vt:variant>
      <vt:variant>
        <vt:i4>38</vt:i4>
      </vt:variant>
    </vt:vector>
  </HeadingPairs>
  <TitlesOfParts>
    <vt:vector size="51" baseType="lpstr">
      <vt:lpstr>Arial</vt:lpstr>
      <vt:lpstr>Calibri</vt:lpstr>
      <vt:lpstr>Calibri Light</vt:lpstr>
      <vt:lpstr>Georgia</vt:lpstr>
      <vt:lpstr>Inter</vt:lpstr>
      <vt:lpstr>Prime Script PERSONAL USE ONLY</vt:lpstr>
      <vt:lpstr>Roboto Condensed</vt:lpstr>
      <vt:lpstr>Source Sans Pro</vt:lpstr>
      <vt:lpstr>Wingdings</vt:lpstr>
      <vt:lpstr>PCEN-2017</vt:lpstr>
      <vt:lpstr>1_PCEN-2017</vt:lpstr>
      <vt:lpstr>Office Theme</vt:lpstr>
      <vt:lpstr>Motyw pakietu Office</vt:lpstr>
      <vt:lpstr>Prezentacja programu PowerPoint</vt:lpstr>
      <vt:lpstr>Prezentacja programu PowerPoint</vt:lpstr>
      <vt:lpstr>O NAS</vt:lpstr>
      <vt:lpstr>O NAS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AKTY PRAWNE REGULUJĄCE ORGANIZACJĘ WYCIECZEK SZKOLNYCH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ZBIÓRKI PUBLICZNE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Zapraszamy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Piotr Jarek</dc:creator>
  <cp:lastModifiedBy>Piotr Ożarski</cp:lastModifiedBy>
  <cp:revision>65</cp:revision>
  <cp:lastPrinted>2018-09-06T10:29:13Z</cp:lastPrinted>
  <dcterms:created xsi:type="dcterms:W3CDTF">2024-01-06T18:48:14Z</dcterms:created>
  <dcterms:modified xsi:type="dcterms:W3CDTF">2024-02-06T11:38:35Z</dcterms:modified>
</cp:coreProperties>
</file>